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6" r:id="rId2"/>
    <p:sldId id="340" r:id="rId3"/>
    <p:sldId id="341" r:id="rId4"/>
    <p:sldId id="363" r:id="rId5"/>
    <p:sldId id="257" r:id="rId6"/>
    <p:sldId id="359" r:id="rId7"/>
    <p:sldId id="346" r:id="rId8"/>
    <p:sldId id="343" r:id="rId9"/>
    <p:sldId id="338" r:id="rId10"/>
    <p:sldId id="344" r:id="rId11"/>
    <p:sldId id="345" r:id="rId12"/>
    <p:sldId id="350" r:id="rId13"/>
    <p:sldId id="260" r:id="rId14"/>
    <p:sldId id="348" r:id="rId15"/>
    <p:sldId id="339" r:id="rId16"/>
    <p:sldId id="349" r:id="rId17"/>
    <p:sldId id="354" r:id="rId18"/>
    <p:sldId id="265" r:id="rId19"/>
    <p:sldId id="353" r:id="rId20"/>
    <p:sldId id="266" r:id="rId21"/>
    <p:sldId id="352" r:id="rId22"/>
    <p:sldId id="267" r:id="rId23"/>
    <p:sldId id="356" r:id="rId24"/>
    <p:sldId id="331" r:id="rId25"/>
    <p:sldId id="362" r:id="rId26"/>
    <p:sldId id="273" r:id="rId27"/>
    <p:sldId id="355" r:id="rId28"/>
    <p:sldId id="357" r:id="rId29"/>
    <p:sldId id="358" r:id="rId30"/>
    <p:sldId id="360" r:id="rId31"/>
    <p:sldId id="36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2"/>
    <p:restoredTop sz="92857"/>
  </p:normalViewPr>
  <p:slideViewPr>
    <p:cSldViewPr snapToGrid="0" snapToObjects="1">
      <p:cViewPr varScale="1">
        <p:scale>
          <a:sx n="118" d="100"/>
          <a:sy n="118" d="100"/>
        </p:scale>
        <p:origin x="176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3681E-3E3B-5E48-BA82-AFE79A76F4C2}" type="datetimeFigureOut">
              <a:rPr lang="en-US" smtClean="0"/>
              <a:t>11/21/24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94F12-CB10-D944-BB8A-D95EE9C55E6C}" type="slidenum">
              <a:rPr lang="en-US" smtClean="0"/>
              <a:t>‹#›</a:t>
            </a:fld>
            <a:endParaRPr lang="en-US"/>
          </a:p>
        </p:txBody>
      </p:sp>
    </p:spTree>
    <p:extLst>
      <p:ext uri="{BB962C8B-B14F-4D97-AF65-F5344CB8AC3E}">
        <p14:creationId xmlns:p14="http://schemas.microsoft.com/office/powerpoint/2010/main" val="2472675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Bumble</a:t>
            </a:r>
            <a:r>
              <a:rPr lang="en-US" baseline="0" dirty="0"/>
              <a:t> bee</a:t>
            </a:r>
            <a:endParaRPr lang="en-US" dirty="0"/>
          </a:p>
        </p:txBody>
      </p:sp>
      <p:sp>
        <p:nvSpPr>
          <p:cNvPr id="4" name="Slide Number Placeholder 3"/>
          <p:cNvSpPr>
            <a:spLocks noGrp="1"/>
          </p:cNvSpPr>
          <p:nvPr>
            <p:ph type="sldNum" sz="quarter" idx="10"/>
          </p:nvPr>
        </p:nvSpPr>
        <p:spPr/>
        <p:txBody>
          <a:bodyPr/>
          <a:lstStyle/>
          <a:p>
            <a:fld id="{34C8DE11-CBD3-5F40-B71B-2A47D29FAB91}" type="slidenum">
              <a:rPr lang="en-US" smtClean="0"/>
              <a:t>9</a:t>
            </a:fld>
            <a:endParaRPr lang="en-US"/>
          </a:p>
        </p:txBody>
      </p:sp>
    </p:spTree>
    <p:extLst>
      <p:ext uri="{BB962C8B-B14F-4D97-AF65-F5344CB8AC3E}">
        <p14:creationId xmlns:p14="http://schemas.microsoft.com/office/powerpoint/2010/main" val="291954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fly!</a:t>
            </a:r>
          </a:p>
        </p:txBody>
      </p:sp>
      <p:sp>
        <p:nvSpPr>
          <p:cNvPr id="4" name="Slide Number Placeholder 3"/>
          <p:cNvSpPr>
            <a:spLocks noGrp="1"/>
          </p:cNvSpPr>
          <p:nvPr>
            <p:ph type="sldNum" sz="quarter" idx="5"/>
          </p:nvPr>
        </p:nvSpPr>
        <p:spPr/>
        <p:txBody>
          <a:bodyPr/>
          <a:lstStyle/>
          <a:p>
            <a:fld id="{53494F12-CB10-D944-BB8A-D95EE9C55E6C}" type="slidenum">
              <a:rPr lang="en-US" smtClean="0"/>
              <a:t>24</a:t>
            </a:fld>
            <a:endParaRPr lang="en-US"/>
          </a:p>
        </p:txBody>
      </p:sp>
    </p:spTree>
    <p:extLst>
      <p:ext uri="{BB962C8B-B14F-4D97-AF65-F5344CB8AC3E}">
        <p14:creationId xmlns:p14="http://schemas.microsoft.com/office/powerpoint/2010/main" val="1583890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7D72F1-DB19-2E43-8CD0-CFD30616C46F}" type="datetimeFigureOut">
              <a:rPr lang="en-US" smtClean="0"/>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82559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7D72F1-DB19-2E43-8CD0-CFD30616C46F}" type="datetimeFigureOut">
              <a:rPr lang="en-US" smtClean="0"/>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362950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7D72F1-DB19-2E43-8CD0-CFD30616C46F}" type="datetimeFigureOut">
              <a:rPr lang="en-US" smtClean="0"/>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185496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7D72F1-DB19-2E43-8CD0-CFD30616C46F}" type="datetimeFigureOut">
              <a:rPr lang="en-US" smtClean="0"/>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3203487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7D72F1-DB19-2E43-8CD0-CFD30616C46F}" type="datetimeFigureOut">
              <a:rPr lang="en-US" smtClean="0"/>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68774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7D72F1-DB19-2E43-8CD0-CFD30616C46F}" type="datetimeFigureOut">
              <a:rPr lang="en-US" smtClean="0"/>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419667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7D72F1-DB19-2E43-8CD0-CFD30616C46F}" type="datetimeFigureOut">
              <a:rPr lang="en-US" smtClean="0"/>
              <a:t>11/21/24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341252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7D72F1-DB19-2E43-8CD0-CFD30616C46F}" type="datetimeFigureOut">
              <a:rPr lang="en-US" smtClean="0"/>
              <a:t>11/21/24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427975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D72F1-DB19-2E43-8CD0-CFD30616C46F}" type="datetimeFigureOut">
              <a:rPr lang="en-US" smtClean="0"/>
              <a:t>11/21/24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148023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7D72F1-DB19-2E43-8CD0-CFD30616C46F}" type="datetimeFigureOut">
              <a:rPr lang="en-US" smtClean="0"/>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76984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7D72F1-DB19-2E43-8CD0-CFD30616C46F}" type="datetimeFigureOut">
              <a:rPr lang="en-US" smtClean="0"/>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263488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D72F1-DB19-2E43-8CD0-CFD30616C46F}" type="datetimeFigureOut">
              <a:rPr lang="en-US" smtClean="0"/>
              <a:t>11/21/24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A2637-729A-C943-8D95-66603CB406D5}" type="slidenum">
              <a:rPr lang="en-US" smtClean="0"/>
              <a:t>‹#›</a:t>
            </a:fld>
            <a:endParaRPr lang="en-US"/>
          </a:p>
        </p:txBody>
      </p:sp>
    </p:spTree>
    <p:extLst>
      <p:ext uri="{BB962C8B-B14F-4D97-AF65-F5344CB8AC3E}">
        <p14:creationId xmlns:p14="http://schemas.microsoft.com/office/powerpoint/2010/main" val="3653155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sepc.or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hyperlink" Target="mailto:beckygri@uga.edu" TargetMode="External"/><Relationship Id="rId7" Type="http://schemas.openxmlformats.org/officeDocument/2006/relationships/image" Target="../media/image41.png"/><Relationship Id="rId2" Type="http://schemas.openxmlformats.org/officeDocument/2006/relationships/hyperlink" Target="https://gsepc.org/" TargetMode="Externa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F7EEF6-DDD9-5346-8FE4-086C73D04011}"/>
              </a:ext>
            </a:extLst>
          </p:cNvPr>
          <p:cNvPicPr>
            <a:picLocks noChangeAspect="1"/>
          </p:cNvPicPr>
          <p:nvPr/>
        </p:nvPicPr>
        <p:blipFill>
          <a:blip r:embed="rId2"/>
          <a:srcRect/>
          <a:stretch/>
        </p:blipFill>
        <p:spPr>
          <a:xfrm>
            <a:off x="516217" y="1020326"/>
            <a:ext cx="8130106" cy="2339506"/>
          </a:xfrm>
          <a:prstGeom prst="rect">
            <a:avLst/>
          </a:prstGeom>
        </p:spPr>
      </p:pic>
      <p:sp>
        <p:nvSpPr>
          <p:cNvPr id="27" name="Rectangle 26">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F4E916-F541-3B4A-866E-D94E86899699}"/>
              </a:ext>
            </a:extLst>
          </p:cNvPr>
          <p:cNvSpPr>
            <a:spLocks noGrp="1"/>
          </p:cNvSpPr>
          <p:nvPr>
            <p:ph type="ctrTitle"/>
          </p:nvPr>
        </p:nvSpPr>
        <p:spPr>
          <a:xfrm>
            <a:off x="1200150" y="4269282"/>
            <a:ext cx="6743700" cy="1264762"/>
          </a:xfrm>
          <a:solidFill>
            <a:srgbClr val="FFFFFF"/>
          </a:solidFill>
          <a:ln w="38100">
            <a:solidFill>
              <a:srgbClr val="404040"/>
            </a:solidFill>
            <a:miter lim="800000"/>
          </a:ln>
        </p:spPr>
        <p:txBody>
          <a:bodyPr anchor="ctr">
            <a:normAutofit/>
          </a:bodyPr>
          <a:lstStyle/>
          <a:p>
            <a:r>
              <a:rPr lang="en-US" sz="3500" dirty="0">
                <a:solidFill>
                  <a:srgbClr val="404040"/>
                </a:solidFill>
                <a:hlinkClick r:id="rId3"/>
              </a:rPr>
              <a:t>https://GSePC.org</a:t>
            </a:r>
            <a:br>
              <a:rPr lang="en-US" sz="3500" dirty="0">
                <a:solidFill>
                  <a:srgbClr val="404040"/>
                </a:solidFill>
              </a:rPr>
            </a:br>
            <a:endParaRPr lang="en-US" sz="3500" dirty="0">
              <a:solidFill>
                <a:srgbClr val="404040"/>
              </a:solidFill>
            </a:endParaRPr>
          </a:p>
        </p:txBody>
      </p:sp>
    </p:spTree>
    <p:extLst>
      <p:ext uri="{BB962C8B-B14F-4D97-AF65-F5344CB8AC3E}">
        <p14:creationId xmlns:p14="http://schemas.microsoft.com/office/powerpoint/2010/main" val="1836410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a:extLst>
              <a:ext uri="{FF2B5EF4-FFF2-40B4-BE49-F238E27FC236}">
                <a16:creationId xmlns:a16="http://schemas.microsoft.com/office/drawing/2014/main" id="{11BAAD3C-F89B-0E4E-B1CC-011C8DEF9389}"/>
              </a:ext>
            </a:extLst>
          </p:cNvPr>
          <p:cNvSpPr txBox="1"/>
          <p:nvPr/>
        </p:nvSpPr>
        <p:spPr>
          <a:xfrm>
            <a:off x="5229656" y="920243"/>
            <a:ext cx="3612714" cy="3945672"/>
          </a:xfrm>
          <a:prstGeom prst="rect">
            <a:avLst/>
          </a:prstGeom>
          <a:no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Bumble Bees</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(10 – 19 mm)</a:t>
            </a:r>
          </a:p>
          <a:p>
            <a:pPr marL="0" marR="0" algn="ctr">
              <a:spcBef>
                <a:spcPts val="0"/>
              </a:spcBef>
              <a:spcAft>
                <a:spcPts val="0"/>
              </a:spcAft>
            </a:pPr>
            <a:endParaRPr lang="en-US" sz="2400" dirty="0">
              <a:effectLst/>
              <a:ea typeface="Corbel" panose="020B0503020204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Black body covered with dense yellow and black hair</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Fat bee with small head</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Large thorax and abdomen</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Hairy abdomen</a:t>
            </a:r>
          </a:p>
        </p:txBody>
      </p:sp>
      <p:pic>
        <p:nvPicPr>
          <p:cNvPr id="3" name="Picture 2">
            <a:extLst>
              <a:ext uri="{FF2B5EF4-FFF2-40B4-BE49-F238E27FC236}">
                <a16:creationId xmlns:a16="http://schemas.microsoft.com/office/drawing/2014/main" id="{494C897F-A269-9044-A245-EC5D0906457F}"/>
              </a:ext>
            </a:extLst>
          </p:cNvPr>
          <p:cNvPicPr/>
          <p:nvPr/>
        </p:nvPicPr>
        <p:blipFill>
          <a:blip r:embed="rId2">
            <a:extLst>
              <a:ext uri="{28A0092B-C50C-407E-A947-70E740481C1C}">
                <a14:useLocalDpi xmlns:a14="http://schemas.microsoft.com/office/drawing/2010/main" val="0"/>
              </a:ext>
            </a:extLst>
          </a:blip>
          <a:stretch>
            <a:fillRect/>
          </a:stretch>
        </p:blipFill>
        <p:spPr>
          <a:xfrm>
            <a:off x="881712" y="245328"/>
            <a:ext cx="3913312" cy="2884564"/>
          </a:xfrm>
          <a:prstGeom prst="rect">
            <a:avLst/>
          </a:prstGeom>
          <a:ln w="38100">
            <a:solidFill>
              <a:schemeClr val="tx1"/>
            </a:solidFill>
          </a:ln>
        </p:spPr>
      </p:pic>
      <p:pic>
        <p:nvPicPr>
          <p:cNvPr id="4" name="Picture 3">
            <a:extLst>
              <a:ext uri="{FF2B5EF4-FFF2-40B4-BE49-F238E27FC236}">
                <a16:creationId xmlns:a16="http://schemas.microsoft.com/office/drawing/2014/main" id="{89A244C0-CB62-F14C-8182-ACA12283870C}"/>
              </a:ext>
            </a:extLst>
          </p:cNvPr>
          <p:cNvPicPr/>
          <p:nvPr/>
        </p:nvPicPr>
        <p:blipFill>
          <a:blip r:embed="rId3">
            <a:extLst>
              <a:ext uri="{28A0092B-C50C-407E-A947-70E740481C1C}">
                <a14:useLocalDpi xmlns:a14="http://schemas.microsoft.com/office/drawing/2010/main" val="0"/>
              </a:ext>
            </a:extLst>
          </a:blip>
          <a:stretch>
            <a:fillRect/>
          </a:stretch>
        </p:blipFill>
        <p:spPr>
          <a:xfrm rot="16200000">
            <a:off x="1356422" y="3029103"/>
            <a:ext cx="2963894" cy="3913313"/>
          </a:xfrm>
          <a:prstGeom prst="rect">
            <a:avLst/>
          </a:prstGeom>
          <a:ln w="38100">
            <a:solidFill>
              <a:schemeClr val="tx1"/>
            </a:solidFill>
          </a:ln>
        </p:spPr>
      </p:pic>
    </p:spTree>
    <p:extLst>
      <p:ext uri="{BB962C8B-B14F-4D97-AF65-F5344CB8AC3E}">
        <p14:creationId xmlns:p14="http://schemas.microsoft.com/office/powerpoint/2010/main" val="1198282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641B35-67B3-6547-AC18-88E0B179E34C}"/>
              </a:ext>
            </a:extLst>
          </p:cNvPr>
          <p:cNvPicPr/>
          <p:nvPr/>
        </p:nvPicPr>
        <p:blipFill>
          <a:blip r:embed="rId2">
            <a:extLst>
              <a:ext uri="{28A0092B-C50C-407E-A947-70E740481C1C}">
                <a14:useLocalDpi xmlns:a14="http://schemas.microsoft.com/office/drawing/2010/main" val="0"/>
              </a:ext>
            </a:extLst>
          </a:blip>
          <a:stretch>
            <a:fillRect/>
          </a:stretch>
        </p:blipFill>
        <p:spPr>
          <a:xfrm>
            <a:off x="1159727" y="245327"/>
            <a:ext cx="6609189" cy="4906536"/>
          </a:xfrm>
          <a:prstGeom prst="rect">
            <a:avLst/>
          </a:prstGeom>
          <a:ln w="38100">
            <a:solidFill>
              <a:schemeClr val="tx1"/>
            </a:solidFill>
          </a:ln>
        </p:spPr>
      </p:pic>
      <p:sp>
        <p:nvSpPr>
          <p:cNvPr id="3" name="Text Box 12">
            <a:extLst>
              <a:ext uri="{FF2B5EF4-FFF2-40B4-BE49-F238E27FC236}">
                <a16:creationId xmlns:a16="http://schemas.microsoft.com/office/drawing/2014/main" id="{E8741BBC-46DF-8F45-9D84-B64C98A6C597}"/>
              </a:ext>
            </a:extLst>
          </p:cNvPr>
          <p:cNvSpPr txBox="1"/>
          <p:nvPr/>
        </p:nvSpPr>
        <p:spPr>
          <a:xfrm>
            <a:off x="624469" y="5330284"/>
            <a:ext cx="8229600" cy="1293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2000" dirty="0">
                <a:effectLst/>
                <a:ea typeface="Corbel" panose="020B0503020204020204" pitchFamily="34" charset="0"/>
                <a:cs typeface="Times New Roman" panose="02020603050405020304" pitchFamily="18" charset="0"/>
              </a:rPr>
              <a:t>This photo illustrates the differences between the </a:t>
            </a:r>
          </a:p>
          <a:p>
            <a:pPr marL="0" marR="0">
              <a:lnSpc>
                <a:spcPct val="115000"/>
              </a:lnSpc>
              <a:spcBef>
                <a:spcPts val="0"/>
              </a:spcBef>
              <a:spcAft>
                <a:spcPts val="0"/>
              </a:spcAft>
            </a:pPr>
            <a:r>
              <a:rPr lang="en-US" sz="2000" dirty="0">
                <a:effectLst/>
                <a:ea typeface="Corbel" panose="020B0503020204020204" pitchFamily="34" charset="0"/>
                <a:cs typeface="Times New Roman" panose="02020603050405020304" pitchFamily="18" charset="0"/>
              </a:rPr>
              <a:t>carpenter bee and a bumble bee.  The carpenter bee is a “mack truck” while the bumble bee is more of a “pickup truck.”</a:t>
            </a:r>
          </a:p>
        </p:txBody>
      </p:sp>
      <p:cxnSp>
        <p:nvCxnSpPr>
          <p:cNvPr id="5" name="Straight Arrow Connector 4">
            <a:extLst>
              <a:ext uri="{FF2B5EF4-FFF2-40B4-BE49-F238E27FC236}">
                <a16:creationId xmlns:a16="http://schemas.microsoft.com/office/drawing/2014/main" id="{77F9E806-E1C0-B844-A762-3B1F117F6325}"/>
              </a:ext>
            </a:extLst>
          </p:cNvPr>
          <p:cNvCxnSpPr/>
          <p:nvPr/>
        </p:nvCxnSpPr>
        <p:spPr>
          <a:xfrm flipV="1">
            <a:off x="1433015" y="3111690"/>
            <a:ext cx="914400" cy="2634017"/>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0E1C6470-2A39-B742-AB5D-0D630BD863B3}"/>
              </a:ext>
            </a:extLst>
          </p:cNvPr>
          <p:cNvCxnSpPr/>
          <p:nvPr/>
        </p:nvCxnSpPr>
        <p:spPr>
          <a:xfrm flipV="1">
            <a:off x="3995803" y="4672208"/>
            <a:ext cx="964504" cy="1073499"/>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74067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D30F5F-FA1C-B443-84AE-3E127A2EA88C}"/>
              </a:ext>
            </a:extLst>
          </p:cNvPr>
          <p:cNvSpPr txBox="1"/>
          <p:nvPr/>
        </p:nvSpPr>
        <p:spPr>
          <a:xfrm>
            <a:off x="505677" y="914400"/>
            <a:ext cx="27432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900" kern="1200" dirty="0">
                <a:solidFill>
                  <a:srgbClr val="FFFFFF"/>
                </a:solidFill>
                <a:latin typeface="+mj-lt"/>
                <a:ea typeface="+mj-ea"/>
                <a:cs typeface="+mj-cs"/>
              </a:rPr>
              <a:t>And remember, a bumble bee has a “fuzzy rear” while a carpenter bee has a “shiny </a:t>
            </a:r>
            <a:r>
              <a:rPr lang="en-US" sz="2900" kern="1200" dirty="0" err="1">
                <a:solidFill>
                  <a:srgbClr val="FFFFFF"/>
                </a:solidFill>
                <a:latin typeface="+mj-lt"/>
                <a:ea typeface="+mj-ea"/>
                <a:cs typeface="+mj-cs"/>
              </a:rPr>
              <a:t>heinie</a:t>
            </a:r>
            <a:r>
              <a:rPr lang="en-US" sz="2900" kern="1200" dirty="0">
                <a:solidFill>
                  <a:srgbClr val="FFFFFF"/>
                </a:solidFill>
                <a:latin typeface="+mj-lt"/>
                <a:ea typeface="+mj-ea"/>
                <a:cs typeface="+mj-cs"/>
              </a:rPr>
              <a:t>”!  </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F3ADA20-FF8B-DF4F-B667-6C91640A9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94389" y="1089531"/>
            <a:ext cx="6184227" cy="4638171"/>
          </a:xfrm>
          <a:prstGeom prst="rect">
            <a:avLst/>
          </a:prstGeom>
          <a:solidFill>
            <a:srgbClr val="C00000"/>
          </a:solidFill>
          <a:ln w="38100">
            <a:solidFill>
              <a:schemeClr val="tx1"/>
            </a:solidFill>
          </a:ln>
        </p:spPr>
      </p:pic>
      <p:cxnSp>
        <p:nvCxnSpPr>
          <p:cNvPr id="7" name="Straight Arrow Connector 6">
            <a:extLst>
              <a:ext uri="{FF2B5EF4-FFF2-40B4-BE49-F238E27FC236}">
                <a16:creationId xmlns:a16="http://schemas.microsoft.com/office/drawing/2014/main" id="{637395CF-A2AB-1149-BD6E-34F4A9395DA5}"/>
              </a:ext>
            </a:extLst>
          </p:cNvPr>
          <p:cNvCxnSpPr>
            <a:cxnSpLocks/>
          </p:cNvCxnSpPr>
          <p:nvPr/>
        </p:nvCxnSpPr>
        <p:spPr>
          <a:xfrm>
            <a:off x="2655518" y="3409226"/>
            <a:ext cx="2680570" cy="501041"/>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9897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72020"/>
            <a:ext cx="9143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Honey bee</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 Box 14">
            <a:extLst>
              <a:ext uri="{FF2B5EF4-FFF2-40B4-BE49-F238E27FC236}">
                <a16:creationId xmlns:a16="http://schemas.microsoft.com/office/drawing/2014/main" id="{C997A039-BCEB-B641-96BB-2076F2AC1779}"/>
              </a:ext>
            </a:extLst>
          </p:cNvPr>
          <p:cNvSpPr txBox="1"/>
          <p:nvPr/>
        </p:nvSpPr>
        <p:spPr>
          <a:xfrm>
            <a:off x="6271397" y="683265"/>
            <a:ext cx="2629535" cy="2673710"/>
          </a:xfrm>
          <a:prstGeom prst="rect">
            <a:avLst/>
          </a:prstGeom>
          <a:solidFill>
            <a:schemeClr val="bg1"/>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Honey Bees</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(12 – 15 mm)</a:t>
            </a:r>
            <a:endParaRPr lang="en-US" sz="2400" dirty="0">
              <a:effectLst/>
              <a:ea typeface="Corbel" panose="020B0503020204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Brown or black stripes on body</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Golden-brown hair covers abdomen</a:t>
            </a:r>
          </a:p>
          <a:p>
            <a:pPr marL="0" marR="0">
              <a:spcBef>
                <a:spcPts val="0"/>
              </a:spcBef>
              <a:spcAft>
                <a:spcPts val="0"/>
              </a:spcAft>
            </a:pPr>
            <a:r>
              <a:rPr lang="en-US" sz="2400" dirty="0">
                <a:effectLst/>
                <a:ea typeface="Corbel" panose="020B0503020204020204" pitchFamily="34" charset="0"/>
                <a:cs typeface="Times New Roman" panose="02020603050405020304" pitchFamily="18" charset="0"/>
              </a:rPr>
              <a:t> </a:t>
            </a:r>
          </a:p>
        </p:txBody>
      </p:sp>
    </p:spTree>
    <p:extLst>
      <p:ext uri="{BB962C8B-B14F-4D97-AF65-F5344CB8AC3E}">
        <p14:creationId xmlns:p14="http://schemas.microsoft.com/office/powerpoint/2010/main" val="2909963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79B3B6-C368-1B4A-8794-FEBB7EC26B33}"/>
              </a:ext>
            </a:extLst>
          </p:cNvPr>
          <p:cNvPicPr/>
          <p:nvPr/>
        </p:nvPicPr>
        <p:blipFill>
          <a:blip r:embed="rId2">
            <a:extLst>
              <a:ext uri="{28A0092B-C50C-407E-A947-70E740481C1C}">
                <a14:useLocalDpi xmlns:a14="http://schemas.microsoft.com/office/drawing/2010/main" val="0"/>
              </a:ext>
            </a:extLst>
          </a:blip>
          <a:stretch>
            <a:fillRect/>
          </a:stretch>
        </p:blipFill>
        <p:spPr>
          <a:xfrm>
            <a:off x="-183002" y="0"/>
            <a:ext cx="9857678" cy="6858000"/>
          </a:xfrm>
          <a:prstGeom prst="rect">
            <a:avLst/>
          </a:prstGeom>
        </p:spPr>
      </p:pic>
      <p:sp>
        <p:nvSpPr>
          <p:cNvPr id="3" name="Text Box 16">
            <a:extLst>
              <a:ext uri="{FF2B5EF4-FFF2-40B4-BE49-F238E27FC236}">
                <a16:creationId xmlns:a16="http://schemas.microsoft.com/office/drawing/2014/main" id="{A8217A5B-30C9-A84C-9694-B06804B2AACB}"/>
              </a:ext>
            </a:extLst>
          </p:cNvPr>
          <p:cNvSpPr txBox="1"/>
          <p:nvPr/>
        </p:nvSpPr>
        <p:spPr>
          <a:xfrm>
            <a:off x="6063476" y="494547"/>
            <a:ext cx="2057400" cy="5530471"/>
          </a:xfrm>
          <a:prstGeom prst="rect">
            <a:avLst/>
          </a:prstGeom>
          <a:solidFill>
            <a:schemeClr val="bg1"/>
          </a:solidFill>
          <a:ln w="127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This photo shows a honey bee </a:t>
            </a:r>
          </a:p>
          <a:p>
            <a:pPr marL="0" marR="0" algn="ctr">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and a </a:t>
            </a:r>
          </a:p>
          <a:p>
            <a:pPr marL="0" marR="0" algn="ctr">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bumble bee together.  </a:t>
            </a:r>
          </a:p>
          <a:p>
            <a:pPr marL="0" marR="0" algn="ctr">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Although some bumble bees are smaller, The two  types</a:t>
            </a:r>
          </a:p>
          <a:p>
            <a:pPr marL="0" marR="0" algn="ctr">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are easily distinguishable.</a:t>
            </a:r>
          </a:p>
          <a:p>
            <a:pPr marL="0" marR="0">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 </a:t>
            </a:r>
          </a:p>
          <a:p>
            <a:pPr marL="0" marR="0">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E5DD0BB7-39DC-5F45-9DA1-3E8547E06A04}"/>
              </a:ext>
            </a:extLst>
          </p:cNvPr>
          <p:cNvSpPr txBox="1"/>
          <p:nvPr/>
        </p:nvSpPr>
        <p:spPr>
          <a:xfrm>
            <a:off x="1089764" y="4784942"/>
            <a:ext cx="970767" cy="584775"/>
          </a:xfrm>
          <a:prstGeom prst="rect">
            <a:avLst/>
          </a:prstGeom>
          <a:solidFill>
            <a:schemeClr val="bg1"/>
          </a:solidFill>
          <a:ln>
            <a:solidFill>
              <a:srgbClr val="FF0000"/>
            </a:solidFill>
          </a:ln>
        </p:spPr>
        <p:txBody>
          <a:bodyPr wrap="square" rtlCol="0">
            <a:spAutoFit/>
          </a:bodyPr>
          <a:lstStyle/>
          <a:p>
            <a:r>
              <a:rPr lang="en-US" sz="1600" dirty="0"/>
              <a:t>Bumble Bee</a:t>
            </a:r>
          </a:p>
        </p:txBody>
      </p:sp>
      <p:sp>
        <p:nvSpPr>
          <p:cNvPr id="5" name="TextBox 4">
            <a:extLst>
              <a:ext uri="{FF2B5EF4-FFF2-40B4-BE49-F238E27FC236}">
                <a16:creationId xmlns:a16="http://schemas.microsoft.com/office/drawing/2014/main" id="{DF57C75A-6951-FB43-AB8A-25CFEAE5F5A1}"/>
              </a:ext>
            </a:extLst>
          </p:cNvPr>
          <p:cNvSpPr txBox="1"/>
          <p:nvPr/>
        </p:nvSpPr>
        <p:spPr>
          <a:xfrm>
            <a:off x="1703540" y="938026"/>
            <a:ext cx="1302708" cy="338554"/>
          </a:xfrm>
          <a:prstGeom prst="rect">
            <a:avLst/>
          </a:prstGeom>
          <a:solidFill>
            <a:schemeClr val="bg1"/>
          </a:solidFill>
          <a:ln>
            <a:solidFill>
              <a:srgbClr val="FF0000"/>
            </a:solidFill>
          </a:ln>
        </p:spPr>
        <p:txBody>
          <a:bodyPr wrap="square" rtlCol="0">
            <a:spAutoFit/>
          </a:bodyPr>
          <a:lstStyle/>
          <a:p>
            <a:r>
              <a:rPr lang="en-US" sz="1600" dirty="0"/>
              <a:t>Honey Bee</a:t>
            </a:r>
          </a:p>
        </p:txBody>
      </p:sp>
      <p:cxnSp>
        <p:nvCxnSpPr>
          <p:cNvPr id="7" name="Straight Arrow Connector 6">
            <a:extLst>
              <a:ext uri="{FF2B5EF4-FFF2-40B4-BE49-F238E27FC236}">
                <a16:creationId xmlns:a16="http://schemas.microsoft.com/office/drawing/2014/main" id="{E3895571-54A3-164D-9D60-A5B44F4ED10D}"/>
              </a:ext>
            </a:extLst>
          </p:cNvPr>
          <p:cNvCxnSpPr/>
          <p:nvPr/>
        </p:nvCxnSpPr>
        <p:spPr>
          <a:xfrm>
            <a:off x="3244242" y="1352811"/>
            <a:ext cx="676405" cy="463463"/>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D74EF54A-B595-3C43-A1AD-AB8B6A80986D}"/>
              </a:ext>
            </a:extLst>
          </p:cNvPr>
          <p:cNvCxnSpPr/>
          <p:nvPr/>
        </p:nvCxnSpPr>
        <p:spPr>
          <a:xfrm flipV="1">
            <a:off x="1703540" y="4258849"/>
            <a:ext cx="713983" cy="250521"/>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5436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8107" b="25643"/>
          <a:stretch/>
        </p:blipFill>
        <p:spPr>
          <a:xfrm>
            <a:off x="20" y="10"/>
            <a:ext cx="9143980" cy="6857990"/>
          </a:xfrm>
          <a:prstGeom prst="rect">
            <a:avLst/>
          </a:prstGeom>
        </p:spPr>
      </p:pic>
      <p:sp>
        <p:nvSpPr>
          <p:cNvPr id="22" name="Rectangle 2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Small bees</a:t>
            </a:r>
          </a:p>
        </p:txBody>
      </p:sp>
      <p:cxnSp>
        <p:nvCxnSpPr>
          <p:cNvPr id="24" name="Straight Connector 2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902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a:extLst>
              <a:ext uri="{FF2B5EF4-FFF2-40B4-BE49-F238E27FC236}">
                <a16:creationId xmlns:a16="http://schemas.microsoft.com/office/drawing/2014/main" id="{77CE6F54-3EC2-2E47-9A23-EB94B8B586F5}"/>
              </a:ext>
            </a:extLst>
          </p:cNvPr>
          <p:cNvSpPr txBox="1"/>
          <p:nvPr/>
        </p:nvSpPr>
        <p:spPr>
          <a:xfrm>
            <a:off x="281887" y="557561"/>
            <a:ext cx="4379324" cy="5241073"/>
          </a:xfrm>
          <a:prstGeom prst="rect">
            <a:avLst/>
          </a:prstGeom>
          <a:no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Small Bees</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(Any bee smaller than a honey bee)</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dirty="0">
                <a:effectLst/>
                <a:ea typeface="Corbel" panose="020B0503020204020204" pitchFamily="34" charset="0"/>
                <a:cs typeface="Times New Roman" panose="02020603050405020304" pitchFamily="18" charset="0"/>
              </a:rPr>
              <a:t>Can include:</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Leafcutter Bees</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Sweat Bees</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And others</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Note:  Keep a lookout for the metallic shine of the sweat bees from the family Halictidae.  Even though these bees can be small, the metallic color is easy to spot when the sun is shining on them.</a:t>
            </a:r>
          </a:p>
        </p:txBody>
      </p:sp>
      <p:pic>
        <p:nvPicPr>
          <p:cNvPr id="6" name="Picture 5">
            <a:extLst>
              <a:ext uri="{FF2B5EF4-FFF2-40B4-BE49-F238E27FC236}">
                <a16:creationId xmlns:a16="http://schemas.microsoft.com/office/drawing/2014/main" id="{4FD3ED93-5151-C34B-AA33-A6BF2E3F0BF0}"/>
              </a:ext>
            </a:extLst>
          </p:cNvPr>
          <p:cNvPicPr/>
          <p:nvPr/>
        </p:nvPicPr>
        <p:blipFill>
          <a:blip r:embed="rId2"/>
          <a:srcRect/>
          <a:stretch/>
        </p:blipFill>
        <p:spPr bwMode="auto">
          <a:xfrm>
            <a:off x="4884234" y="606358"/>
            <a:ext cx="3719559" cy="5143479"/>
          </a:xfrm>
          <a:prstGeom prst="rect">
            <a:avLst/>
          </a:prstGeom>
          <a:noFill/>
        </p:spPr>
      </p:pic>
    </p:spTree>
    <p:extLst>
      <p:ext uri="{BB962C8B-B14F-4D97-AF65-F5344CB8AC3E}">
        <p14:creationId xmlns:p14="http://schemas.microsoft.com/office/powerpoint/2010/main" val="1305815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9E064-813C-9A40-90E6-3D45DD01C7D6}"/>
              </a:ext>
            </a:extLst>
          </p:cNvPr>
          <p:cNvPicPr>
            <a:picLocks noChangeAspect="1"/>
          </p:cNvPicPr>
          <p:nvPr/>
        </p:nvPicPr>
        <p:blipFill rotWithShape="1">
          <a:blip r:embed="rId2">
            <a:extLst>
              <a:ext uri="{28A0092B-C50C-407E-A947-70E740481C1C}">
                <a14:useLocalDpi xmlns:a14="http://schemas.microsoft.com/office/drawing/2010/main" val="0"/>
              </a:ext>
            </a:extLst>
          </a:blip>
          <a:srcRect t="53938" r="43574"/>
          <a:stretch/>
        </p:blipFill>
        <p:spPr>
          <a:xfrm>
            <a:off x="754219" y="321734"/>
            <a:ext cx="3247437" cy="2905170"/>
          </a:xfrm>
          <a:prstGeom prst="rect">
            <a:avLst/>
          </a:prstGeom>
        </p:spPr>
      </p:pic>
      <p:pic>
        <p:nvPicPr>
          <p:cNvPr id="4" name="Picture 3">
            <a:extLst>
              <a:ext uri="{FF2B5EF4-FFF2-40B4-BE49-F238E27FC236}">
                <a16:creationId xmlns:a16="http://schemas.microsoft.com/office/drawing/2014/main" id="{12CB4ED2-EEF0-1949-B56D-229D4A519D3A}"/>
              </a:ext>
            </a:extLst>
          </p:cNvPr>
          <p:cNvPicPr/>
          <p:nvPr/>
        </p:nvPicPr>
        <p:blipFill>
          <a:blip r:embed="rId3">
            <a:extLst>
              <a:ext uri="{28A0092B-C50C-407E-A947-70E740481C1C}">
                <a14:useLocalDpi xmlns:a14="http://schemas.microsoft.com/office/drawing/2010/main" val="0"/>
              </a:ext>
            </a:extLst>
          </a:blip>
          <a:stretch>
            <a:fillRect/>
          </a:stretch>
        </p:blipFill>
        <p:spPr>
          <a:xfrm>
            <a:off x="537563" y="3631096"/>
            <a:ext cx="3680746" cy="2760560"/>
          </a:xfrm>
          <a:prstGeom prst="rect">
            <a:avLst/>
          </a:prstGeom>
        </p:spPr>
      </p:pic>
      <p:sp>
        <p:nvSpPr>
          <p:cNvPr id="11" name="Rectangle 10">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3DCE4F-59E2-0E44-80AA-4F0DDA6D2981}"/>
              </a:ext>
            </a:extLst>
          </p:cNvPr>
          <p:cNvPicPr>
            <a:picLocks noChangeAspect="1"/>
          </p:cNvPicPr>
          <p:nvPr/>
        </p:nvPicPr>
        <p:blipFill>
          <a:blip r:embed="rId4"/>
          <a:stretch>
            <a:fillRect/>
          </a:stretch>
        </p:blipFill>
        <p:spPr>
          <a:xfrm>
            <a:off x="5272333" y="691848"/>
            <a:ext cx="2943912" cy="6069922"/>
          </a:xfrm>
          <a:prstGeom prst="rect">
            <a:avLst/>
          </a:prstGeom>
        </p:spPr>
      </p:pic>
      <p:sp>
        <p:nvSpPr>
          <p:cNvPr id="2" name="TextBox 1">
            <a:extLst>
              <a:ext uri="{FF2B5EF4-FFF2-40B4-BE49-F238E27FC236}">
                <a16:creationId xmlns:a16="http://schemas.microsoft.com/office/drawing/2014/main" id="{4860436A-7E49-7144-A1EC-3DCD049852CA}"/>
              </a:ext>
            </a:extLst>
          </p:cNvPr>
          <p:cNvSpPr txBox="1"/>
          <p:nvPr/>
        </p:nvSpPr>
        <p:spPr>
          <a:xfrm>
            <a:off x="5529943" y="137068"/>
            <a:ext cx="2590800" cy="369332"/>
          </a:xfrm>
          <a:prstGeom prst="rect">
            <a:avLst/>
          </a:prstGeom>
          <a:noFill/>
        </p:spPr>
        <p:txBody>
          <a:bodyPr wrap="square" rtlCol="0">
            <a:spAutoFit/>
          </a:bodyPr>
          <a:lstStyle/>
          <a:p>
            <a:r>
              <a:rPr lang="en-US" b="1" dirty="0"/>
              <a:t>Photos of small bees</a:t>
            </a:r>
          </a:p>
        </p:txBody>
      </p:sp>
    </p:spTree>
    <p:extLst>
      <p:ext uri="{BB962C8B-B14F-4D97-AF65-F5344CB8AC3E}">
        <p14:creationId xmlns:p14="http://schemas.microsoft.com/office/powerpoint/2010/main" val="2077817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628650" y="5534025"/>
            <a:ext cx="7886700" cy="82232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a:latin typeface="+mj-lt"/>
                <a:ea typeface="+mj-ea"/>
                <a:cs typeface="+mj-cs"/>
              </a:rPr>
              <a:t>Wasps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8"/>
          <a:stretch/>
        </p:blipFill>
        <p:spPr>
          <a:xfrm>
            <a:off x="20" y="10"/>
            <a:ext cx="9143980" cy="5395902"/>
          </a:xfrm>
          <a:prstGeom prst="rect">
            <a:avLst/>
          </a:prstGeom>
        </p:spPr>
      </p:pic>
    </p:spTree>
    <p:extLst>
      <p:ext uri="{BB962C8B-B14F-4D97-AF65-F5344CB8AC3E}">
        <p14:creationId xmlns:p14="http://schemas.microsoft.com/office/powerpoint/2010/main" val="1491892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0C74A70B-EA7F-C94D-A06D-1BBFF504DE43}"/>
              </a:ext>
            </a:extLst>
          </p:cNvPr>
          <p:cNvSpPr txBox="1"/>
          <p:nvPr/>
        </p:nvSpPr>
        <p:spPr>
          <a:xfrm>
            <a:off x="5173249" y="300625"/>
            <a:ext cx="3532340" cy="6049297"/>
          </a:xfrm>
          <a:prstGeom prst="rect">
            <a:avLst/>
          </a:prstGeom>
          <a:no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Wasps</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(13 - 25 mm)</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dirty="0">
                <a:effectLst/>
                <a:ea typeface="Corbel" panose="020B0503020204020204" pitchFamily="34" charset="0"/>
                <a:cs typeface="Times New Roman" panose="02020603050405020304" pitchFamily="18" charset="0"/>
              </a:rPr>
              <a:t>Can include:</a:t>
            </a:r>
          </a:p>
          <a:p>
            <a:pPr marL="0" marR="0" algn="ctr">
              <a:spcBef>
                <a:spcPts val="0"/>
              </a:spcBef>
              <a:spcAft>
                <a:spcPts val="0"/>
              </a:spcAft>
            </a:pPr>
            <a:endParaRPr lang="en-US" sz="2400" dirty="0">
              <a:effectLst/>
              <a:ea typeface="Corbel" panose="020B0503020204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Potter Wasps</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Paper Wasps</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And others</a:t>
            </a:r>
          </a:p>
          <a:p>
            <a:pPr marL="0" marR="0">
              <a:spcBef>
                <a:spcPts val="0"/>
              </a:spcBef>
              <a:spcAft>
                <a:spcPts val="0"/>
              </a:spcAft>
            </a:pPr>
            <a:r>
              <a:rPr lang="en-US" sz="2400" dirty="0">
                <a:effectLst/>
                <a:ea typeface="Corbel" panose="020B0503020204020204" pitchFamily="34" charset="0"/>
                <a:cs typeface="Times New Roman" panose="02020603050405020304" pitchFamily="18" charset="0"/>
              </a:rPr>
              <a:t> </a:t>
            </a:r>
          </a:p>
          <a:p>
            <a:pPr marL="0" marR="0">
              <a:spcBef>
                <a:spcPts val="0"/>
              </a:spcBef>
              <a:spcAft>
                <a:spcPts val="0"/>
              </a:spcAft>
            </a:pPr>
            <a:r>
              <a:rPr lang="en-US" sz="2400" dirty="0">
                <a:effectLst/>
                <a:ea typeface="Corbel" panose="020B0503020204020204" pitchFamily="34" charset="0"/>
                <a:cs typeface="Times New Roman" panose="02020603050405020304" pitchFamily="18" charset="0"/>
              </a:rPr>
              <a:t>These are generally hairless.  Some have very narrow waists.</a:t>
            </a:r>
          </a:p>
          <a:p>
            <a:pPr marL="0" marR="0">
              <a:spcBef>
                <a:spcPts val="0"/>
              </a:spcBef>
              <a:spcAft>
                <a:spcPts val="0"/>
              </a:spcAft>
            </a:pPr>
            <a:endParaRPr lang="en-US" sz="2400" dirty="0">
              <a:effectLst/>
              <a:ea typeface="Corbel" panose="020B0503020204020204" pitchFamily="34" charset="0"/>
              <a:cs typeface="Times New Roman" panose="02020603050405020304" pitchFamily="18" charset="0"/>
            </a:endParaRPr>
          </a:p>
          <a:p>
            <a:pPr marL="0" marR="0">
              <a:spcBef>
                <a:spcPts val="0"/>
              </a:spcBef>
              <a:spcAft>
                <a:spcPts val="0"/>
              </a:spcAft>
            </a:pPr>
            <a:r>
              <a:rPr lang="en-US" sz="2400" dirty="0">
                <a:effectLst/>
                <a:ea typeface="Corbel" panose="020B0503020204020204" pitchFamily="34" charset="0"/>
                <a:cs typeface="Times New Roman" panose="02020603050405020304" pitchFamily="18" charset="0"/>
              </a:rPr>
              <a:t>Note:  Yellow jackets are not often seen on flowers.</a:t>
            </a:r>
          </a:p>
        </p:txBody>
      </p:sp>
      <p:pic>
        <p:nvPicPr>
          <p:cNvPr id="3" name="Picture 2">
            <a:extLst>
              <a:ext uri="{FF2B5EF4-FFF2-40B4-BE49-F238E27FC236}">
                <a16:creationId xmlns:a16="http://schemas.microsoft.com/office/drawing/2014/main" id="{0DC701EE-BEAF-6F48-A8FD-E7027C53AB25}"/>
              </a:ext>
            </a:extLst>
          </p:cNvPr>
          <p:cNvPicPr/>
          <p:nvPr/>
        </p:nvPicPr>
        <p:blipFill>
          <a:blip r:embed="rId2">
            <a:extLst>
              <a:ext uri="{28A0092B-C50C-407E-A947-70E740481C1C}">
                <a14:useLocalDpi xmlns:a14="http://schemas.microsoft.com/office/drawing/2010/main" val="0"/>
              </a:ext>
            </a:extLst>
          </a:blip>
          <a:stretch>
            <a:fillRect/>
          </a:stretch>
        </p:blipFill>
        <p:spPr>
          <a:xfrm>
            <a:off x="897045" y="300625"/>
            <a:ext cx="3775163" cy="2615419"/>
          </a:xfrm>
          <a:prstGeom prst="rect">
            <a:avLst/>
          </a:prstGeom>
        </p:spPr>
      </p:pic>
      <p:pic>
        <p:nvPicPr>
          <p:cNvPr id="5" name="Picture 4">
            <a:extLst>
              <a:ext uri="{FF2B5EF4-FFF2-40B4-BE49-F238E27FC236}">
                <a16:creationId xmlns:a16="http://schemas.microsoft.com/office/drawing/2014/main" id="{86AA36DB-640E-8841-82AE-BAFAA997F304}"/>
              </a:ext>
            </a:extLst>
          </p:cNvPr>
          <p:cNvPicPr/>
          <p:nvPr/>
        </p:nvPicPr>
        <p:blipFill>
          <a:blip r:embed="rId3">
            <a:extLst>
              <a:ext uri="{28A0092B-C50C-407E-A947-70E740481C1C}">
                <a14:useLocalDpi xmlns:a14="http://schemas.microsoft.com/office/drawing/2010/main" val="0"/>
              </a:ext>
            </a:extLst>
          </a:blip>
          <a:stretch>
            <a:fillRect/>
          </a:stretch>
        </p:blipFill>
        <p:spPr>
          <a:xfrm>
            <a:off x="877013" y="3515886"/>
            <a:ext cx="3795195" cy="2834036"/>
          </a:xfrm>
          <a:prstGeom prst="rect">
            <a:avLst/>
          </a:prstGeom>
        </p:spPr>
      </p:pic>
      <p:sp>
        <p:nvSpPr>
          <p:cNvPr id="6" name="TextBox 5">
            <a:extLst>
              <a:ext uri="{FF2B5EF4-FFF2-40B4-BE49-F238E27FC236}">
                <a16:creationId xmlns:a16="http://schemas.microsoft.com/office/drawing/2014/main" id="{D9A0E910-D96A-564D-B41B-05E3758A9F34}"/>
              </a:ext>
            </a:extLst>
          </p:cNvPr>
          <p:cNvSpPr txBox="1"/>
          <p:nvPr/>
        </p:nvSpPr>
        <p:spPr>
          <a:xfrm>
            <a:off x="897045" y="2953622"/>
            <a:ext cx="1983941" cy="369332"/>
          </a:xfrm>
          <a:prstGeom prst="rect">
            <a:avLst/>
          </a:prstGeom>
          <a:noFill/>
        </p:spPr>
        <p:txBody>
          <a:bodyPr wrap="square" rtlCol="0">
            <a:spAutoFit/>
          </a:bodyPr>
          <a:lstStyle/>
          <a:p>
            <a:r>
              <a:rPr lang="en-US" b="1" dirty="0"/>
              <a:t>Potter Wasp</a:t>
            </a:r>
          </a:p>
        </p:txBody>
      </p:sp>
      <p:sp>
        <p:nvSpPr>
          <p:cNvPr id="7" name="TextBox 6">
            <a:extLst>
              <a:ext uri="{FF2B5EF4-FFF2-40B4-BE49-F238E27FC236}">
                <a16:creationId xmlns:a16="http://schemas.microsoft.com/office/drawing/2014/main" id="{21440B6B-669A-8447-82CA-23F2D61E4F27}"/>
              </a:ext>
            </a:extLst>
          </p:cNvPr>
          <p:cNvSpPr txBox="1"/>
          <p:nvPr/>
        </p:nvSpPr>
        <p:spPr>
          <a:xfrm>
            <a:off x="897045" y="6404294"/>
            <a:ext cx="1507952" cy="369332"/>
          </a:xfrm>
          <a:prstGeom prst="rect">
            <a:avLst/>
          </a:prstGeom>
          <a:noFill/>
        </p:spPr>
        <p:txBody>
          <a:bodyPr wrap="square" rtlCol="0">
            <a:spAutoFit/>
          </a:bodyPr>
          <a:lstStyle/>
          <a:p>
            <a:r>
              <a:rPr lang="en-US" b="1" dirty="0"/>
              <a:t>Paper Wasp</a:t>
            </a:r>
          </a:p>
        </p:txBody>
      </p:sp>
    </p:spTree>
    <p:extLst>
      <p:ext uri="{BB962C8B-B14F-4D97-AF65-F5344CB8AC3E}">
        <p14:creationId xmlns:p14="http://schemas.microsoft.com/office/powerpoint/2010/main" val="1759611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509025-C987-5540-961B-082C097331DE}"/>
              </a:ext>
            </a:extLst>
          </p:cNvPr>
          <p:cNvSpPr txBox="1"/>
          <p:nvPr/>
        </p:nvSpPr>
        <p:spPr>
          <a:xfrm>
            <a:off x="4782193" y="87476"/>
            <a:ext cx="4158642" cy="6683048"/>
          </a:xfrm>
          <a:prstGeom prst="rect">
            <a:avLst/>
          </a:prstGeom>
          <a:noFill/>
          <a:ln w="38100">
            <a:solidFill>
              <a:schemeClr val="tx1"/>
            </a:solidFill>
          </a:ln>
        </p:spPr>
        <p:txBody>
          <a:bodyPr wrap="square" rtlCol="0">
            <a:spAutoFit/>
          </a:bodyPr>
          <a:lstStyle/>
          <a:p>
            <a:pPr algn="ctr">
              <a:lnSpc>
                <a:spcPct val="150000"/>
              </a:lnSpc>
            </a:pPr>
            <a:r>
              <a:rPr lang="en-US" sz="2400" dirty="0"/>
              <a:t>In August, people from Georgia, South Carolina, North Carolina and Florida will come together for the annual effort to document our pollinator populations.  Anyone can participate in this important initiative.  Families, school groups, scouts, garden clubs, church groups, individuals – everyone!  You don’t have to be an entomologist to participate!</a:t>
            </a:r>
          </a:p>
        </p:txBody>
      </p:sp>
      <p:pic>
        <p:nvPicPr>
          <p:cNvPr id="10" name="Picture 9">
            <a:extLst>
              <a:ext uri="{FF2B5EF4-FFF2-40B4-BE49-F238E27FC236}">
                <a16:creationId xmlns:a16="http://schemas.microsoft.com/office/drawing/2014/main" id="{A99B2240-D8E7-8A4D-9684-E24613784178}"/>
              </a:ext>
            </a:extLst>
          </p:cNvPr>
          <p:cNvPicPr>
            <a:picLocks noChangeAspect="1"/>
          </p:cNvPicPr>
          <p:nvPr/>
        </p:nvPicPr>
        <p:blipFill>
          <a:blip r:embed="rId2"/>
          <a:stretch>
            <a:fillRect/>
          </a:stretch>
        </p:blipFill>
        <p:spPr>
          <a:xfrm>
            <a:off x="320120" y="-600075"/>
            <a:ext cx="3915757" cy="8058150"/>
          </a:xfrm>
          <a:prstGeom prst="rect">
            <a:avLst/>
          </a:prstGeom>
        </p:spPr>
      </p:pic>
    </p:spTree>
    <p:extLst>
      <p:ext uri="{BB962C8B-B14F-4D97-AF65-F5344CB8AC3E}">
        <p14:creationId xmlns:p14="http://schemas.microsoft.com/office/powerpoint/2010/main" val="3844401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Fly</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776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2CCB-C56A-B440-B190-031AB3B9BC1E}"/>
              </a:ext>
            </a:extLst>
          </p:cNvPr>
          <p:cNvSpPr>
            <a:spLocks noGrp="1"/>
          </p:cNvSpPr>
          <p:nvPr>
            <p:ph type="title"/>
          </p:nvPr>
        </p:nvSpPr>
        <p:spPr/>
        <p:txBody>
          <a:bodyPr/>
          <a:lstStyle/>
          <a:p>
            <a:r>
              <a:rPr lang="en-US" b="1" dirty="0"/>
              <a:t>Comparing bees with flies</a:t>
            </a:r>
          </a:p>
        </p:txBody>
      </p:sp>
      <p:sp>
        <p:nvSpPr>
          <p:cNvPr id="3" name="Text Placeholder 2">
            <a:extLst>
              <a:ext uri="{FF2B5EF4-FFF2-40B4-BE49-F238E27FC236}">
                <a16:creationId xmlns:a16="http://schemas.microsoft.com/office/drawing/2014/main" id="{F5938962-950A-6849-AE9A-D7B40AA3B6F4}"/>
              </a:ext>
            </a:extLst>
          </p:cNvPr>
          <p:cNvSpPr>
            <a:spLocks noGrp="1"/>
          </p:cNvSpPr>
          <p:nvPr>
            <p:ph type="body" idx="1"/>
          </p:nvPr>
        </p:nvSpPr>
        <p:spPr>
          <a:xfrm>
            <a:off x="629842" y="1518324"/>
            <a:ext cx="3868340" cy="823912"/>
          </a:xfrm>
          <a:solidFill>
            <a:schemeClr val="accent4">
              <a:lumMod val="40000"/>
              <a:lumOff val="60000"/>
            </a:schemeClr>
          </a:solidFill>
        </p:spPr>
        <p:txBody>
          <a:bodyPr>
            <a:normAutofit/>
          </a:bodyPr>
          <a:lstStyle/>
          <a:p>
            <a:pPr algn="ctr"/>
            <a:r>
              <a:rPr lang="en-US" sz="3200" dirty="0"/>
              <a:t>Bees</a:t>
            </a:r>
          </a:p>
        </p:txBody>
      </p:sp>
      <p:sp>
        <p:nvSpPr>
          <p:cNvPr id="4" name="Content Placeholder 3">
            <a:extLst>
              <a:ext uri="{FF2B5EF4-FFF2-40B4-BE49-F238E27FC236}">
                <a16:creationId xmlns:a16="http://schemas.microsoft.com/office/drawing/2014/main" id="{D3EEF0EC-9F50-2F46-ACF9-92BF23790E2C}"/>
              </a:ext>
            </a:extLst>
          </p:cNvPr>
          <p:cNvSpPr>
            <a:spLocks noGrp="1"/>
          </p:cNvSpPr>
          <p:nvPr>
            <p:ph sz="half" idx="2"/>
          </p:nvPr>
        </p:nvSpPr>
        <p:spPr>
          <a:solidFill>
            <a:schemeClr val="accent4">
              <a:lumMod val="20000"/>
              <a:lumOff val="80000"/>
            </a:schemeClr>
          </a:solidFill>
        </p:spPr>
        <p:txBody>
          <a:bodyPr>
            <a:normAutofit fontScale="92500" lnSpcReduction="20000"/>
          </a:bodyPr>
          <a:lstStyle/>
          <a:p>
            <a:r>
              <a:rPr lang="en-US" dirty="0"/>
              <a:t>Have four wings</a:t>
            </a:r>
          </a:p>
          <a:p>
            <a:r>
              <a:rPr lang="en-US" dirty="0"/>
              <a:t>Have prominent antennae</a:t>
            </a:r>
          </a:p>
          <a:p>
            <a:r>
              <a:rPr lang="en-US" dirty="0"/>
              <a:t>Have two large eyes and three smaller ones in between (ocelli)</a:t>
            </a:r>
          </a:p>
          <a:p>
            <a:r>
              <a:rPr lang="en-US" dirty="0"/>
              <a:t>Carry pollen in pollen baskets (corbicula) or scopa (on bottom of abdomen)</a:t>
            </a:r>
          </a:p>
          <a:p>
            <a:r>
              <a:rPr lang="en-US" dirty="0"/>
              <a:t>Are generally hairy</a:t>
            </a:r>
          </a:p>
        </p:txBody>
      </p:sp>
      <p:sp>
        <p:nvSpPr>
          <p:cNvPr id="5" name="Text Placeholder 4">
            <a:extLst>
              <a:ext uri="{FF2B5EF4-FFF2-40B4-BE49-F238E27FC236}">
                <a16:creationId xmlns:a16="http://schemas.microsoft.com/office/drawing/2014/main" id="{4E283612-4326-6C43-A439-7B6442932F87}"/>
              </a:ext>
            </a:extLst>
          </p:cNvPr>
          <p:cNvSpPr>
            <a:spLocks noGrp="1"/>
          </p:cNvSpPr>
          <p:nvPr>
            <p:ph type="body" sz="quarter" idx="3"/>
          </p:nvPr>
        </p:nvSpPr>
        <p:spPr>
          <a:xfrm>
            <a:off x="4629150" y="1518324"/>
            <a:ext cx="3887391" cy="823912"/>
          </a:xfrm>
          <a:solidFill>
            <a:schemeClr val="accent6">
              <a:lumMod val="40000"/>
              <a:lumOff val="60000"/>
            </a:schemeClr>
          </a:solidFill>
        </p:spPr>
        <p:txBody>
          <a:bodyPr>
            <a:normAutofit/>
          </a:bodyPr>
          <a:lstStyle/>
          <a:p>
            <a:pPr algn="ctr"/>
            <a:r>
              <a:rPr lang="en-US" sz="3200" dirty="0"/>
              <a:t>Flies</a:t>
            </a:r>
          </a:p>
        </p:txBody>
      </p:sp>
      <p:sp>
        <p:nvSpPr>
          <p:cNvPr id="6" name="Content Placeholder 5">
            <a:extLst>
              <a:ext uri="{FF2B5EF4-FFF2-40B4-BE49-F238E27FC236}">
                <a16:creationId xmlns:a16="http://schemas.microsoft.com/office/drawing/2014/main" id="{988C690E-C64F-494D-8D47-05ACE6B3CE95}"/>
              </a:ext>
            </a:extLst>
          </p:cNvPr>
          <p:cNvSpPr>
            <a:spLocks noGrp="1"/>
          </p:cNvSpPr>
          <p:nvPr>
            <p:ph sz="quarter" idx="4"/>
          </p:nvPr>
        </p:nvSpPr>
        <p:spPr>
          <a:solidFill>
            <a:schemeClr val="accent6">
              <a:lumMod val="20000"/>
              <a:lumOff val="80000"/>
            </a:schemeClr>
          </a:solidFill>
        </p:spPr>
        <p:txBody>
          <a:bodyPr>
            <a:normAutofit fontScale="92500" lnSpcReduction="20000"/>
          </a:bodyPr>
          <a:lstStyle/>
          <a:p>
            <a:r>
              <a:rPr lang="en-US" dirty="0"/>
              <a:t>Have two wings</a:t>
            </a:r>
          </a:p>
          <a:p>
            <a:r>
              <a:rPr lang="en-US" dirty="0"/>
              <a:t>Have smaller antennae</a:t>
            </a:r>
          </a:p>
          <a:p>
            <a:r>
              <a:rPr lang="en-US" dirty="0"/>
              <a:t>Have two prominent eyes</a:t>
            </a:r>
          </a:p>
          <a:p>
            <a:r>
              <a:rPr lang="en-US" dirty="0"/>
              <a:t>Do not carry pollen</a:t>
            </a:r>
          </a:p>
          <a:p>
            <a:r>
              <a:rPr lang="en-US" dirty="0"/>
              <a:t>Are generally not very hairy</a:t>
            </a:r>
          </a:p>
        </p:txBody>
      </p:sp>
    </p:spTree>
    <p:extLst>
      <p:ext uri="{BB962C8B-B14F-4D97-AF65-F5344CB8AC3E}">
        <p14:creationId xmlns:p14="http://schemas.microsoft.com/office/powerpoint/2010/main" val="2825345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5677" y="914400"/>
            <a:ext cx="2743200" cy="2887579"/>
          </a:xfrm>
          <a:prstGeom prst="ellipse">
            <a:avLst/>
          </a:prstGeom>
        </p:spPr>
        <p:txBody>
          <a:bodyPr vert="horz" lIns="91440" tIns="45720" rIns="91440" bIns="45720" rtlCol="0" anchor="b">
            <a:normAutofit/>
          </a:bodyPr>
          <a:lstStyle/>
          <a:p>
            <a:pPr algn="ctr">
              <a:lnSpc>
                <a:spcPct val="90000"/>
              </a:lnSpc>
              <a:spcBef>
                <a:spcPct val="0"/>
              </a:spcBef>
              <a:spcAft>
                <a:spcPts val="600"/>
              </a:spcAft>
            </a:pPr>
            <a:r>
              <a:rPr lang="en-US" sz="4200" b="1" kern="1200">
                <a:solidFill>
                  <a:srgbClr val="FFFFFF"/>
                </a:solidFill>
                <a:latin typeface="+mj-lt"/>
                <a:ea typeface="+mj-ea"/>
                <a:cs typeface="+mj-cs"/>
              </a:rPr>
              <a:t>Syrphid Fly</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493"/>
          <a:stretch/>
        </p:blipFill>
        <p:spPr>
          <a:xfrm>
            <a:off x="3889558" y="321177"/>
            <a:ext cx="4915159" cy="3686368"/>
          </a:xfrm>
          <a:prstGeom prst="rect">
            <a:avLst/>
          </a:prstGeom>
        </p:spPr>
      </p:pic>
      <p:sp>
        <p:nvSpPr>
          <p:cNvPr id="4" name="TextBox 3">
            <a:extLst>
              <a:ext uri="{FF2B5EF4-FFF2-40B4-BE49-F238E27FC236}">
                <a16:creationId xmlns:a16="http://schemas.microsoft.com/office/drawing/2014/main" id="{9EF6B8A7-DAC7-7D44-80FB-BBE6AFC1B67A}"/>
              </a:ext>
            </a:extLst>
          </p:cNvPr>
          <p:cNvSpPr txBox="1"/>
          <p:nvPr/>
        </p:nvSpPr>
        <p:spPr>
          <a:xfrm>
            <a:off x="3889558" y="4384110"/>
            <a:ext cx="4915159" cy="2031325"/>
          </a:xfrm>
          <a:prstGeom prst="rect">
            <a:avLst/>
          </a:prstGeom>
          <a:noFill/>
        </p:spPr>
        <p:txBody>
          <a:bodyPr wrap="square" rtlCol="0">
            <a:spAutoFit/>
          </a:bodyPr>
          <a:lstStyle/>
          <a:p>
            <a:pPr algn="ctr"/>
            <a:r>
              <a:rPr lang="en-US" dirty="0"/>
              <a:t>Notice the very small antennae and that the eyes are close together with no ocelli.  It is hard to tell if there are two wings or four wings hooked together.  Often bees rest with their wings laying flat on their back.  Do you see any pollen?  No!  This is definitely a fly that resembles a bee, a bee mimic.</a:t>
            </a:r>
          </a:p>
        </p:txBody>
      </p:sp>
    </p:spTree>
    <p:extLst>
      <p:ext uri="{BB962C8B-B14F-4D97-AF65-F5344CB8AC3E}">
        <p14:creationId xmlns:p14="http://schemas.microsoft.com/office/powerpoint/2010/main" val="38456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213D03-8AE2-074B-AE13-E4D56777AC2D}"/>
              </a:ext>
            </a:extLst>
          </p:cNvPr>
          <p:cNvSpPr txBox="1"/>
          <p:nvPr/>
        </p:nvSpPr>
        <p:spPr>
          <a:xfrm>
            <a:off x="505677" y="914400"/>
            <a:ext cx="27432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900" kern="1200">
                <a:solidFill>
                  <a:srgbClr val="FFFFFF"/>
                </a:solidFill>
                <a:latin typeface="+mj-lt"/>
                <a:ea typeface="+mj-ea"/>
                <a:cs typeface="+mj-cs"/>
              </a:rPr>
              <a:t>On this bumble bee you can see pollen in the pollen basket (corbicula).  Also, notice the long antennae.  </a:t>
            </a:r>
          </a:p>
        </p:txBody>
      </p:sp>
      <p:cxnSp>
        <p:nvCxnSpPr>
          <p:cNvPr id="18"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2147C08-F792-AF4A-829D-F6672904C76B}"/>
              </a:ext>
            </a:extLst>
          </p:cNvPr>
          <p:cNvPicPr>
            <a:picLocks noChangeAspect="1"/>
          </p:cNvPicPr>
          <p:nvPr/>
        </p:nvPicPr>
        <p:blipFill rotWithShape="1">
          <a:blip r:embed="rId2"/>
          <a:srcRect l="29663" r="8537"/>
          <a:stretch/>
        </p:blipFill>
        <p:spPr>
          <a:xfrm>
            <a:off x="3900058" y="492573"/>
            <a:ext cx="4845775" cy="5880796"/>
          </a:xfrm>
          <a:prstGeom prst="rect">
            <a:avLst/>
          </a:prstGeom>
        </p:spPr>
      </p:pic>
    </p:spTree>
    <p:extLst>
      <p:ext uri="{BB962C8B-B14F-4D97-AF65-F5344CB8AC3E}">
        <p14:creationId xmlns:p14="http://schemas.microsoft.com/office/powerpoint/2010/main" val="4234256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463E9-B469-1E46-B68B-97C084AD542F}"/>
              </a:ext>
            </a:extLst>
          </p:cNvPr>
          <p:cNvSpPr txBox="1"/>
          <p:nvPr/>
        </p:nvSpPr>
        <p:spPr>
          <a:xfrm>
            <a:off x="505677" y="914400"/>
            <a:ext cx="27432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kern="1200" dirty="0">
                <a:solidFill>
                  <a:srgbClr val="FFFFFF"/>
                </a:solidFill>
                <a:latin typeface="+mj-lt"/>
                <a:ea typeface="+mj-ea"/>
                <a:cs typeface="+mj-cs"/>
              </a:rPr>
              <a:t>Is this a bee or a fly??</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75AA7EB-89E4-C047-B174-C56572FF5410}"/>
              </a:ext>
            </a:extLst>
          </p:cNvPr>
          <p:cNvPicPr>
            <a:picLocks noChangeAspect="1"/>
          </p:cNvPicPr>
          <p:nvPr/>
        </p:nvPicPr>
        <p:blipFill rotWithShape="1">
          <a:blip r:embed="rId3"/>
          <a:srcRect l="36799" r="26143"/>
          <a:stretch/>
        </p:blipFill>
        <p:spPr>
          <a:xfrm>
            <a:off x="4385786" y="492573"/>
            <a:ext cx="3874319" cy="5880796"/>
          </a:xfrm>
          <a:prstGeom prst="rect">
            <a:avLst/>
          </a:prstGeom>
        </p:spPr>
      </p:pic>
    </p:spTree>
    <p:extLst>
      <p:ext uri="{BB962C8B-B14F-4D97-AF65-F5344CB8AC3E}">
        <p14:creationId xmlns:p14="http://schemas.microsoft.com/office/powerpoint/2010/main" val="3677192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9A5EE-0D31-AF40-BB1B-B25E93B9A42E}"/>
              </a:ext>
            </a:extLst>
          </p:cNvPr>
          <p:cNvPicPr>
            <a:picLocks noChangeAspect="1"/>
          </p:cNvPicPr>
          <p:nvPr/>
        </p:nvPicPr>
        <p:blipFill rotWithShape="1">
          <a:blip r:embed="rId2"/>
          <a:srcRect/>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BB6DE88-D736-0A45-B4A5-28397BB1DF04}"/>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dirty="0">
                <a:solidFill>
                  <a:schemeClr val="tx1">
                    <a:lumMod val="85000"/>
                    <a:lumOff val="15000"/>
                  </a:schemeClr>
                </a:solidFill>
                <a:latin typeface="+mj-lt"/>
                <a:ea typeface="+mj-ea"/>
                <a:cs typeface="+mj-cs"/>
              </a:rPr>
              <a:t>Butterflies and Moths</a:t>
            </a: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801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766365" y="3812954"/>
            <a:ext cx="4848966" cy="15160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kern="1200">
                <a:solidFill>
                  <a:srgbClr val="FFFFFF"/>
                </a:solidFill>
                <a:latin typeface="+mj-lt"/>
                <a:ea typeface="+mj-ea"/>
                <a:cs typeface="+mj-cs"/>
              </a:rPr>
              <a:t>Butterflies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190" r="-1" b="22842"/>
          <a:stretch/>
        </p:blipFill>
        <p:spPr>
          <a:xfrm>
            <a:off x="238226" y="299363"/>
            <a:ext cx="3120339" cy="3049204"/>
          </a:xfrm>
          <a:prstGeom prst="rect">
            <a:avLst/>
          </a:prstGeom>
        </p:spPr>
      </p:pic>
      <p:pic>
        <p:nvPicPr>
          <p:cNvPr id="3" name="Picture 2"/>
          <p:cNvPicPr>
            <a:picLocks noChangeAspect="1"/>
          </p:cNvPicPr>
          <p:nvPr/>
        </p:nvPicPr>
        <p:blipFill rotWithShape="1">
          <a:blip r:embed="rId3"/>
          <a:srcRect b="1199"/>
          <a:stretch/>
        </p:blipFill>
        <p:spPr>
          <a:xfrm>
            <a:off x="3490722" y="299363"/>
            <a:ext cx="5412813" cy="3008188"/>
          </a:xfrm>
          <a:prstGeom prst="rect">
            <a:avLst/>
          </a:prstGeom>
        </p:spPr>
      </p:pic>
      <p:cxnSp>
        <p:nvCxnSpPr>
          <p:cNvPr id="28" name="Straight Connector 27">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13682" r="28332" b="3"/>
          <a:stretch/>
        </p:blipFill>
        <p:spPr>
          <a:xfrm>
            <a:off x="238226" y="3509433"/>
            <a:ext cx="3120339" cy="3026833"/>
          </a:xfrm>
          <a:prstGeom prst="rect">
            <a:avLst/>
          </a:prstGeom>
        </p:spPr>
      </p:pic>
      <p:sp>
        <p:nvSpPr>
          <p:cNvPr id="6" name="TextBox 5">
            <a:extLst>
              <a:ext uri="{FF2B5EF4-FFF2-40B4-BE49-F238E27FC236}">
                <a16:creationId xmlns:a16="http://schemas.microsoft.com/office/drawing/2014/main" id="{07686CE7-11AA-2D43-88F6-6ACC62C6EB63}"/>
              </a:ext>
            </a:extLst>
          </p:cNvPr>
          <p:cNvSpPr txBox="1"/>
          <p:nvPr/>
        </p:nvSpPr>
        <p:spPr>
          <a:xfrm>
            <a:off x="393539" y="2782664"/>
            <a:ext cx="1759352" cy="307777"/>
          </a:xfrm>
          <a:prstGeom prst="rect">
            <a:avLst/>
          </a:prstGeom>
          <a:solidFill>
            <a:schemeClr val="bg1"/>
          </a:solidFill>
        </p:spPr>
        <p:txBody>
          <a:bodyPr wrap="square" rtlCol="0">
            <a:spAutoFit/>
          </a:bodyPr>
          <a:lstStyle/>
          <a:p>
            <a:r>
              <a:rPr lang="en-US" sz="1400" dirty="0"/>
              <a:t>Gulf Fritillary</a:t>
            </a:r>
          </a:p>
        </p:txBody>
      </p:sp>
      <p:sp>
        <p:nvSpPr>
          <p:cNvPr id="7" name="TextBox 6">
            <a:extLst>
              <a:ext uri="{FF2B5EF4-FFF2-40B4-BE49-F238E27FC236}">
                <a16:creationId xmlns:a16="http://schemas.microsoft.com/office/drawing/2014/main" id="{956D6FB9-27B7-514A-A0E8-6F85E19C5B77}"/>
              </a:ext>
            </a:extLst>
          </p:cNvPr>
          <p:cNvSpPr txBox="1"/>
          <p:nvPr/>
        </p:nvSpPr>
        <p:spPr>
          <a:xfrm>
            <a:off x="7049971" y="636608"/>
            <a:ext cx="1387974" cy="307777"/>
          </a:xfrm>
          <a:prstGeom prst="rect">
            <a:avLst/>
          </a:prstGeom>
          <a:solidFill>
            <a:schemeClr val="bg1"/>
          </a:solidFill>
        </p:spPr>
        <p:txBody>
          <a:bodyPr wrap="square" rtlCol="0">
            <a:spAutoFit/>
          </a:bodyPr>
          <a:lstStyle/>
          <a:p>
            <a:r>
              <a:rPr lang="en-US" sz="1400" dirty="0"/>
              <a:t>Monarch</a:t>
            </a:r>
          </a:p>
        </p:txBody>
      </p:sp>
      <p:sp>
        <p:nvSpPr>
          <p:cNvPr id="8" name="TextBox 7">
            <a:extLst>
              <a:ext uri="{FF2B5EF4-FFF2-40B4-BE49-F238E27FC236}">
                <a16:creationId xmlns:a16="http://schemas.microsoft.com/office/drawing/2014/main" id="{111F3322-146F-9B4B-83DF-3A9B332B9A81}"/>
              </a:ext>
            </a:extLst>
          </p:cNvPr>
          <p:cNvSpPr txBox="1"/>
          <p:nvPr/>
        </p:nvSpPr>
        <p:spPr>
          <a:xfrm>
            <a:off x="1805651" y="3659065"/>
            <a:ext cx="1490518" cy="307777"/>
          </a:xfrm>
          <a:prstGeom prst="rect">
            <a:avLst/>
          </a:prstGeom>
          <a:solidFill>
            <a:schemeClr val="bg1"/>
          </a:solidFill>
        </p:spPr>
        <p:txBody>
          <a:bodyPr wrap="square" rtlCol="0">
            <a:spAutoFit/>
          </a:bodyPr>
          <a:lstStyle/>
          <a:p>
            <a:r>
              <a:rPr lang="en-US" sz="1400" dirty="0"/>
              <a:t>Gray Hairstreak</a:t>
            </a:r>
          </a:p>
        </p:txBody>
      </p:sp>
    </p:spTree>
    <p:extLst>
      <p:ext uri="{BB962C8B-B14F-4D97-AF65-F5344CB8AC3E}">
        <p14:creationId xmlns:p14="http://schemas.microsoft.com/office/powerpoint/2010/main" val="3991461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17D832-6F5A-5946-B84F-074AFDB5F0C7}"/>
              </a:ext>
            </a:extLst>
          </p:cNvPr>
          <p:cNvSpPr txBox="1"/>
          <p:nvPr/>
        </p:nvSpPr>
        <p:spPr>
          <a:xfrm>
            <a:off x="475630" y="4639709"/>
            <a:ext cx="8192729" cy="1317643"/>
          </a:xfrm>
          <a:prstGeom prst="rect">
            <a:avLst/>
          </a:prstGeom>
        </p:spPr>
        <p:txBody>
          <a:bodyPr vert="horz" lIns="91440" tIns="45720" rIns="91440" bIns="45720" rtlCol="0" anchor="b">
            <a:normAutofit fontScale="92500" lnSpcReduction="20000"/>
          </a:bodyPr>
          <a:lstStyle/>
          <a:p>
            <a:pPr algn="ctr">
              <a:lnSpc>
                <a:spcPct val="90000"/>
              </a:lnSpc>
              <a:spcBef>
                <a:spcPct val="0"/>
              </a:spcBef>
              <a:spcAft>
                <a:spcPts val="600"/>
              </a:spcAft>
            </a:pPr>
            <a:r>
              <a:rPr lang="en-US" sz="3800" kern="1200" dirty="0">
                <a:solidFill>
                  <a:schemeClr val="tx1"/>
                </a:solidFill>
                <a:latin typeface="+mj-lt"/>
                <a:ea typeface="+mj-ea"/>
                <a:cs typeface="+mj-cs"/>
              </a:rPr>
              <a:t>Any insect that doesn’t fit into one of the previous categories </a:t>
            </a:r>
            <a:r>
              <a:rPr lang="en-US" sz="3800" dirty="0">
                <a:latin typeface="+mj-lt"/>
                <a:ea typeface="+mj-ea"/>
                <a:cs typeface="+mj-cs"/>
              </a:rPr>
              <a:t>falls into the</a:t>
            </a:r>
            <a:r>
              <a:rPr lang="en-US" sz="3800" kern="1200" dirty="0">
                <a:solidFill>
                  <a:schemeClr val="tx1"/>
                </a:solidFill>
                <a:latin typeface="+mj-lt"/>
                <a:ea typeface="+mj-ea"/>
                <a:cs typeface="+mj-cs"/>
              </a:rPr>
              <a:t> “other insect” category.</a:t>
            </a:r>
          </a:p>
        </p:txBody>
      </p:sp>
      <p:pic>
        <p:nvPicPr>
          <p:cNvPr id="3" name="Picture 2">
            <a:extLst>
              <a:ext uri="{FF2B5EF4-FFF2-40B4-BE49-F238E27FC236}">
                <a16:creationId xmlns:a16="http://schemas.microsoft.com/office/drawing/2014/main" id="{1F0655AC-6A91-6542-87A1-107682605F27}"/>
              </a:ext>
            </a:extLst>
          </p:cNvPr>
          <p:cNvPicPr>
            <a:picLocks noChangeAspect="1"/>
          </p:cNvPicPr>
          <p:nvPr/>
        </p:nvPicPr>
        <p:blipFill rotWithShape="1">
          <a:blip r:embed="rId2"/>
          <a:srcRect r="30241"/>
          <a:stretch/>
        </p:blipFill>
        <p:spPr>
          <a:xfrm rot="5400000">
            <a:off x="159731" y="-159731"/>
            <a:ext cx="4252532" cy="4571995"/>
          </a:xfrm>
          <a:prstGeom prst="rect">
            <a:avLst/>
          </a:prstGeom>
        </p:spPr>
      </p:pic>
      <p:pic>
        <p:nvPicPr>
          <p:cNvPr id="6" name="Picture 5">
            <a:extLst>
              <a:ext uri="{FF2B5EF4-FFF2-40B4-BE49-F238E27FC236}">
                <a16:creationId xmlns:a16="http://schemas.microsoft.com/office/drawing/2014/main" id="{759ED3D1-EED7-D849-965C-71261CC45DC7}"/>
              </a:ext>
            </a:extLst>
          </p:cNvPr>
          <p:cNvPicPr>
            <a:picLocks noChangeAspect="1"/>
          </p:cNvPicPr>
          <p:nvPr/>
        </p:nvPicPr>
        <p:blipFill rotWithShape="1">
          <a:blip r:embed="rId3"/>
          <a:srcRect l="19379" r="-3" b="-3"/>
          <a:stretch/>
        </p:blipFill>
        <p:spPr>
          <a:xfrm>
            <a:off x="4571999" y="-681"/>
            <a:ext cx="4572001" cy="4253215"/>
          </a:xfrm>
          <a:prstGeom prst="rect">
            <a:avLst/>
          </a:prstGeom>
        </p:spPr>
      </p:pic>
      <p:cxnSp>
        <p:nvCxnSpPr>
          <p:cNvPr id="31" name="Straight Connector 3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55FEA2-13FF-1A4B-B2B5-DEFF12FEFE4D}"/>
              </a:ext>
            </a:extLst>
          </p:cNvPr>
          <p:cNvSpPr txBox="1"/>
          <p:nvPr/>
        </p:nvSpPr>
        <p:spPr>
          <a:xfrm>
            <a:off x="127322" y="3576577"/>
            <a:ext cx="2210764" cy="369332"/>
          </a:xfrm>
          <a:prstGeom prst="rect">
            <a:avLst/>
          </a:prstGeom>
          <a:noFill/>
        </p:spPr>
        <p:txBody>
          <a:bodyPr wrap="square" rtlCol="0">
            <a:spAutoFit/>
          </a:bodyPr>
          <a:lstStyle/>
          <a:p>
            <a:r>
              <a:rPr lang="en-US" dirty="0"/>
              <a:t>Praying Mantis</a:t>
            </a:r>
          </a:p>
        </p:txBody>
      </p:sp>
      <p:sp>
        <p:nvSpPr>
          <p:cNvPr id="9" name="TextBox 8">
            <a:extLst>
              <a:ext uri="{FF2B5EF4-FFF2-40B4-BE49-F238E27FC236}">
                <a16:creationId xmlns:a16="http://schemas.microsoft.com/office/drawing/2014/main" id="{85F0083C-C195-0B40-A04F-18B5958A1BB0}"/>
              </a:ext>
            </a:extLst>
          </p:cNvPr>
          <p:cNvSpPr txBox="1"/>
          <p:nvPr/>
        </p:nvSpPr>
        <p:spPr>
          <a:xfrm>
            <a:off x="4838218" y="3576577"/>
            <a:ext cx="1551007" cy="369332"/>
          </a:xfrm>
          <a:prstGeom prst="rect">
            <a:avLst/>
          </a:prstGeom>
          <a:noFill/>
        </p:spPr>
        <p:txBody>
          <a:bodyPr wrap="square" rtlCol="0">
            <a:spAutoFit/>
          </a:bodyPr>
          <a:lstStyle/>
          <a:p>
            <a:r>
              <a:rPr lang="en-US" dirty="0"/>
              <a:t>Ambush bug</a:t>
            </a:r>
          </a:p>
        </p:txBody>
      </p:sp>
    </p:spTree>
    <p:extLst>
      <p:ext uri="{BB962C8B-B14F-4D97-AF65-F5344CB8AC3E}">
        <p14:creationId xmlns:p14="http://schemas.microsoft.com/office/powerpoint/2010/main" val="58753333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057D0E11-09D0-2842-9B23-B43181A19676}"/>
              </a:ext>
            </a:extLst>
          </p:cNvPr>
          <p:cNvPicPr>
            <a:picLocks noChangeAspect="1"/>
          </p:cNvPicPr>
          <p:nvPr/>
        </p:nvPicPr>
        <p:blipFill rotWithShape="1">
          <a:blip r:embed="rId2"/>
          <a:srcRect t="9041" r="-1" b="5544"/>
          <a:stretch/>
        </p:blipFill>
        <p:spPr>
          <a:xfrm rot="43080000">
            <a:off x="853377" y="1003258"/>
            <a:ext cx="7437246" cy="4764396"/>
          </a:xfrm>
          <a:prstGeom prst="rect">
            <a:avLst/>
          </a:prstGeom>
        </p:spPr>
      </p:pic>
      <p:sp>
        <p:nvSpPr>
          <p:cNvPr id="4" name="TextBox 3">
            <a:extLst>
              <a:ext uri="{FF2B5EF4-FFF2-40B4-BE49-F238E27FC236}">
                <a16:creationId xmlns:a16="http://schemas.microsoft.com/office/drawing/2014/main" id="{6B02BD01-AFE9-044D-83F0-C6F8E9949002}"/>
              </a:ext>
            </a:extLst>
          </p:cNvPr>
          <p:cNvSpPr txBox="1"/>
          <p:nvPr/>
        </p:nvSpPr>
        <p:spPr>
          <a:xfrm>
            <a:off x="6470870" y="4815068"/>
            <a:ext cx="1608881" cy="369332"/>
          </a:xfrm>
          <a:prstGeom prst="rect">
            <a:avLst/>
          </a:prstGeom>
          <a:solidFill>
            <a:schemeClr val="bg1"/>
          </a:solidFill>
        </p:spPr>
        <p:txBody>
          <a:bodyPr wrap="square" rtlCol="0">
            <a:spAutoFit/>
          </a:bodyPr>
          <a:lstStyle/>
          <a:p>
            <a:r>
              <a:rPr lang="en-US" b="1" dirty="0"/>
              <a:t>Lady Beetle</a:t>
            </a:r>
          </a:p>
        </p:txBody>
      </p:sp>
    </p:spTree>
    <p:extLst>
      <p:ext uri="{BB962C8B-B14F-4D97-AF65-F5344CB8AC3E}">
        <p14:creationId xmlns:p14="http://schemas.microsoft.com/office/powerpoint/2010/main" val="1330134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F1AA325B-E4CD-934C-BBDF-D65435B7AEE8}"/>
              </a:ext>
            </a:extLst>
          </p:cNvPr>
          <p:cNvPicPr>
            <a:picLocks noChangeAspect="1"/>
          </p:cNvPicPr>
          <p:nvPr/>
        </p:nvPicPr>
        <p:blipFill rotWithShape="1">
          <a:blip r:embed="rId2"/>
          <a:srcRect t="14585" r="-1" b="-1"/>
          <a:stretch/>
        </p:blipFill>
        <p:spPr>
          <a:xfrm rot="43080000">
            <a:off x="853377" y="1003258"/>
            <a:ext cx="7437246" cy="4764396"/>
          </a:xfrm>
          <a:prstGeom prst="rect">
            <a:avLst/>
          </a:prstGeom>
        </p:spPr>
      </p:pic>
      <p:sp>
        <p:nvSpPr>
          <p:cNvPr id="4" name="TextBox 3">
            <a:extLst>
              <a:ext uri="{FF2B5EF4-FFF2-40B4-BE49-F238E27FC236}">
                <a16:creationId xmlns:a16="http://schemas.microsoft.com/office/drawing/2014/main" id="{147681C6-0ABE-014D-B077-B69D7A5BFC49}"/>
              </a:ext>
            </a:extLst>
          </p:cNvPr>
          <p:cNvSpPr txBox="1"/>
          <p:nvPr/>
        </p:nvSpPr>
        <p:spPr>
          <a:xfrm>
            <a:off x="1284790" y="5092861"/>
            <a:ext cx="1400537" cy="369332"/>
          </a:xfrm>
          <a:prstGeom prst="rect">
            <a:avLst/>
          </a:prstGeom>
          <a:solidFill>
            <a:schemeClr val="bg1"/>
          </a:solidFill>
        </p:spPr>
        <p:txBody>
          <a:bodyPr wrap="square" rtlCol="0">
            <a:spAutoFit/>
          </a:bodyPr>
          <a:lstStyle/>
          <a:p>
            <a:r>
              <a:rPr lang="en-US" b="1" dirty="0"/>
              <a:t>Wheel Bug</a:t>
            </a:r>
          </a:p>
        </p:txBody>
      </p:sp>
    </p:spTree>
    <p:extLst>
      <p:ext uri="{BB962C8B-B14F-4D97-AF65-F5344CB8AC3E}">
        <p14:creationId xmlns:p14="http://schemas.microsoft.com/office/powerpoint/2010/main" val="4246601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C1721-B3C4-4148-B50A-3644DFBEB4BC}"/>
              </a:ext>
            </a:extLst>
          </p:cNvPr>
          <p:cNvSpPr txBox="1"/>
          <p:nvPr/>
        </p:nvSpPr>
        <p:spPr>
          <a:xfrm>
            <a:off x="0" y="0"/>
            <a:ext cx="9144000" cy="1631216"/>
          </a:xfrm>
          <a:prstGeom prst="rect">
            <a:avLst/>
          </a:prstGeom>
          <a:noFill/>
        </p:spPr>
        <p:txBody>
          <a:bodyPr wrap="square" rtlCol="0">
            <a:spAutoFit/>
          </a:bodyPr>
          <a:lstStyle/>
          <a:p>
            <a:pPr algn="ctr"/>
            <a:r>
              <a:rPr lang="en-US" sz="2000" dirty="0"/>
              <a:t>Participants count each time an insect lands on </a:t>
            </a:r>
            <a:r>
              <a:rPr lang="en-US" sz="2000" b="1" dirty="0"/>
              <a:t>one favorite pollinator plant </a:t>
            </a:r>
            <a:r>
              <a:rPr lang="en-US" sz="2000" dirty="0"/>
              <a:t>for </a:t>
            </a:r>
            <a:r>
              <a:rPr lang="en-US" sz="2000" b="1" dirty="0"/>
              <a:t>15 minutes</a:t>
            </a:r>
            <a:r>
              <a:rPr lang="en-US" sz="2000" dirty="0"/>
              <a:t>.  Counts are easily recorded on the project website (https://</a:t>
            </a:r>
            <a:r>
              <a:rPr lang="en-US" sz="2000" dirty="0" err="1"/>
              <a:t>GSePC.org</a:t>
            </a:r>
            <a:r>
              <a:rPr lang="en-US" sz="2000" dirty="0"/>
              <a:t>).  Remember, you are counting each time an insect lands on your plant.</a:t>
            </a:r>
          </a:p>
          <a:p>
            <a:endParaRPr lang="en-US" sz="2000" dirty="0"/>
          </a:p>
          <a:p>
            <a:pPr algn="ctr"/>
            <a:r>
              <a:rPr lang="en-US" sz="2000" dirty="0"/>
              <a:t>Make sure your pollinator garden includes plants that will be blooming in August!</a:t>
            </a:r>
          </a:p>
        </p:txBody>
      </p:sp>
      <p:pic>
        <p:nvPicPr>
          <p:cNvPr id="4" name="Picture 3">
            <a:extLst>
              <a:ext uri="{FF2B5EF4-FFF2-40B4-BE49-F238E27FC236}">
                <a16:creationId xmlns:a16="http://schemas.microsoft.com/office/drawing/2014/main" id="{9C147AAE-013C-9844-A649-6A63E608A9FA}"/>
              </a:ext>
            </a:extLst>
          </p:cNvPr>
          <p:cNvPicPr>
            <a:picLocks noChangeAspect="1"/>
          </p:cNvPicPr>
          <p:nvPr/>
        </p:nvPicPr>
        <p:blipFill>
          <a:blip r:embed="rId2"/>
          <a:srcRect/>
          <a:stretch/>
        </p:blipFill>
        <p:spPr>
          <a:xfrm>
            <a:off x="199734" y="2409827"/>
            <a:ext cx="8744531" cy="4918798"/>
          </a:xfrm>
          <a:prstGeom prst="rect">
            <a:avLst/>
          </a:prstGeom>
        </p:spPr>
      </p:pic>
    </p:spTree>
    <p:extLst>
      <p:ext uri="{BB962C8B-B14F-4D97-AF65-F5344CB8AC3E}">
        <p14:creationId xmlns:p14="http://schemas.microsoft.com/office/powerpoint/2010/main" val="3254642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FEB3C1-005E-5545-A7A9-1CCFD4606F68}"/>
              </a:ext>
            </a:extLst>
          </p:cNvPr>
          <p:cNvSpPr txBox="1"/>
          <p:nvPr/>
        </p:nvSpPr>
        <p:spPr>
          <a:xfrm>
            <a:off x="395653" y="4756638"/>
            <a:ext cx="8354891"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900" dirty="0">
                <a:solidFill>
                  <a:srgbClr val="FFFFFF"/>
                </a:solidFill>
                <a:latin typeface="+mj-lt"/>
                <a:ea typeface="+mj-ea"/>
                <a:cs typeface="+mj-cs"/>
              </a:rPr>
              <a:t>Counts are simply uploaded to the website https://</a:t>
            </a:r>
            <a:r>
              <a:rPr lang="en-US" sz="2900" dirty="0" err="1">
                <a:solidFill>
                  <a:srgbClr val="FFFFFF"/>
                </a:solidFill>
                <a:latin typeface="+mj-lt"/>
                <a:ea typeface="+mj-ea"/>
                <a:cs typeface="+mj-cs"/>
              </a:rPr>
              <a:t>GSePC.org</a:t>
            </a:r>
            <a:endParaRPr lang="en-US" sz="29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DE03901F-C59E-0249-839F-5C5C07A16BB5}"/>
              </a:ext>
            </a:extLst>
          </p:cNvPr>
          <p:cNvPicPr>
            <a:picLocks noChangeAspect="1"/>
          </p:cNvPicPr>
          <p:nvPr/>
        </p:nvPicPr>
        <p:blipFill>
          <a:blip r:embed="rId2"/>
          <a:stretch>
            <a:fillRect/>
          </a:stretch>
        </p:blipFill>
        <p:spPr>
          <a:xfrm>
            <a:off x="240030" y="1410539"/>
            <a:ext cx="2569206" cy="1792021"/>
          </a:xfrm>
          <a:prstGeom prst="rect">
            <a:avLst/>
          </a:prstGeom>
        </p:spPr>
      </p:pic>
      <p:pic>
        <p:nvPicPr>
          <p:cNvPr id="7" name="Picture 6">
            <a:extLst>
              <a:ext uri="{FF2B5EF4-FFF2-40B4-BE49-F238E27FC236}">
                <a16:creationId xmlns:a16="http://schemas.microsoft.com/office/drawing/2014/main" id="{C366E1D5-4E2C-FF45-B376-1F691D5980F0}"/>
              </a:ext>
            </a:extLst>
          </p:cNvPr>
          <p:cNvPicPr>
            <a:picLocks noChangeAspect="1"/>
          </p:cNvPicPr>
          <p:nvPr/>
        </p:nvPicPr>
        <p:blipFill>
          <a:blip r:embed="rId3"/>
          <a:srcRect/>
          <a:stretch/>
        </p:blipFill>
        <p:spPr>
          <a:xfrm>
            <a:off x="3221925" y="1170915"/>
            <a:ext cx="2694008" cy="2258085"/>
          </a:xfrm>
          <a:prstGeom prst="rect">
            <a:avLst/>
          </a:prstGeom>
        </p:spPr>
      </p:pic>
      <p:cxnSp>
        <p:nvCxnSpPr>
          <p:cNvPr id="17" name="Straight Connector 16">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684F847-DFAA-304B-ACA0-EB33812AB962}"/>
              </a:ext>
            </a:extLst>
          </p:cNvPr>
          <p:cNvPicPr>
            <a:picLocks noChangeAspect="1"/>
          </p:cNvPicPr>
          <p:nvPr/>
        </p:nvPicPr>
        <p:blipFill>
          <a:blip r:embed="rId4"/>
          <a:stretch>
            <a:fillRect/>
          </a:stretch>
        </p:blipFill>
        <p:spPr>
          <a:xfrm>
            <a:off x="6337293" y="962940"/>
            <a:ext cx="2567937" cy="2731847"/>
          </a:xfrm>
          <a:prstGeom prst="rect">
            <a:avLst/>
          </a:prstGeom>
        </p:spPr>
      </p:pic>
      <p:cxnSp>
        <p:nvCxnSpPr>
          <p:cNvPr id="19" name="Straight Connector 18">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805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E92E90-2A1C-A24E-A817-36AAFD9EE1EE}"/>
              </a:ext>
            </a:extLst>
          </p:cNvPr>
          <p:cNvSpPr txBox="1"/>
          <p:nvPr/>
        </p:nvSpPr>
        <p:spPr>
          <a:xfrm>
            <a:off x="278033" y="254644"/>
            <a:ext cx="8461093" cy="3693319"/>
          </a:xfrm>
          <a:prstGeom prst="rect">
            <a:avLst/>
          </a:prstGeom>
          <a:solidFill>
            <a:schemeClr val="accent2">
              <a:lumMod val="20000"/>
              <a:lumOff val="80000"/>
            </a:schemeClr>
          </a:solidFill>
        </p:spPr>
        <p:txBody>
          <a:bodyPr wrap="square" rtlCol="0">
            <a:spAutoFit/>
          </a:bodyPr>
          <a:lstStyle/>
          <a:p>
            <a:r>
              <a:rPr lang="en-US" dirty="0"/>
              <a:t>Sign up for a periodic newsletter at </a:t>
            </a:r>
            <a:r>
              <a:rPr lang="en-US" dirty="0">
                <a:hlinkClick r:id="rId2"/>
              </a:rPr>
              <a:t>https://GSePC.org</a:t>
            </a:r>
            <a:endParaRPr lang="en-US" dirty="0"/>
          </a:p>
          <a:p>
            <a:endParaRPr lang="en-US" dirty="0"/>
          </a:p>
          <a:p>
            <a:r>
              <a:rPr lang="en-US" dirty="0"/>
              <a:t>The website also contains other interesting information for participants including lesson plan links for teachers, an </a:t>
            </a:r>
            <a:r>
              <a:rPr lang="en-US" i="1" dirty="0"/>
              <a:t>Insect Counting and Identification </a:t>
            </a:r>
            <a:r>
              <a:rPr lang="en-US" dirty="0"/>
              <a:t>Guide, a counting sheet, and Spanish language materials, and ideas for fun Census activities.</a:t>
            </a:r>
          </a:p>
          <a:p>
            <a:endParaRPr lang="en-US" dirty="0"/>
          </a:p>
          <a:p>
            <a:r>
              <a:rPr lang="en-US" dirty="0"/>
              <a:t>Join our Southeast Pollinator Census Facebook page and follow us on Instagram @</a:t>
            </a:r>
            <a:r>
              <a:rPr lang="en-US" dirty="0" err="1"/>
              <a:t>SoutheastPollinators</a:t>
            </a:r>
            <a:r>
              <a:rPr lang="en-US" dirty="0"/>
              <a:t>.</a:t>
            </a:r>
          </a:p>
          <a:p>
            <a:endParaRPr lang="en-US" dirty="0"/>
          </a:p>
          <a:p>
            <a:r>
              <a:rPr lang="en-US" dirty="0"/>
              <a:t>Find out what your local Extension offices have planned for the census.</a:t>
            </a:r>
          </a:p>
          <a:p>
            <a:endParaRPr lang="en-US" dirty="0"/>
          </a:p>
          <a:p>
            <a:r>
              <a:rPr lang="en-US" dirty="0"/>
              <a:t>For more information contact the project coordinator Becky Griffin at </a:t>
            </a:r>
            <a:r>
              <a:rPr lang="en-US" dirty="0">
                <a:hlinkClick r:id="rId3"/>
              </a:rPr>
              <a:t>beckygri@uga.edu</a:t>
            </a:r>
            <a:r>
              <a:rPr lang="en-US" dirty="0"/>
              <a:t>.</a:t>
            </a:r>
          </a:p>
          <a:p>
            <a:endParaRPr lang="en-US" dirty="0"/>
          </a:p>
        </p:txBody>
      </p:sp>
      <p:pic>
        <p:nvPicPr>
          <p:cNvPr id="4" name="Picture 3">
            <a:extLst>
              <a:ext uri="{FF2B5EF4-FFF2-40B4-BE49-F238E27FC236}">
                <a16:creationId xmlns:a16="http://schemas.microsoft.com/office/drawing/2014/main" id="{C131D3EF-C644-D149-A4FF-8017F0B9991C}"/>
              </a:ext>
            </a:extLst>
          </p:cNvPr>
          <p:cNvPicPr>
            <a:picLocks noChangeAspect="1"/>
          </p:cNvPicPr>
          <p:nvPr/>
        </p:nvPicPr>
        <p:blipFill>
          <a:blip r:embed="rId4"/>
          <a:stretch>
            <a:fillRect/>
          </a:stretch>
        </p:blipFill>
        <p:spPr>
          <a:xfrm>
            <a:off x="757878" y="4337520"/>
            <a:ext cx="3317734" cy="880815"/>
          </a:xfrm>
          <a:prstGeom prst="rect">
            <a:avLst/>
          </a:prstGeom>
        </p:spPr>
      </p:pic>
      <p:pic>
        <p:nvPicPr>
          <p:cNvPr id="5" name="Picture 4" descr="Text&#10;&#10;Description automatically generated">
            <a:extLst>
              <a:ext uri="{FF2B5EF4-FFF2-40B4-BE49-F238E27FC236}">
                <a16:creationId xmlns:a16="http://schemas.microsoft.com/office/drawing/2014/main" id="{267CE0C7-2F70-8A3E-2B9F-927A6A9CA472}"/>
              </a:ext>
            </a:extLst>
          </p:cNvPr>
          <p:cNvPicPr>
            <a:picLocks noChangeAspect="1"/>
          </p:cNvPicPr>
          <p:nvPr/>
        </p:nvPicPr>
        <p:blipFill>
          <a:blip r:embed="rId5"/>
          <a:stretch>
            <a:fillRect/>
          </a:stretch>
        </p:blipFill>
        <p:spPr>
          <a:xfrm>
            <a:off x="5120640" y="4442128"/>
            <a:ext cx="3105763" cy="528191"/>
          </a:xfrm>
          <a:prstGeom prst="rect">
            <a:avLst/>
          </a:prstGeom>
        </p:spPr>
      </p:pic>
      <p:pic>
        <p:nvPicPr>
          <p:cNvPr id="7" name="Picture 6">
            <a:extLst>
              <a:ext uri="{FF2B5EF4-FFF2-40B4-BE49-F238E27FC236}">
                <a16:creationId xmlns:a16="http://schemas.microsoft.com/office/drawing/2014/main" id="{CEAA1CE2-3153-4706-1E4B-1BB8E8BDE297}"/>
              </a:ext>
            </a:extLst>
          </p:cNvPr>
          <p:cNvPicPr>
            <a:picLocks noChangeAspect="1"/>
          </p:cNvPicPr>
          <p:nvPr/>
        </p:nvPicPr>
        <p:blipFill>
          <a:blip r:embed="rId6"/>
          <a:stretch>
            <a:fillRect/>
          </a:stretch>
        </p:blipFill>
        <p:spPr>
          <a:xfrm>
            <a:off x="241138" y="5345794"/>
            <a:ext cx="3148397" cy="912579"/>
          </a:xfrm>
          <a:prstGeom prst="rect">
            <a:avLst/>
          </a:prstGeom>
        </p:spPr>
      </p:pic>
      <p:pic>
        <p:nvPicPr>
          <p:cNvPr id="6" name="Picture 5" descr="A blue sign with white text&#10;&#10;Description automatically generated">
            <a:extLst>
              <a:ext uri="{FF2B5EF4-FFF2-40B4-BE49-F238E27FC236}">
                <a16:creationId xmlns:a16="http://schemas.microsoft.com/office/drawing/2014/main" id="{78628BA3-8FC9-BBD3-A1C0-B47BA520AAF0}"/>
              </a:ext>
            </a:extLst>
          </p:cNvPr>
          <p:cNvPicPr>
            <a:picLocks noChangeAspect="1"/>
          </p:cNvPicPr>
          <p:nvPr/>
        </p:nvPicPr>
        <p:blipFill>
          <a:blip r:embed="rId7"/>
          <a:stretch>
            <a:fillRect/>
          </a:stretch>
        </p:blipFill>
        <p:spPr>
          <a:xfrm>
            <a:off x="3755571" y="5452991"/>
            <a:ext cx="2471058" cy="805382"/>
          </a:xfrm>
          <a:prstGeom prst="rect">
            <a:avLst/>
          </a:prstGeom>
        </p:spPr>
      </p:pic>
      <p:cxnSp>
        <p:nvCxnSpPr>
          <p:cNvPr id="9" name="Straight Connector 8">
            <a:extLst>
              <a:ext uri="{FF2B5EF4-FFF2-40B4-BE49-F238E27FC236}">
                <a16:creationId xmlns:a16="http://schemas.microsoft.com/office/drawing/2014/main" id="{AD5B64B2-D424-9FF7-3051-B8C99C79AB37}"/>
              </a:ext>
            </a:extLst>
          </p:cNvPr>
          <p:cNvCxnSpPr/>
          <p:nvPr/>
        </p:nvCxnSpPr>
        <p:spPr>
          <a:xfrm>
            <a:off x="4754880" y="4337520"/>
            <a:ext cx="0" cy="809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755831-DD7A-C7D7-33D0-B72588CEBDF0}"/>
              </a:ext>
            </a:extLst>
          </p:cNvPr>
          <p:cNvCxnSpPr/>
          <p:nvPr/>
        </p:nvCxnSpPr>
        <p:spPr>
          <a:xfrm>
            <a:off x="3563984" y="5475511"/>
            <a:ext cx="0" cy="653143"/>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logo for a sports team&#10;&#10;Description automatically generated">
            <a:extLst>
              <a:ext uri="{FF2B5EF4-FFF2-40B4-BE49-F238E27FC236}">
                <a16:creationId xmlns:a16="http://schemas.microsoft.com/office/drawing/2014/main" id="{74E374F1-3AB5-A2D2-A7D4-EB88578F3049}"/>
              </a:ext>
            </a:extLst>
          </p:cNvPr>
          <p:cNvPicPr>
            <a:picLocks noChangeAspect="1"/>
          </p:cNvPicPr>
          <p:nvPr/>
        </p:nvPicPr>
        <p:blipFill>
          <a:blip r:embed="rId8"/>
          <a:stretch>
            <a:fillRect/>
          </a:stretch>
        </p:blipFill>
        <p:spPr>
          <a:xfrm>
            <a:off x="6487156" y="5493459"/>
            <a:ext cx="2415706" cy="635195"/>
          </a:xfrm>
          <a:prstGeom prst="rect">
            <a:avLst/>
          </a:prstGeom>
        </p:spPr>
      </p:pic>
      <p:cxnSp>
        <p:nvCxnSpPr>
          <p:cNvPr id="10" name="Straight Connector 9">
            <a:extLst>
              <a:ext uri="{FF2B5EF4-FFF2-40B4-BE49-F238E27FC236}">
                <a16:creationId xmlns:a16="http://schemas.microsoft.com/office/drawing/2014/main" id="{41E24E2A-0DBC-F4A4-188C-1FE3657D5112}"/>
              </a:ext>
            </a:extLst>
          </p:cNvPr>
          <p:cNvCxnSpPr/>
          <p:nvPr/>
        </p:nvCxnSpPr>
        <p:spPr>
          <a:xfrm>
            <a:off x="6361612" y="5475510"/>
            <a:ext cx="0" cy="6531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13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A97CF1-8708-904D-8AB9-3BCB78F335BD}"/>
              </a:ext>
            </a:extLst>
          </p:cNvPr>
          <p:cNvSpPr txBox="1"/>
          <p:nvPr/>
        </p:nvSpPr>
        <p:spPr>
          <a:xfrm>
            <a:off x="163287" y="250521"/>
            <a:ext cx="8792824" cy="646331"/>
          </a:xfrm>
          <a:prstGeom prst="rect">
            <a:avLst/>
          </a:prstGeom>
          <a:noFill/>
        </p:spPr>
        <p:txBody>
          <a:bodyPr wrap="square" rtlCol="0">
            <a:spAutoFit/>
          </a:bodyPr>
          <a:lstStyle/>
          <a:p>
            <a:pPr algn="ctr"/>
            <a:r>
              <a:rPr lang="en-US" b="1" dirty="0"/>
              <a:t>Partial list of pollinator plants that should be blooming across </a:t>
            </a:r>
          </a:p>
          <a:p>
            <a:pPr algn="ctr"/>
            <a:r>
              <a:rPr lang="en-US" b="1" dirty="0"/>
              <a:t>the Southeast at the time of the Census</a:t>
            </a:r>
          </a:p>
        </p:txBody>
      </p:sp>
      <p:sp>
        <p:nvSpPr>
          <p:cNvPr id="9" name="TextBox 8">
            <a:extLst>
              <a:ext uri="{FF2B5EF4-FFF2-40B4-BE49-F238E27FC236}">
                <a16:creationId xmlns:a16="http://schemas.microsoft.com/office/drawing/2014/main" id="{E2EF5FA9-8AE7-9A4E-AC5F-EF25B9DA96E6}"/>
              </a:ext>
            </a:extLst>
          </p:cNvPr>
          <p:cNvSpPr txBox="1"/>
          <p:nvPr/>
        </p:nvSpPr>
        <p:spPr>
          <a:xfrm>
            <a:off x="592705" y="6356354"/>
            <a:ext cx="7719604" cy="261610"/>
          </a:xfrm>
          <a:prstGeom prst="rect">
            <a:avLst/>
          </a:prstGeom>
          <a:noFill/>
        </p:spPr>
        <p:txBody>
          <a:bodyPr wrap="square" rtlCol="0">
            <a:spAutoFit/>
          </a:bodyPr>
          <a:lstStyle/>
          <a:p>
            <a:r>
              <a:rPr lang="en-US" sz="1100" dirty="0"/>
              <a:t>*based on research done by </a:t>
            </a:r>
            <a:r>
              <a:rPr lang="en-US" sz="1000" dirty="0"/>
              <a:t>Heather Alley and Becky Griffin</a:t>
            </a:r>
            <a:endParaRPr lang="en-US" sz="1100" dirty="0"/>
          </a:p>
        </p:txBody>
      </p:sp>
      <p:pic>
        <p:nvPicPr>
          <p:cNvPr id="5" name="Picture 4" descr="A picture containing table&#10;&#10;Description automatically generated">
            <a:extLst>
              <a:ext uri="{FF2B5EF4-FFF2-40B4-BE49-F238E27FC236}">
                <a16:creationId xmlns:a16="http://schemas.microsoft.com/office/drawing/2014/main" id="{E8C4B43D-8DAD-CA42-B2DC-8682F483DBB5}"/>
              </a:ext>
            </a:extLst>
          </p:cNvPr>
          <p:cNvPicPr>
            <a:picLocks noChangeAspect="1"/>
          </p:cNvPicPr>
          <p:nvPr/>
        </p:nvPicPr>
        <p:blipFill>
          <a:blip r:embed="rId2"/>
          <a:stretch>
            <a:fillRect/>
          </a:stretch>
        </p:blipFill>
        <p:spPr>
          <a:xfrm>
            <a:off x="1290915" y="855301"/>
            <a:ext cx="6562170" cy="5501053"/>
          </a:xfrm>
          <a:prstGeom prst="rect">
            <a:avLst/>
          </a:prstGeom>
        </p:spPr>
      </p:pic>
    </p:spTree>
    <p:extLst>
      <p:ext uri="{BB962C8B-B14F-4D97-AF65-F5344CB8AC3E}">
        <p14:creationId xmlns:p14="http://schemas.microsoft.com/office/powerpoint/2010/main" val="250602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30DAB9-B4E5-8D48-9397-2A4CE95C2583}"/>
              </a:ext>
            </a:extLst>
          </p:cNvPr>
          <p:cNvPicPr>
            <a:picLocks noChangeAspect="1"/>
          </p:cNvPicPr>
          <p:nvPr/>
        </p:nvPicPr>
        <p:blipFill>
          <a:blip r:embed="rId2"/>
          <a:stretch>
            <a:fillRect/>
          </a:stretch>
        </p:blipFill>
        <p:spPr>
          <a:xfrm>
            <a:off x="-1585085" y="0"/>
            <a:ext cx="12514892" cy="7039627"/>
          </a:xfrm>
          <a:prstGeom prst="rect">
            <a:avLst/>
          </a:prstGeom>
        </p:spPr>
      </p:pic>
      <p:sp>
        <p:nvSpPr>
          <p:cNvPr id="7" name="TextBox 6">
            <a:extLst>
              <a:ext uri="{FF2B5EF4-FFF2-40B4-BE49-F238E27FC236}">
                <a16:creationId xmlns:a16="http://schemas.microsoft.com/office/drawing/2014/main" id="{B001F61E-8232-CC4C-A45B-C9D33A68585C}"/>
              </a:ext>
            </a:extLst>
          </p:cNvPr>
          <p:cNvSpPr txBox="1"/>
          <p:nvPr/>
        </p:nvSpPr>
        <p:spPr>
          <a:xfrm>
            <a:off x="4850703" y="709025"/>
            <a:ext cx="3433325" cy="4462760"/>
          </a:xfrm>
          <a:prstGeom prst="rect">
            <a:avLst/>
          </a:prstGeom>
          <a:solidFill>
            <a:schemeClr val="bg1"/>
          </a:solidFill>
          <a:ln w="38100">
            <a:solidFill>
              <a:schemeClr val="tx1"/>
            </a:solidFill>
          </a:ln>
        </p:spPr>
        <p:txBody>
          <a:bodyPr wrap="square" rtlCol="0">
            <a:spAutoFit/>
          </a:bodyPr>
          <a:lstStyle/>
          <a:p>
            <a:pPr algn="ctr"/>
            <a:r>
              <a:rPr lang="en-US" sz="2400" b="1" dirty="0"/>
              <a:t>Participants place the insects they count into one of these categories</a:t>
            </a:r>
            <a:r>
              <a:rPr lang="en-US" sz="2000" dirty="0"/>
              <a:t>:</a:t>
            </a:r>
          </a:p>
          <a:p>
            <a:endParaRPr lang="en-US" sz="2000" dirty="0"/>
          </a:p>
          <a:p>
            <a:r>
              <a:rPr lang="en-US" sz="2400" dirty="0"/>
              <a:t>1. Carpenter bees</a:t>
            </a:r>
          </a:p>
          <a:p>
            <a:r>
              <a:rPr lang="en-US" sz="2400" dirty="0"/>
              <a:t>2. Bumble bees</a:t>
            </a:r>
          </a:p>
          <a:p>
            <a:r>
              <a:rPr lang="en-US" sz="2400" dirty="0"/>
              <a:t>3. Honey bees</a:t>
            </a:r>
          </a:p>
          <a:p>
            <a:r>
              <a:rPr lang="en-US" sz="2400" dirty="0"/>
              <a:t>4. Small bees</a:t>
            </a:r>
          </a:p>
          <a:p>
            <a:r>
              <a:rPr lang="en-US" sz="2400" dirty="0"/>
              <a:t>5. Wasps</a:t>
            </a:r>
          </a:p>
          <a:p>
            <a:r>
              <a:rPr lang="en-US" sz="2400" dirty="0"/>
              <a:t>6. Flies</a:t>
            </a:r>
          </a:p>
          <a:p>
            <a:r>
              <a:rPr lang="en-US" sz="2400" dirty="0"/>
              <a:t>7. Butterflies/Moths</a:t>
            </a:r>
          </a:p>
          <a:p>
            <a:r>
              <a:rPr lang="en-US" sz="2400" dirty="0"/>
              <a:t>8. Other Insects</a:t>
            </a:r>
          </a:p>
        </p:txBody>
      </p:sp>
    </p:spTree>
    <p:extLst>
      <p:ext uri="{BB962C8B-B14F-4D97-AF65-F5344CB8AC3E}">
        <p14:creationId xmlns:p14="http://schemas.microsoft.com/office/powerpoint/2010/main" val="2817996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AF33274-B144-4345-898C-2B1E336A9AB8}"/>
              </a:ext>
            </a:extLst>
          </p:cNvPr>
          <p:cNvPicPr>
            <a:picLocks noChangeAspect="1"/>
          </p:cNvPicPr>
          <p:nvPr/>
        </p:nvPicPr>
        <p:blipFill rotWithShape="1">
          <a:blip r:embed="rId2">
            <a:alphaModFix amt="50000"/>
          </a:blip>
          <a:srcRect l="10391" r="14609"/>
          <a:stretch/>
        </p:blipFill>
        <p:spPr>
          <a:xfrm>
            <a:off x="20" y="1"/>
            <a:ext cx="9143980" cy="6857999"/>
          </a:xfrm>
          <a:prstGeom prst="rect">
            <a:avLst/>
          </a:prstGeom>
        </p:spPr>
      </p:pic>
      <p:sp>
        <p:nvSpPr>
          <p:cNvPr id="4" name="TextBox 3">
            <a:extLst>
              <a:ext uri="{FF2B5EF4-FFF2-40B4-BE49-F238E27FC236}">
                <a16:creationId xmlns:a16="http://schemas.microsoft.com/office/drawing/2014/main" id="{8DFFAB12-9D3C-2C44-950E-3443C50780DE}"/>
              </a:ext>
            </a:extLst>
          </p:cNvPr>
          <p:cNvSpPr txBox="1"/>
          <p:nvPr/>
        </p:nvSpPr>
        <p:spPr>
          <a:xfrm>
            <a:off x="1143000" y="1122362"/>
            <a:ext cx="6858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a:solidFill>
                  <a:srgbClr val="FFFFFF"/>
                </a:solidFill>
                <a:latin typeface="+mj-lt"/>
                <a:ea typeface="+mj-ea"/>
                <a:cs typeface="+mj-cs"/>
              </a:rPr>
              <a:t>Let’s look at the categories in depth!</a:t>
            </a:r>
          </a:p>
        </p:txBody>
      </p:sp>
    </p:spTree>
    <p:extLst>
      <p:ext uri="{BB962C8B-B14F-4D97-AF65-F5344CB8AC3E}">
        <p14:creationId xmlns:p14="http://schemas.microsoft.com/office/powerpoint/2010/main" val="223455304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702A8-7ACC-1647-B6A8-9D4542C660A5}"/>
              </a:ext>
            </a:extLst>
          </p:cNvPr>
          <p:cNvPicPr/>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4899B4-50F1-9949-BFDE-2AD869E1A366}"/>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Carpenter Bee</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69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2CE017D-DB1A-4F41-B1D9-BE586F117A20}"/>
              </a:ext>
            </a:extLst>
          </p:cNvPr>
          <p:cNvSpPr txBox="1"/>
          <p:nvPr/>
        </p:nvSpPr>
        <p:spPr>
          <a:xfrm>
            <a:off x="6134247" y="691375"/>
            <a:ext cx="2407587" cy="5269587"/>
          </a:xfrm>
          <a:prstGeom prst="rect">
            <a:avLst/>
          </a:prstGeom>
          <a:no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b="1" dirty="0">
                <a:effectLst/>
                <a:ea typeface="Corbel" panose="020B0503020204020204" pitchFamily="34" charset="0"/>
                <a:cs typeface="Times New Roman" panose="02020603050405020304" pitchFamily="18" charset="0"/>
              </a:rPr>
              <a:t>Carpenter Bees</a:t>
            </a:r>
            <a:endParaRPr lang="en-US" sz="20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000" b="1" dirty="0">
                <a:effectLst/>
                <a:ea typeface="Corbel" panose="020B0503020204020204" pitchFamily="34" charset="0"/>
                <a:cs typeface="Times New Roman" panose="02020603050405020304" pitchFamily="18" charset="0"/>
              </a:rPr>
              <a:t>(16 – 22 mm)</a:t>
            </a:r>
          </a:p>
          <a:p>
            <a:pPr marL="0" marR="0" algn="ctr">
              <a:spcBef>
                <a:spcPts val="0"/>
              </a:spcBef>
              <a:spcAft>
                <a:spcPts val="0"/>
              </a:spcAft>
            </a:pPr>
            <a:endParaRPr lang="en-US" sz="2000" dirty="0">
              <a:effectLst/>
              <a:ea typeface="Corbel" panose="020B0503020204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ea typeface="Corbel" panose="020B0503020204020204" pitchFamily="34" charset="0"/>
                <a:cs typeface="Times New Roman" panose="02020603050405020304" pitchFamily="18" charset="0"/>
              </a:rPr>
              <a:t>Black body with yellow and black bands</a:t>
            </a:r>
          </a:p>
          <a:p>
            <a:pPr marL="342900" marR="0" lvl="0" indent="-342900">
              <a:spcBef>
                <a:spcPts val="0"/>
              </a:spcBef>
              <a:spcAft>
                <a:spcPts val="0"/>
              </a:spcAft>
              <a:buFont typeface="Symbol" pitchFamily="2" charset="2"/>
              <a:buChar char=""/>
            </a:pPr>
            <a:r>
              <a:rPr lang="en-US" sz="2000" dirty="0">
                <a:effectLst/>
                <a:ea typeface="Corbel" panose="020B0503020204020204" pitchFamily="34" charset="0"/>
                <a:cs typeface="Times New Roman" panose="02020603050405020304" pitchFamily="18" charset="0"/>
              </a:rPr>
              <a:t>Dense hair on head and thorax</a:t>
            </a:r>
          </a:p>
          <a:p>
            <a:pPr marL="342900" marR="0" lvl="0" indent="-342900">
              <a:spcBef>
                <a:spcPts val="0"/>
              </a:spcBef>
              <a:spcAft>
                <a:spcPts val="0"/>
              </a:spcAft>
              <a:buFont typeface="Symbol" pitchFamily="2" charset="2"/>
              <a:buChar char=""/>
            </a:pPr>
            <a:r>
              <a:rPr lang="en-US" sz="2000" dirty="0">
                <a:effectLst/>
                <a:ea typeface="Corbel" panose="020B0503020204020204" pitchFamily="34" charset="0"/>
                <a:cs typeface="Times New Roman" panose="02020603050405020304" pitchFamily="18" charset="0"/>
              </a:rPr>
              <a:t>NO HAIR on abdomen</a:t>
            </a:r>
          </a:p>
          <a:p>
            <a:pPr marL="342900" marR="0" lvl="0" indent="-342900">
              <a:spcBef>
                <a:spcPts val="0"/>
              </a:spcBef>
              <a:spcAft>
                <a:spcPts val="0"/>
              </a:spcAft>
              <a:buFont typeface="Symbol" pitchFamily="2" charset="2"/>
              <a:buChar char=""/>
            </a:pPr>
            <a:r>
              <a:rPr lang="en-US" sz="2000" dirty="0">
                <a:effectLst/>
                <a:ea typeface="Corbel" panose="020B0503020204020204" pitchFamily="34" charset="0"/>
                <a:cs typeface="Times New Roman" panose="02020603050405020304" pitchFamily="18" charset="0"/>
              </a:rPr>
              <a:t>Broad head, thick body</a:t>
            </a:r>
          </a:p>
          <a:p>
            <a:pPr marL="342900" marR="0" lvl="0" indent="-342900">
              <a:spcBef>
                <a:spcPts val="0"/>
              </a:spcBef>
              <a:spcAft>
                <a:spcPts val="0"/>
              </a:spcAft>
              <a:buFont typeface="Symbol" pitchFamily="2" charset="2"/>
              <a:buChar char=""/>
            </a:pPr>
            <a:r>
              <a:rPr lang="en-US" sz="2000" dirty="0">
                <a:effectLst/>
                <a:ea typeface="Corbel" panose="020B0503020204020204" pitchFamily="34" charset="0"/>
                <a:cs typeface="Times New Roman" panose="02020603050405020304" pitchFamily="18" charset="0"/>
              </a:rPr>
              <a:t>Males have yellow to white coloring on face, females all black on face</a:t>
            </a:r>
          </a:p>
        </p:txBody>
      </p:sp>
      <p:pic>
        <p:nvPicPr>
          <p:cNvPr id="4" name="Picture 3">
            <a:extLst>
              <a:ext uri="{FF2B5EF4-FFF2-40B4-BE49-F238E27FC236}">
                <a16:creationId xmlns:a16="http://schemas.microsoft.com/office/drawing/2014/main" id="{70BC5500-1800-9F45-B6C1-3F210B4CB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71285" y="815166"/>
            <a:ext cx="7770264" cy="5827695"/>
          </a:xfrm>
          <a:prstGeom prst="rect">
            <a:avLst/>
          </a:prstGeom>
        </p:spPr>
      </p:pic>
    </p:spTree>
    <p:extLst>
      <p:ext uri="{BB962C8B-B14F-4D97-AF65-F5344CB8AC3E}">
        <p14:creationId xmlns:p14="http://schemas.microsoft.com/office/powerpoint/2010/main" val="1741365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Bumble bee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0694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382</TotalTime>
  <Words>820</Words>
  <Application>Microsoft Macintosh PowerPoint</Application>
  <PresentationFormat>On-screen Show (4:3)</PresentationFormat>
  <Paragraphs>119</Paragraphs>
  <Slides>31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Corbel</vt:lpstr>
      <vt:lpstr>Impact</vt:lpstr>
      <vt:lpstr>Symbol</vt:lpstr>
      <vt:lpstr>Office Theme</vt:lpstr>
      <vt:lpstr>https://GSePC.org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bees with flies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Rebecca Griffin</cp:lastModifiedBy>
  <cp:revision>35</cp:revision>
  <dcterms:created xsi:type="dcterms:W3CDTF">2018-11-15T12:49:34Z</dcterms:created>
  <dcterms:modified xsi:type="dcterms:W3CDTF">2024-11-21T14:53:05Z</dcterms:modified>
</cp:coreProperties>
</file>