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6" r:id="rId2"/>
    <p:sldId id="271" r:id="rId3"/>
    <p:sldId id="262" r:id="rId4"/>
    <p:sldId id="257" r:id="rId5"/>
    <p:sldId id="280" r:id="rId6"/>
    <p:sldId id="282" r:id="rId7"/>
    <p:sldId id="281" r:id="rId8"/>
    <p:sldId id="279" r:id="rId9"/>
    <p:sldId id="274" r:id="rId10"/>
    <p:sldId id="277" r:id="rId11"/>
    <p:sldId id="284" r:id="rId12"/>
    <p:sldId id="285" r:id="rId13"/>
    <p:sldId id="288" r:id="rId14"/>
    <p:sldId id="289" r:id="rId15"/>
    <p:sldId id="286" r:id="rId16"/>
    <p:sldId id="278"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2"/>
    <p:restoredTop sz="94623"/>
  </p:normalViewPr>
  <p:slideViewPr>
    <p:cSldViewPr snapToGrid="0" snapToObjects="1">
      <p:cViewPr varScale="1">
        <p:scale>
          <a:sx n="81" d="100"/>
          <a:sy n="81" d="100"/>
        </p:scale>
        <p:origin x="20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1D2E5-5CAB-FA4A-8DF7-94F0E34B07A2}" type="datetimeFigureOut">
              <a:rPr lang="en-US" smtClean="0"/>
              <a:t>7/18/24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6DC5D-EEBA-284B-A5B0-28253FA5AA9C}" type="slidenum">
              <a:rPr lang="en-US" smtClean="0"/>
              <a:t>‹#›</a:t>
            </a:fld>
            <a:endParaRPr lang="en-US"/>
          </a:p>
        </p:txBody>
      </p:sp>
    </p:spTree>
    <p:extLst>
      <p:ext uri="{BB962C8B-B14F-4D97-AF65-F5344CB8AC3E}">
        <p14:creationId xmlns:p14="http://schemas.microsoft.com/office/powerpoint/2010/main" val="41098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6DC5D-EEBA-284B-A5B0-28253FA5AA9C}" type="slidenum">
              <a:rPr lang="en-US" smtClean="0"/>
              <a:t>3</a:t>
            </a:fld>
            <a:endParaRPr lang="en-US"/>
          </a:p>
        </p:txBody>
      </p:sp>
    </p:spTree>
    <p:extLst>
      <p:ext uri="{BB962C8B-B14F-4D97-AF65-F5344CB8AC3E}">
        <p14:creationId xmlns:p14="http://schemas.microsoft.com/office/powerpoint/2010/main" val="105419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bees flying into the hive with pollen in their pollen baskets</a:t>
            </a:r>
          </a:p>
        </p:txBody>
      </p:sp>
      <p:sp>
        <p:nvSpPr>
          <p:cNvPr id="4" name="Slide Number Placeholder 3"/>
          <p:cNvSpPr>
            <a:spLocks noGrp="1"/>
          </p:cNvSpPr>
          <p:nvPr>
            <p:ph type="sldNum" sz="quarter" idx="5"/>
          </p:nvPr>
        </p:nvSpPr>
        <p:spPr/>
        <p:txBody>
          <a:bodyPr/>
          <a:lstStyle/>
          <a:p>
            <a:fld id="{C646DC5D-EEBA-284B-A5B0-28253FA5AA9C}" type="slidenum">
              <a:rPr lang="en-US" smtClean="0"/>
              <a:t>9</a:t>
            </a:fld>
            <a:endParaRPr lang="en-US"/>
          </a:p>
        </p:txBody>
      </p:sp>
    </p:spTree>
    <p:extLst>
      <p:ext uri="{BB962C8B-B14F-4D97-AF65-F5344CB8AC3E}">
        <p14:creationId xmlns:p14="http://schemas.microsoft.com/office/powerpoint/2010/main" val="25727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Beekeepers keep track of flowering seasons of plants to know what kind of nectar their bees will be bringing in and what resulting honey their bees will make.</a:t>
            </a:r>
            <a:endParaRPr lang="en-US" dirty="0"/>
          </a:p>
        </p:txBody>
      </p:sp>
      <p:sp>
        <p:nvSpPr>
          <p:cNvPr id="4" name="Slide Number Placeholder 3"/>
          <p:cNvSpPr>
            <a:spLocks noGrp="1"/>
          </p:cNvSpPr>
          <p:nvPr>
            <p:ph type="sldNum" sz="quarter" idx="5"/>
          </p:nvPr>
        </p:nvSpPr>
        <p:spPr/>
        <p:txBody>
          <a:bodyPr/>
          <a:lstStyle/>
          <a:p>
            <a:fld id="{C646DC5D-EEBA-284B-A5B0-28253FA5AA9C}" type="slidenum">
              <a:rPr lang="en-US" smtClean="0"/>
              <a:t>12</a:t>
            </a:fld>
            <a:endParaRPr lang="en-US"/>
          </a:p>
        </p:txBody>
      </p:sp>
    </p:spTree>
    <p:extLst>
      <p:ext uri="{BB962C8B-B14F-4D97-AF65-F5344CB8AC3E}">
        <p14:creationId xmlns:p14="http://schemas.microsoft.com/office/powerpoint/2010/main" val="112057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sheets are found commonly on many sites on the internet.  There does not seem to be anyone to credit for the sheets.</a:t>
            </a:r>
          </a:p>
        </p:txBody>
      </p:sp>
      <p:sp>
        <p:nvSpPr>
          <p:cNvPr id="4" name="Slide Number Placeholder 3"/>
          <p:cNvSpPr>
            <a:spLocks noGrp="1"/>
          </p:cNvSpPr>
          <p:nvPr>
            <p:ph type="sldNum" sz="quarter" idx="5"/>
          </p:nvPr>
        </p:nvSpPr>
        <p:spPr/>
        <p:txBody>
          <a:bodyPr/>
          <a:lstStyle/>
          <a:p>
            <a:fld id="{C646DC5D-EEBA-284B-A5B0-28253FA5AA9C}" type="slidenum">
              <a:rPr lang="en-US" smtClean="0"/>
              <a:t>15</a:t>
            </a:fld>
            <a:endParaRPr lang="en-US"/>
          </a:p>
        </p:txBody>
      </p:sp>
    </p:spTree>
    <p:extLst>
      <p:ext uri="{BB962C8B-B14F-4D97-AF65-F5344CB8AC3E}">
        <p14:creationId xmlns:p14="http://schemas.microsoft.com/office/powerpoint/2010/main" val="17424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Georgia’s bees by participating in the Great Georgia Pollinator Census</a:t>
            </a:r>
          </a:p>
        </p:txBody>
      </p:sp>
      <p:sp>
        <p:nvSpPr>
          <p:cNvPr id="4" name="Slide Number Placeholder 3"/>
          <p:cNvSpPr>
            <a:spLocks noGrp="1"/>
          </p:cNvSpPr>
          <p:nvPr>
            <p:ph type="sldNum" sz="quarter" idx="5"/>
          </p:nvPr>
        </p:nvSpPr>
        <p:spPr/>
        <p:txBody>
          <a:bodyPr/>
          <a:lstStyle/>
          <a:p>
            <a:fld id="{C646DC5D-EEBA-284B-A5B0-28253FA5AA9C}" type="slidenum">
              <a:rPr lang="en-US" smtClean="0"/>
              <a:t>16</a:t>
            </a:fld>
            <a:endParaRPr lang="en-US"/>
          </a:p>
        </p:txBody>
      </p:sp>
    </p:spTree>
    <p:extLst>
      <p:ext uri="{BB962C8B-B14F-4D97-AF65-F5344CB8AC3E}">
        <p14:creationId xmlns:p14="http://schemas.microsoft.com/office/powerpoint/2010/main" val="404300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CE38-A86C-9B4A-AF42-AD3655A97B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D0A452-1774-A94B-98D7-6C5E85D8B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D45300-95E2-6E44-9772-3EE8B9CA458D}"/>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CC8AD7B2-CB73-E14F-8077-FBBBBD712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500C3-F6E7-CC4C-8B31-8A7EE49028A2}"/>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818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3335-D025-1E41-9D14-C1E20DF72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753FD-7DB1-414C-B952-8D757B2E2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03609-FD2B-3F43-85BE-FE0C0C4DE1C2}"/>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A042F727-C327-3547-9F37-843E8DB5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C787A-0ADF-854E-B1E2-E46AFF6526F2}"/>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99054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8069DB-0D53-4E4F-940A-DECF23A6B8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EBC19-6701-D145-AF18-DDC354EA4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9103F-3E66-4A49-90A2-425DC981E0A9}"/>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895404CA-5931-A345-8C0D-062C28B4E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97AC8-F96B-CB44-9660-2919ABC2DBDC}"/>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292878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CB74-2550-F745-9516-09D799BB7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53034-C523-5341-B15C-5F1616D73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B846A-138C-754C-AC8D-FBA1A5AEA715}"/>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E29D1B5C-0D84-F041-94A5-2ADC6122F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1CB0-1060-A94D-9426-BC45D18FB80E}"/>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71823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9E82-4B66-D047-A317-EF71F56A5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F6D38E-DCF3-8E40-9C1F-52204F8120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D5D9B-7E78-C545-83CF-15951596B2B4}"/>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C9DE3369-DF98-8E4A-ABFE-F21BBC609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50A0D-600A-CA4A-A8FF-16A48B31BC91}"/>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406440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158E-4330-BA40-AD88-19E5B3800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A2C47-C114-0B4E-9936-9751389C3B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C5545-9DFB-6342-AFD6-94E0993952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9148C-3E66-2544-87E0-7A905CA37806}"/>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6" name="Footer Placeholder 5">
            <a:extLst>
              <a:ext uri="{FF2B5EF4-FFF2-40B4-BE49-F238E27FC236}">
                <a16:creationId xmlns:a16="http://schemas.microsoft.com/office/drawing/2014/main" id="{B25C9C8E-EFB5-F241-BD80-86CEFDC07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59AF4-4D66-9345-BA64-BBDF85917099}"/>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34335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C478-70C9-E641-81E2-8C38410A15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79019-A73D-4C4A-8D6E-9E89ADDDA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81117-BCFD-F94F-A462-7005981B4A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D8FB3-8EF9-D349-BB78-46D5637D4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0D22D3-BFC7-AB4F-B1A9-6314A73E3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21834-195B-9041-BA15-C48B92587FEA}"/>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8" name="Footer Placeholder 7">
            <a:extLst>
              <a:ext uri="{FF2B5EF4-FFF2-40B4-BE49-F238E27FC236}">
                <a16:creationId xmlns:a16="http://schemas.microsoft.com/office/drawing/2014/main" id="{C747F016-F33E-4845-837E-F93871B5DE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CD6F01-F11C-7A42-835B-B3B8885D5831}"/>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10569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02FD-C629-AA4B-814B-B3EE918566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24553-0371-124E-AA05-B4E662E630E0}"/>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4" name="Footer Placeholder 3">
            <a:extLst>
              <a:ext uri="{FF2B5EF4-FFF2-40B4-BE49-F238E27FC236}">
                <a16:creationId xmlns:a16="http://schemas.microsoft.com/office/drawing/2014/main" id="{8096F9C8-616C-E14F-884A-6AE080D71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23AF02-B68B-CC47-92BD-9313B93897B7}"/>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77262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0EE9A-A721-DD47-B292-61AED242001B}"/>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3" name="Footer Placeholder 2">
            <a:extLst>
              <a:ext uri="{FF2B5EF4-FFF2-40B4-BE49-F238E27FC236}">
                <a16:creationId xmlns:a16="http://schemas.microsoft.com/office/drawing/2014/main" id="{54323E86-61F3-4048-99B3-07532C0B86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D735D-FFD2-A946-839B-9B372E812828}"/>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40670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85A7-692E-844F-A314-45EBFC876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7EA84-FA0E-1647-B760-91CB92449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19C13C-1E85-3B4D-B1E1-07ABC3289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D4504-3D9D-DD42-8135-124CD20594CE}"/>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6" name="Footer Placeholder 5">
            <a:extLst>
              <a:ext uri="{FF2B5EF4-FFF2-40B4-BE49-F238E27FC236}">
                <a16:creationId xmlns:a16="http://schemas.microsoft.com/office/drawing/2014/main" id="{3DF58311-FB2F-304F-8B50-3E752B378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FED46-AF26-904D-8DC4-DFADCFA641E8}"/>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00600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C40-2A57-4D4A-B59C-F0096EC47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C372B-F6ED-F04C-AA12-2C99160B5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15B97-F5EA-9347-AACB-AF6A07B34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45D9B-76F2-5B43-854B-ED476B5DDCFE}"/>
              </a:ext>
            </a:extLst>
          </p:cNvPr>
          <p:cNvSpPr>
            <a:spLocks noGrp="1"/>
          </p:cNvSpPr>
          <p:nvPr>
            <p:ph type="dt" sz="half" idx="10"/>
          </p:nvPr>
        </p:nvSpPr>
        <p:spPr/>
        <p:txBody>
          <a:bodyPr/>
          <a:lstStyle/>
          <a:p>
            <a:fld id="{8F0768EE-8F55-744B-A230-A998EE2DB755}" type="datetimeFigureOut">
              <a:rPr lang="en-US" smtClean="0"/>
              <a:t>7/18/24</a:t>
            </a:fld>
            <a:endParaRPr lang="en-US"/>
          </a:p>
        </p:txBody>
      </p:sp>
      <p:sp>
        <p:nvSpPr>
          <p:cNvPr id="6" name="Footer Placeholder 5">
            <a:extLst>
              <a:ext uri="{FF2B5EF4-FFF2-40B4-BE49-F238E27FC236}">
                <a16:creationId xmlns:a16="http://schemas.microsoft.com/office/drawing/2014/main" id="{EA608602-4519-7B4C-933C-CC8451B8E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DAF9A-454A-CC4F-9BC1-727BBC423DED}"/>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400589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8A458-4770-E748-9FA7-53A2BF744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078C5D-05C8-B74C-A167-15346A412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CE06A-AC30-244A-836E-863170378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768EE-8F55-744B-A230-A998EE2DB755}" type="datetimeFigureOut">
              <a:rPr lang="en-US" smtClean="0"/>
              <a:t>7/18/24</a:t>
            </a:fld>
            <a:endParaRPr lang="en-US"/>
          </a:p>
        </p:txBody>
      </p:sp>
      <p:sp>
        <p:nvSpPr>
          <p:cNvPr id="5" name="Footer Placeholder 4">
            <a:extLst>
              <a:ext uri="{FF2B5EF4-FFF2-40B4-BE49-F238E27FC236}">
                <a16:creationId xmlns:a16="http://schemas.microsoft.com/office/drawing/2014/main" id="{29A0B645-BDAF-0448-8E61-C6E6A20DBD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D4838A-645B-7F43-B044-387028021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82508-22F4-CC40-A907-F89240432C45}" type="slidenum">
              <a:rPr lang="en-US" smtClean="0"/>
              <a:t>‹#›</a:t>
            </a:fld>
            <a:endParaRPr lang="en-US"/>
          </a:p>
        </p:txBody>
      </p:sp>
    </p:spTree>
    <p:extLst>
      <p:ext uri="{BB962C8B-B14F-4D97-AF65-F5344CB8AC3E}">
        <p14:creationId xmlns:p14="http://schemas.microsoft.com/office/powerpoint/2010/main" val="220571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gsepc.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5952595" y="432586"/>
            <a:ext cx="5134042" cy="3850532"/>
          </a:xfrm>
          <a:prstGeom prst="rect">
            <a:avLst/>
          </a:prstGeom>
        </p:spPr>
      </p:pic>
      <p:sp>
        <p:nvSpPr>
          <p:cNvPr id="4" name="TextBox 3"/>
          <p:cNvSpPr txBox="1"/>
          <p:nvPr/>
        </p:nvSpPr>
        <p:spPr>
          <a:xfrm>
            <a:off x="359765" y="432586"/>
            <a:ext cx="5036694" cy="4893647"/>
          </a:xfrm>
          <a:prstGeom prst="rect">
            <a:avLst/>
          </a:prstGeom>
          <a:solidFill>
            <a:schemeClr val="bg1"/>
          </a:solidFill>
        </p:spPr>
        <p:txBody>
          <a:bodyPr wrap="square" rtlCol="0">
            <a:spAutoFit/>
          </a:bodyPr>
          <a:lstStyle/>
          <a:p>
            <a:pPr algn="ctr"/>
            <a:r>
              <a:rPr lang="en-US" sz="2400" b="1" dirty="0"/>
              <a:t>Introduction to Honey Bees </a:t>
            </a:r>
          </a:p>
          <a:p>
            <a:pPr algn="ctr"/>
            <a:r>
              <a:rPr lang="en-US" sz="2400" b="1" dirty="0"/>
              <a:t>with a </a:t>
            </a:r>
          </a:p>
          <a:p>
            <a:pPr algn="ctr"/>
            <a:r>
              <a:rPr lang="en-US" sz="2400" b="1" dirty="0"/>
              <a:t>Honey Tasting</a:t>
            </a:r>
          </a:p>
          <a:p>
            <a:endParaRPr lang="en-US" sz="2400" dirty="0"/>
          </a:p>
          <a:p>
            <a:r>
              <a:rPr lang="en-US" sz="2400" b="1" dirty="0"/>
              <a:t>Becky Griffin</a:t>
            </a:r>
          </a:p>
          <a:p>
            <a:r>
              <a:rPr lang="en-US" sz="2400" dirty="0"/>
              <a:t>UGA Community </a:t>
            </a:r>
          </a:p>
          <a:p>
            <a:r>
              <a:rPr lang="en-US" sz="2400" dirty="0"/>
              <a:t>&amp; School Garden Coordinator</a:t>
            </a:r>
          </a:p>
          <a:p>
            <a:endParaRPr lang="en-US" sz="2400" dirty="0"/>
          </a:p>
          <a:p>
            <a:r>
              <a:rPr lang="en-US" sz="2400" dirty="0"/>
              <a:t>Pollinator Health Associate</a:t>
            </a:r>
          </a:p>
          <a:p>
            <a:endParaRPr lang="en-US" sz="2400" dirty="0"/>
          </a:p>
          <a:p>
            <a:r>
              <a:rPr lang="en-US" sz="2400" dirty="0"/>
              <a:t>Georgia Certified Beekeeper</a:t>
            </a:r>
          </a:p>
          <a:p>
            <a:endParaRPr lang="en-US" sz="2400" dirty="0"/>
          </a:p>
          <a:p>
            <a:r>
              <a:rPr lang="en-US" sz="2400" dirty="0" err="1"/>
              <a:t>beckygri@uga.edu</a:t>
            </a:r>
            <a:endParaRPr lang="en-US" sz="2400" dirty="0"/>
          </a:p>
        </p:txBody>
      </p:sp>
      <p:pic>
        <p:nvPicPr>
          <p:cNvPr id="6" name="Picture 5">
            <a:extLst>
              <a:ext uri="{FF2B5EF4-FFF2-40B4-BE49-F238E27FC236}">
                <a16:creationId xmlns:a16="http://schemas.microsoft.com/office/drawing/2014/main" id="{4AF9E2E4-8276-3143-B9AB-5B0B6EB907F5}"/>
              </a:ext>
            </a:extLst>
          </p:cNvPr>
          <p:cNvPicPr>
            <a:picLocks noChangeAspect="1"/>
          </p:cNvPicPr>
          <p:nvPr/>
        </p:nvPicPr>
        <p:blipFill>
          <a:blip r:embed="rId3"/>
          <a:stretch>
            <a:fillRect/>
          </a:stretch>
        </p:blipFill>
        <p:spPr>
          <a:xfrm>
            <a:off x="6363775" y="4684669"/>
            <a:ext cx="4635849" cy="1230756"/>
          </a:xfrm>
          <a:prstGeom prst="rect">
            <a:avLst/>
          </a:prstGeom>
        </p:spPr>
      </p:pic>
    </p:spTree>
    <p:extLst>
      <p:ext uri="{BB962C8B-B14F-4D97-AF65-F5344CB8AC3E}">
        <p14:creationId xmlns:p14="http://schemas.microsoft.com/office/powerpoint/2010/main" val="314727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grass, outdoor, gravestone&#10;&#10;Description automatically generated">
            <a:extLst>
              <a:ext uri="{FF2B5EF4-FFF2-40B4-BE49-F238E27FC236}">
                <a16:creationId xmlns:a16="http://schemas.microsoft.com/office/drawing/2014/main" id="{7482C248-F88A-FC4D-88B9-9AF254FDB747}"/>
              </a:ext>
            </a:extLst>
          </p:cNvPr>
          <p:cNvPicPr>
            <a:picLocks noChangeAspect="1"/>
          </p:cNvPicPr>
          <p:nvPr/>
        </p:nvPicPr>
        <p:blipFill rotWithShape="1">
          <a:blip r:embed="rId2"/>
          <a:srcRect t="7658" r="-1" b="11723"/>
          <a:stretch/>
        </p:blipFill>
        <p:spPr>
          <a:xfrm>
            <a:off x="321733" y="321733"/>
            <a:ext cx="11548534" cy="6214534"/>
          </a:xfrm>
          <a:prstGeom prst="rect">
            <a:avLst/>
          </a:prstGeom>
        </p:spPr>
      </p:pic>
      <p:sp>
        <p:nvSpPr>
          <p:cNvPr id="4" name="TextBox 3">
            <a:extLst>
              <a:ext uri="{FF2B5EF4-FFF2-40B4-BE49-F238E27FC236}">
                <a16:creationId xmlns:a16="http://schemas.microsoft.com/office/drawing/2014/main" id="{13264E0A-4768-9F41-81E4-D96C21D3F071}"/>
              </a:ext>
            </a:extLst>
          </p:cNvPr>
          <p:cNvSpPr txBox="1"/>
          <p:nvPr/>
        </p:nvSpPr>
        <p:spPr>
          <a:xfrm>
            <a:off x="8945697" y="892825"/>
            <a:ext cx="2797137" cy="4154984"/>
          </a:xfrm>
          <a:prstGeom prst="rect">
            <a:avLst/>
          </a:prstGeom>
          <a:noFill/>
        </p:spPr>
        <p:txBody>
          <a:bodyPr wrap="square" rtlCol="0">
            <a:spAutoFit/>
          </a:bodyPr>
          <a:lstStyle/>
          <a:p>
            <a:pPr algn="ctr"/>
            <a:r>
              <a:rPr lang="en-US" sz="2400" dirty="0">
                <a:solidFill>
                  <a:schemeClr val="bg1"/>
                </a:solidFill>
              </a:rPr>
              <a:t>A honey bee can fly for up to five miles and as fast as 15 miles per hour.  Their wings beat at 200 times per second. Each honey bee makes about 1/12</a:t>
            </a:r>
            <a:r>
              <a:rPr lang="en-US" sz="2400" baseline="30000" dirty="0">
                <a:solidFill>
                  <a:schemeClr val="bg1"/>
                </a:solidFill>
              </a:rPr>
              <a:t>th</a:t>
            </a:r>
            <a:r>
              <a:rPr lang="en-US" sz="2400" dirty="0">
                <a:solidFill>
                  <a:schemeClr val="bg1"/>
                </a:solidFill>
              </a:rPr>
              <a:t> of a teaspoon of honey in its lifetime.</a:t>
            </a:r>
          </a:p>
        </p:txBody>
      </p:sp>
    </p:spTree>
    <p:extLst>
      <p:ext uri="{BB962C8B-B14F-4D97-AF65-F5344CB8AC3E}">
        <p14:creationId xmlns:p14="http://schemas.microsoft.com/office/powerpoint/2010/main" val="29631470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2ECC6-E09F-2446-910F-6FC8F349426C}"/>
              </a:ext>
            </a:extLst>
          </p:cNvPr>
          <p:cNvPicPr>
            <a:picLocks noChangeAspect="1"/>
          </p:cNvPicPr>
          <p:nvPr/>
        </p:nvPicPr>
        <p:blipFill>
          <a:blip r:embed="rId2"/>
          <a:srcRect/>
          <a:stretch/>
        </p:blipFill>
        <p:spPr>
          <a:xfrm>
            <a:off x="0" y="0"/>
            <a:ext cx="12192000" cy="6858000"/>
          </a:xfrm>
          <a:prstGeom prst="rect">
            <a:avLst/>
          </a:prstGeom>
        </p:spPr>
      </p:pic>
      <p:sp>
        <p:nvSpPr>
          <p:cNvPr id="10" name="Rectangle 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2E64BF-8D1B-924C-9DC0-C690C980767C}"/>
              </a:ext>
            </a:extLst>
          </p:cNvPr>
          <p:cNvSpPr txBox="1"/>
          <p:nvPr/>
        </p:nvSpPr>
        <p:spPr>
          <a:xfrm>
            <a:off x="7775804" y="846161"/>
            <a:ext cx="3764826" cy="4940490"/>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2400" dirty="0"/>
              <a:t>Honey is named for the primary plant blooming at the time the honey is made. Varieties include wildflower, orange blossom, sourwood and blackberry.</a:t>
            </a:r>
          </a:p>
          <a:p>
            <a:pPr algn="ctr">
              <a:lnSpc>
                <a:spcPct val="90000"/>
              </a:lnSpc>
              <a:spcAft>
                <a:spcPts val="600"/>
              </a:spcAft>
            </a:pPr>
            <a:r>
              <a:rPr lang="en-US" sz="2400" dirty="0"/>
              <a:t>For example, native blackberries bloom in May.  Bees visit the blackberry blossoms foraging for pollen and nectar and as a bonus they pollinate the blackberries.  Although other things are blooming, here blackberry plants are the </a:t>
            </a:r>
            <a:r>
              <a:rPr lang="en-US" sz="2400" b="1" dirty="0"/>
              <a:t>primary</a:t>
            </a:r>
            <a:r>
              <a:rPr lang="en-US" sz="2400" dirty="0"/>
              <a:t> plants in bloom so the honey made at this time would be called blackberry honey. </a:t>
            </a:r>
          </a:p>
        </p:txBody>
      </p:sp>
    </p:spTree>
    <p:extLst>
      <p:ext uri="{BB962C8B-B14F-4D97-AF65-F5344CB8AC3E}">
        <p14:creationId xmlns:p14="http://schemas.microsoft.com/office/powerpoint/2010/main" val="34248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Chart&#10;&#10;Description automatically generated">
            <a:extLst>
              <a:ext uri="{FF2B5EF4-FFF2-40B4-BE49-F238E27FC236}">
                <a16:creationId xmlns:a16="http://schemas.microsoft.com/office/drawing/2014/main" id="{479FC35B-2673-3646-8347-267E181D10C4}"/>
              </a:ext>
            </a:extLst>
          </p:cNvPr>
          <p:cNvPicPr>
            <a:picLocks noChangeAspect="1"/>
          </p:cNvPicPr>
          <p:nvPr/>
        </p:nvPicPr>
        <p:blipFill>
          <a:blip r:embed="rId3"/>
          <a:stretch>
            <a:fillRect/>
          </a:stretch>
        </p:blipFill>
        <p:spPr>
          <a:xfrm>
            <a:off x="1014060" y="-305751"/>
            <a:ext cx="10996248" cy="846711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764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6"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B12AF2B1-5DF2-F746-920C-4A6ACEF9BEAD}"/>
              </a:ext>
            </a:extLst>
          </p:cNvPr>
          <p:cNvPicPr>
            <a:picLocks noChangeAspect="1"/>
          </p:cNvPicPr>
          <p:nvPr/>
        </p:nvPicPr>
        <p:blipFill rotWithShape="1">
          <a:blip r:embed="rId2"/>
          <a:srcRect l="8817" r="5927" b="1"/>
          <a:stretch/>
        </p:blipFill>
        <p:spPr>
          <a:xfrm>
            <a:off x="4219958" y="513684"/>
            <a:ext cx="3566160" cy="5577118"/>
          </a:xfrm>
          <a:prstGeom prst="rect">
            <a:avLst/>
          </a:prstGeom>
        </p:spPr>
      </p:pic>
      <p:pic>
        <p:nvPicPr>
          <p:cNvPr id="5" name="Picture 4" descr="A picture containing grass, tree, outdoor, person&#10;&#10;Description automatically generated">
            <a:extLst>
              <a:ext uri="{FF2B5EF4-FFF2-40B4-BE49-F238E27FC236}">
                <a16:creationId xmlns:a16="http://schemas.microsoft.com/office/drawing/2014/main" id="{6AB34176-B0B4-634F-A266-FEC30F4C30C8}"/>
              </a:ext>
            </a:extLst>
          </p:cNvPr>
          <p:cNvPicPr>
            <a:picLocks noChangeAspect="1"/>
          </p:cNvPicPr>
          <p:nvPr/>
        </p:nvPicPr>
        <p:blipFill rotWithShape="1">
          <a:blip r:embed="rId3"/>
          <a:srcRect l="13889" r="855" b="1"/>
          <a:stretch/>
        </p:blipFill>
        <p:spPr>
          <a:xfrm>
            <a:off x="326899" y="513684"/>
            <a:ext cx="3566160" cy="5577118"/>
          </a:xfrm>
          <a:prstGeom prst="rect">
            <a:avLst/>
          </a:prstGeom>
        </p:spPr>
      </p:pic>
      <p:sp>
        <p:nvSpPr>
          <p:cNvPr id="6" name="TextBox 5">
            <a:extLst>
              <a:ext uri="{FF2B5EF4-FFF2-40B4-BE49-F238E27FC236}">
                <a16:creationId xmlns:a16="http://schemas.microsoft.com/office/drawing/2014/main" id="{FD9D208C-806A-4044-A89A-B6D970BF44BA}"/>
              </a:ext>
            </a:extLst>
          </p:cNvPr>
          <p:cNvSpPr txBox="1"/>
          <p:nvPr/>
        </p:nvSpPr>
        <p:spPr>
          <a:xfrm>
            <a:off x="7896758" y="420623"/>
            <a:ext cx="3444240" cy="3987603"/>
          </a:xfrm>
          <a:prstGeom prst="rect">
            <a:avLst/>
          </a:prstGeom>
        </p:spPr>
        <p:txBody>
          <a:bodyPr vert="horz" lIns="91440" tIns="45720" rIns="91440" bIns="45720" rtlCol="0" anchor="ctr">
            <a:normAutofit/>
          </a:bodyPr>
          <a:lstStyle/>
          <a:p>
            <a:pPr algn="ctr">
              <a:lnSpc>
                <a:spcPct val="90000"/>
              </a:lnSpc>
              <a:spcAft>
                <a:spcPts val="600"/>
              </a:spcAft>
            </a:pPr>
            <a:r>
              <a:rPr lang="en-US" sz="2400" dirty="0"/>
              <a:t>Beekeepers carefully remove honey comb frames from the hive for harvesting honey.  It is important that the beekeeper leave enough honey for the bees.</a:t>
            </a:r>
          </a:p>
        </p:txBody>
      </p:sp>
      <p:sp>
        <p:nvSpPr>
          <p:cNvPr id="37" name="Rectangle 3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14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834965-7F9B-9A4E-9E5F-09DD72DF5CE1}"/>
              </a:ext>
            </a:extLst>
          </p:cNvPr>
          <p:cNvSpPr txBox="1"/>
          <p:nvPr/>
        </p:nvSpPr>
        <p:spPr>
          <a:xfrm>
            <a:off x="3766781" y="197051"/>
            <a:ext cx="7902054" cy="461665"/>
          </a:xfrm>
          <a:prstGeom prst="rect">
            <a:avLst/>
          </a:prstGeom>
          <a:noFill/>
        </p:spPr>
        <p:txBody>
          <a:bodyPr wrap="square" rtlCol="0">
            <a:spAutoFit/>
          </a:bodyPr>
          <a:lstStyle/>
          <a:p>
            <a:r>
              <a:rPr lang="en-US" sz="2400" b="1" dirty="0"/>
              <a:t>Let’s taste some honey!</a:t>
            </a:r>
          </a:p>
        </p:txBody>
      </p:sp>
      <p:sp>
        <p:nvSpPr>
          <p:cNvPr id="4" name="TextBox 3">
            <a:extLst>
              <a:ext uri="{FF2B5EF4-FFF2-40B4-BE49-F238E27FC236}">
                <a16:creationId xmlns:a16="http://schemas.microsoft.com/office/drawing/2014/main" id="{37825296-9FC3-D14F-83CE-3CE21EE6E263}"/>
              </a:ext>
            </a:extLst>
          </p:cNvPr>
          <p:cNvSpPr txBox="1"/>
          <p:nvPr/>
        </p:nvSpPr>
        <p:spPr>
          <a:xfrm>
            <a:off x="313897" y="658716"/>
            <a:ext cx="4817661" cy="6001643"/>
          </a:xfrm>
          <a:prstGeom prst="rect">
            <a:avLst/>
          </a:prstGeom>
          <a:noFill/>
        </p:spPr>
        <p:txBody>
          <a:bodyPr wrap="square" rtlCol="0">
            <a:spAutoFit/>
          </a:bodyPr>
          <a:lstStyle/>
          <a:p>
            <a:r>
              <a:rPr lang="en-US" sz="2400" b="1" dirty="0"/>
              <a:t>Supplies:</a:t>
            </a:r>
          </a:p>
          <a:p>
            <a:pPr marL="342900" indent="-342900">
              <a:buFont typeface="Arial" panose="020B0604020202020204" pitchFamily="34" charset="0"/>
              <a:buChar char="•"/>
            </a:pPr>
            <a:r>
              <a:rPr lang="en-US" sz="2400" dirty="0"/>
              <a:t>Several varieties of honey purchased from local beekeepers.</a:t>
            </a:r>
          </a:p>
          <a:p>
            <a:pPr marL="342900" indent="-342900">
              <a:buFont typeface="Arial" panose="020B0604020202020204" pitchFamily="34" charset="0"/>
              <a:buChar char="•"/>
            </a:pPr>
            <a:r>
              <a:rPr lang="en-US" sz="2400" dirty="0"/>
              <a:t>1 oz clear plastic solo cups with lids to hold tasting honey.  </a:t>
            </a:r>
          </a:p>
          <a:p>
            <a:pPr marL="342900" indent="-342900">
              <a:buFont typeface="Arial" panose="020B0604020202020204" pitchFamily="34" charset="0"/>
              <a:buChar char="•"/>
            </a:pPr>
            <a:r>
              <a:rPr lang="en-US" sz="2400" dirty="0"/>
              <a:t>Spoons for honey tasting</a:t>
            </a:r>
          </a:p>
          <a:p>
            <a:pPr marL="342900" indent="-342900">
              <a:buFont typeface="Arial" panose="020B0604020202020204" pitchFamily="34" charset="0"/>
              <a:buChar char="•"/>
            </a:pPr>
            <a:r>
              <a:rPr lang="en-US" sz="2400" dirty="0"/>
              <a:t>Water for drinking between tastes</a:t>
            </a:r>
          </a:p>
          <a:p>
            <a:pPr marL="342900" indent="-342900">
              <a:buFont typeface="Arial" panose="020B0604020202020204" pitchFamily="34" charset="0"/>
              <a:buChar char="•"/>
            </a:pPr>
            <a:r>
              <a:rPr lang="en-US" sz="2400" dirty="0"/>
              <a:t>Crackers to cleanse the palate between tastings</a:t>
            </a:r>
          </a:p>
          <a:p>
            <a:pPr marL="342900" indent="-342900">
              <a:buFont typeface="Arial" panose="020B0604020202020204" pitchFamily="34" charset="0"/>
              <a:buChar char="•"/>
            </a:pPr>
            <a:r>
              <a:rPr lang="en-US" sz="2400" dirty="0"/>
              <a:t>Paper towels (honey is sticky!)</a:t>
            </a:r>
          </a:p>
          <a:p>
            <a:pPr marL="342900" indent="-342900">
              <a:buFont typeface="Arial" panose="020B0604020202020204" pitchFamily="34" charset="0"/>
              <a:buChar char="•"/>
            </a:pPr>
            <a:r>
              <a:rPr lang="en-US" sz="2400" dirty="0"/>
              <a:t>Copies of the Honey Color Guide</a:t>
            </a:r>
          </a:p>
          <a:p>
            <a:pPr marL="342900" indent="-342900">
              <a:buFont typeface="Arial" panose="020B0604020202020204" pitchFamily="34" charset="0"/>
              <a:buChar char="•"/>
            </a:pPr>
            <a:r>
              <a:rPr lang="en-US" sz="2400" dirty="0"/>
              <a:t>Copies of the Honey Tasting Guide.</a:t>
            </a:r>
          </a:p>
          <a:p>
            <a:pPr marL="342900" indent="-342900">
              <a:buFont typeface="Arial" panose="020B0604020202020204" pitchFamily="34" charset="0"/>
              <a:buChar char="•"/>
            </a:pPr>
            <a:r>
              <a:rPr lang="en-US" sz="2400" dirty="0"/>
              <a:t>Pencils for note taking</a:t>
            </a:r>
          </a:p>
          <a:p>
            <a:endParaRPr lang="en-US" sz="2400" dirty="0"/>
          </a:p>
          <a:p>
            <a:endParaRPr lang="en-US" sz="2400" dirty="0"/>
          </a:p>
        </p:txBody>
      </p:sp>
      <p:pic>
        <p:nvPicPr>
          <p:cNvPr id="6" name="Picture 5" descr="A picture containing text, honey&#10;&#10;Description automatically generated">
            <a:extLst>
              <a:ext uri="{FF2B5EF4-FFF2-40B4-BE49-F238E27FC236}">
                <a16:creationId xmlns:a16="http://schemas.microsoft.com/office/drawing/2014/main" id="{7AAE4841-FFDA-114C-ADC5-F9836AD47226}"/>
              </a:ext>
            </a:extLst>
          </p:cNvPr>
          <p:cNvPicPr>
            <a:picLocks noChangeAspect="1"/>
          </p:cNvPicPr>
          <p:nvPr/>
        </p:nvPicPr>
        <p:blipFill>
          <a:blip r:embed="rId2"/>
          <a:stretch>
            <a:fillRect/>
          </a:stretch>
        </p:blipFill>
        <p:spPr>
          <a:xfrm>
            <a:off x="5385863" y="994410"/>
            <a:ext cx="6492240" cy="4869180"/>
          </a:xfrm>
          <a:prstGeom prst="rect">
            <a:avLst/>
          </a:prstGeom>
        </p:spPr>
      </p:pic>
    </p:spTree>
    <p:extLst>
      <p:ext uri="{BB962C8B-B14F-4D97-AF65-F5344CB8AC3E}">
        <p14:creationId xmlns:p14="http://schemas.microsoft.com/office/powerpoint/2010/main" val="716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D936E-7C5F-E644-B446-B1BE8F477020}"/>
              </a:ext>
            </a:extLst>
          </p:cNvPr>
          <p:cNvPicPr>
            <a:picLocks noChangeAspect="1"/>
          </p:cNvPicPr>
          <p:nvPr/>
        </p:nvPicPr>
        <p:blipFill>
          <a:blip r:embed="rId3"/>
          <a:stretch>
            <a:fillRect/>
          </a:stretch>
        </p:blipFill>
        <p:spPr>
          <a:xfrm>
            <a:off x="765827" y="130928"/>
            <a:ext cx="5038504" cy="6520416"/>
          </a:xfrm>
          <a:prstGeom prst="rect">
            <a:avLst/>
          </a:prstGeom>
          <a:ln w="38100">
            <a:solidFill>
              <a:schemeClr val="tx1"/>
            </a:solidFill>
          </a:ln>
        </p:spPr>
      </p:pic>
      <p:pic>
        <p:nvPicPr>
          <p:cNvPr id="4" name="Picture 3" descr="Table&#10;&#10;Description automatically generated">
            <a:extLst>
              <a:ext uri="{FF2B5EF4-FFF2-40B4-BE49-F238E27FC236}">
                <a16:creationId xmlns:a16="http://schemas.microsoft.com/office/drawing/2014/main" id="{9977420B-3D21-E043-A0B6-6E7909F44626}"/>
              </a:ext>
            </a:extLst>
          </p:cNvPr>
          <p:cNvPicPr>
            <a:picLocks noChangeAspect="1"/>
          </p:cNvPicPr>
          <p:nvPr/>
        </p:nvPicPr>
        <p:blipFill>
          <a:blip r:embed="rId4"/>
          <a:stretch>
            <a:fillRect/>
          </a:stretch>
        </p:blipFill>
        <p:spPr>
          <a:xfrm>
            <a:off x="6475658" y="130927"/>
            <a:ext cx="5038503" cy="6520416"/>
          </a:xfrm>
          <a:prstGeom prst="rect">
            <a:avLst/>
          </a:prstGeom>
          <a:ln w="38100">
            <a:solidFill>
              <a:schemeClr val="tx1"/>
            </a:solidFill>
          </a:ln>
        </p:spPr>
      </p:pic>
    </p:spTree>
    <p:extLst>
      <p:ext uri="{BB962C8B-B14F-4D97-AF65-F5344CB8AC3E}">
        <p14:creationId xmlns:p14="http://schemas.microsoft.com/office/powerpoint/2010/main" val="3357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ee on a white background&#10;&#10;Description automatically generated">
            <a:extLst>
              <a:ext uri="{FF2B5EF4-FFF2-40B4-BE49-F238E27FC236}">
                <a16:creationId xmlns:a16="http://schemas.microsoft.com/office/drawing/2014/main" id="{022E8330-D751-8829-E5E8-C928EE49451C}"/>
              </a:ext>
            </a:extLst>
          </p:cNvPr>
          <p:cNvPicPr>
            <a:picLocks noChangeAspect="1"/>
          </p:cNvPicPr>
          <p:nvPr/>
        </p:nvPicPr>
        <p:blipFill>
          <a:blip r:embed="rId3"/>
          <a:stretch>
            <a:fillRect/>
          </a:stretch>
        </p:blipFill>
        <p:spPr>
          <a:xfrm>
            <a:off x="1120477" y="1995464"/>
            <a:ext cx="9951041" cy="2860925"/>
          </a:xfrm>
          <a:prstGeom prst="rect">
            <a:avLst/>
          </a:prstGeom>
        </p:spPr>
      </p:pic>
      <p:sp>
        <p:nvSpPr>
          <p:cNvPr id="6" name="TextBox 5">
            <a:extLst>
              <a:ext uri="{FF2B5EF4-FFF2-40B4-BE49-F238E27FC236}">
                <a16:creationId xmlns:a16="http://schemas.microsoft.com/office/drawing/2014/main" id="{14E76D8A-C219-3640-2CE2-0705E28A4D51}"/>
              </a:ext>
            </a:extLst>
          </p:cNvPr>
          <p:cNvSpPr txBox="1"/>
          <p:nvPr/>
        </p:nvSpPr>
        <p:spPr>
          <a:xfrm>
            <a:off x="5002049" y="5212296"/>
            <a:ext cx="2008352" cy="646331"/>
          </a:xfrm>
          <a:prstGeom prst="rect">
            <a:avLst/>
          </a:prstGeom>
          <a:noFill/>
        </p:spPr>
        <p:txBody>
          <a:bodyPr wrap="square" rtlCol="0">
            <a:spAutoFit/>
          </a:bodyPr>
          <a:lstStyle/>
          <a:p>
            <a:r>
              <a:rPr lang="en-US" dirty="0">
                <a:hlinkClick r:id="rId4"/>
              </a:rPr>
              <a:t>https://GSePC.org</a:t>
            </a:r>
            <a:endParaRPr lang="en-US" dirty="0"/>
          </a:p>
          <a:p>
            <a:endParaRPr lang="en-US" dirty="0"/>
          </a:p>
        </p:txBody>
      </p:sp>
      <p:sp>
        <p:nvSpPr>
          <p:cNvPr id="7" name="TextBox 6">
            <a:extLst>
              <a:ext uri="{FF2B5EF4-FFF2-40B4-BE49-F238E27FC236}">
                <a16:creationId xmlns:a16="http://schemas.microsoft.com/office/drawing/2014/main" id="{B0657741-A923-6C44-568B-46C300E1D7A7}"/>
              </a:ext>
            </a:extLst>
          </p:cNvPr>
          <p:cNvSpPr txBox="1"/>
          <p:nvPr/>
        </p:nvSpPr>
        <p:spPr>
          <a:xfrm>
            <a:off x="1485900" y="977900"/>
            <a:ext cx="9585618" cy="830997"/>
          </a:xfrm>
          <a:prstGeom prst="rect">
            <a:avLst/>
          </a:prstGeom>
          <a:noFill/>
        </p:spPr>
        <p:txBody>
          <a:bodyPr wrap="square" rtlCol="0">
            <a:spAutoFit/>
          </a:bodyPr>
          <a:lstStyle/>
          <a:p>
            <a:pPr algn="ctr"/>
            <a:r>
              <a:rPr lang="en-US" sz="2400" dirty="0"/>
              <a:t>Help bees and all pollinators by participating in </a:t>
            </a:r>
          </a:p>
          <a:p>
            <a:pPr algn="ctr"/>
            <a:r>
              <a:rPr lang="en-US" sz="2400" dirty="0"/>
              <a:t>the Great Southeast Pollinator Census!</a:t>
            </a:r>
          </a:p>
        </p:txBody>
      </p:sp>
      <p:pic>
        <p:nvPicPr>
          <p:cNvPr id="9" name="Picture 8" descr="A black and yellow bee with wings&#10;&#10;Description automatically generated">
            <a:extLst>
              <a:ext uri="{FF2B5EF4-FFF2-40B4-BE49-F238E27FC236}">
                <a16:creationId xmlns:a16="http://schemas.microsoft.com/office/drawing/2014/main" id="{7A1E4B95-C1B0-2D77-B698-BE78A6866C95}"/>
              </a:ext>
            </a:extLst>
          </p:cNvPr>
          <p:cNvPicPr>
            <a:picLocks noChangeAspect="1"/>
          </p:cNvPicPr>
          <p:nvPr/>
        </p:nvPicPr>
        <p:blipFill>
          <a:blip r:embed="rId5"/>
          <a:stretch>
            <a:fillRect/>
          </a:stretch>
        </p:blipFill>
        <p:spPr>
          <a:xfrm rot="7380867">
            <a:off x="1211851" y="899611"/>
            <a:ext cx="964271" cy="964271"/>
          </a:xfrm>
          <a:prstGeom prst="rect">
            <a:avLst/>
          </a:prstGeom>
        </p:spPr>
      </p:pic>
      <p:pic>
        <p:nvPicPr>
          <p:cNvPr id="13" name="Picture 12" descr="A cartoon of a fly&#10;&#10;Description automatically generated">
            <a:extLst>
              <a:ext uri="{FF2B5EF4-FFF2-40B4-BE49-F238E27FC236}">
                <a16:creationId xmlns:a16="http://schemas.microsoft.com/office/drawing/2014/main" id="{0421BA69-DE3C-42BB-06E8-C5625944D784}"/>
              </a:ext>
            </a:extLst>
          </p:cNvPr>
          <p:cNvPicPr>
            <a:picLocks noChangeAspect="1"/>
          </p:cNvPicPr>
          <p:nvPr/>
        </p:nvPicPr>
        <p:blipFill>
          <a:blip r:embed="rId6"/>
          <a:stretch>
            <a:fillRect/>
          </a:stretch>
        </p:blipFill>
        <p:spPr>
          <a:xfrm rot="19823246">
            <a:off x="8674684" y="4940299"/>
            <a:ext cx="1209565" cy="1209565"/>
          </a:xfrm>
          <a:prstGeom prst="rect">
            <a:avLst/>
          </a:prstGeom>
        </p:spPr>
      </p:pic>
    </p:spTree>
    <p:extLst>
      <p:ext uri="{BB962C8B-B14F-4D97-AF65-F5344CB8AC3E}">
        <p14:creationId xmlns:p14="http://schemas.microsoft.com/office/powerpoint/2010/main" val="411210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5952595" y="432586"/>
            <a:ext cx="5134042" cy="3850532"/>
          </a:xfrm>
          <a:prstGeom prst="rect">
            <a:avLst/>
          </a:prstGeom>
        </p:spPr>
      </p:pic>
      <p:sp>
        <p:nvSpPr>
          <p:cNvPr id="4" name="TextBox 3"/>
          <p:cNvSpPr txBox="1"/>
          <p:nvPr/>
        </p:nvSpPr>
        <p:spPr>
          <a:xfrm>
            <a:off x="359765" y="432586"/>
            <a:ext cx="5036694" cy="4893647"/>
          </a:xfrm>
          <a:prstGeom prst="rect">
            <a:avLst/>
          </a:prstGeom>
          <a:solidFill>
            <a:schemeClr val="bg1"/>
          </a:solidFill>
        </p:spPr>
        <p:txBody>
          <a:bodyPr wrap="square" rtlCol="0">
            <a:spAutoFit/>
          </a:bodyPr>
          <a:lstStyle/>
          <a:p>
            <a:pPr algn="ctr"/>
            <a:r>
              <a:rPr lang="en-US" sz="2400" b="1" dirty="0"/>
              <a:t>Introduction to Honey Bees </a:t>
            </a:r>
          </a:p>
          <a:p>
            <a:pPr algn="ctr"/>
            <a:r>
              <a:rPr lang="en-US" sz="2400" b="1" dirty="0"/>
              <a:t>with a </a:t>
            </a:r>
          </a:p>
          <a:p>
            <a:pPr algn="ctr"/>
            <a:r>
              <a:rPr lang="en-US" sz="2400" b="1" dirty="0"/>
              <a:t>Honey Tasting</a:t>
            </a:r>
          </a:p>
          <a:p>
            <a:endParaRPr lang="en-US" sz="2400" dirty="0"/>
          </a:p>
          <a:p>
            <a:r>
              <a:rPr lang="en-US" sz="2400" b="1" dirty="0"/>
              <a:t>Becky Griffin</a:t>
            </a:r>
          </a:p>
          <a:p>
            <a:r>
              <a:rPr lang="en-US" sz="2400" dirty="0"/>
              <a:t>UGA Community </a:t>
            </a:r>
          </a:p>
          <a:p>
            <a:r>
              <a:rPr lang="en-US" sz="2400" dirty="0"/>
              <a:t>&amp; School Garden Coordinator</a:t>
            </a:r>
          </a:p>
          <a:p>
            <a:endParaRPr lang="en-US" sz="2400" dirty="0"/>
          </a:p>
          <a:p>
            <a:r>
              <a:rPr lang="en-US" sz="2400" dirty="0"/>
              <a:t>Pollinator Health Associate</a:t>
            </a:r>
          </a:p>
          <a:p>
            <a:endParaRPr lang="en-US" sz="2400" dirty="0"/>
          </a:p>
          <a:p>
            <a:r>
              <a:rPr lang="en-US" sz="2400" dirty="0"/>
              <a:t>Georgia Certified Beekeeper</a:t>
            </a:r>
          </a:p>
          <a:p>
            <a:endParaRPr lang="en-US" sz="2400" dirty="0"/>
          </a:p>
          <a:p>
            <a:r>
              <a:rPr lang="en-US" sz="2400" dirty="0" err="1"/>
              <a:t>beckygri@uga.edu</a:t>
            </a:r>
            <a:endParaRPr lang="en-US" sz="2400" dirty="0"/>
          </a:p>
        </p:txBody>
      </p:sp>
      <p:pic>
        <p:nvPicPr>
          <p:cNvPr id="6" name="Picture 5">
            <a:extLst>
              <a:ext uri="{FF2B5EF4-FFF2-40B4-BE49-F238E27FC236}">
                <a16:creationId xmlns:a16="http://schemas.microsoft.com/office/drawing/2014/main" id="{4AF9E2E4-8276-3143-B9AB-5B0B6EB907F5}"/>
              </a:ext>
            </a:extLst>
          </p:cNvPr>
          <p:cNvPicPr>
            <a:picLocks noChangeAspect="1"/>
          </p:cNvPicPr>
          <p:nvPr/>
        </p:nvPicPr>
        <p:blipFill>
          <a:blip r:embed="rId3"/>
          <a:stretch>
            <a:fillRect/>
          </a:stretch>
        </p:blipFill>
        <p:spPr>
          <a:xfrm>
            <a:off x="6363775" y="4684669"/>
            <a:ext cx="4635849" cy="1230756"/>
          </a:xfrm>
          <a:prstGeom prst="rect">
            <a:avLst/>
          </a:prstGeom>
        </p:spPr>
      </p:pic>
    </p:spTree>
    <p:extLst>
      <p:ext uri="{BB962C8B-B14F-4D97-AF65-F5344CB8AC3E}">
        <p14:creationId xmlns:p14="http://schemas.microsoft.com/office/powerpoint/2010/main" val="279120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5A1FD3-CA50-B948-ABC3-EBEA9E170CF2}"/>
              </a:ext>
            </a:extLst>
          </p:cNvPr>
          <p:cNvSpPr txBox="1"/>
          <p:nvPr/>
        </p:nvSpPr>
        <p:spPr>
          <a:xfrm>
            <a:off x="479211" y="722376"/>
            <a:ext cx="3605571" cy="3779520"/>
          </a:xfrm>
          <a:prstGeom prst="rect">
            <a:avLst/>
          </a:prstGeom>
        </p:spPr>
        <p:txBody>
          <a:bodyPr vert="horz" lIns="91440" tIns="45720" rIns="91440" bIns="45720" rtlCol="0">
            <a:noAutofit/>
          </a:bodyPr>
          <a:lstStyle/>
          <a:p>
            <a:pPr algn="ctr">
              <a:lnSpc>
                <a:spcPct val="90000"/>
              </a:lnSpc>
              <a:spcAft>
                <a:spcPts val="600"/>
              </a:spcAft>
            </a:pPr>
            <a:r>
              <a:rPr lang="en-US" sz="2800" dirty="0"/>
              <a:t>The University of Georgia is one of many universities from across the world that participate in honey bee research.  This research is important understanding honey bee health.</a:t>
            </a:r>
          </a:p>
          <a:p>
            <a:pPr algn="ctr">
              <a:lnSpc>
                <a:spcPct val="90000"/>
              </a:lnSpc>
              <a:spcAft>
                <a:spcPts val="600"/>
              </a:spcAft>
            </a:pPr>
            <a:r>
              <a:rPr lang="en-US" sz="2800" dirty="0"/>
              <a:t>Welcome to the fascinating world of honey bees!</a:t>
            </a:r>
          </a:p>
        </p:txBody>
      </p:sp>
      <p:sp>
        <p:nvSpPr>
          <p:cNvPr id="21" name="Rectangle 2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sky, outdoor, person&#10;&#10;Description automatically generated">
            <a:extLst>
              <a:ext uri="{FF2B5EF4-FFF2-40B4-BE49-F238E27FC236}">
                <a16:creationId xmlns:a16="http://schemas.microsoft.com/office/drawing/2014/main" id="{A0D84BE6-BD5C-744E-888F-A87D00CA4E4C}"/>
              </a:ext>
            </a:extLst>
          </p:cNvPr>
          <p:cNvPicPr>
            <a:picLocks noChangeAspect="1"/>
          </p:cNvPicPr>
          <p:nvPr/>
        </p:nvPicPr>
        <p:blipFill rotWithShape="1">
          <a:blip r:embed="rId2"/>
          <a:srcRect l="6609" r="6608" b="-1"/>
          <a:stretch/>
        </p:blipFill>
        <p:spPr>
          <a:xfrm>
            <a:off x="5283708" y="722376"/>
            <a:ext cx="6263640" cy="5413248"/>
          </a:xfrm>
          <a:prstGeom prst="rect">
            <a:avLst/>
          </a:prstGeom>
          <a:effectLst/>
        </p:spPr>
      </p:pic>
    </p:spTree>
    <p:extLst>
      <p:ext uri="{BB962C8B-B14F-4D97-AF65-F5344CB8AC3E}">
        <p14:creationId xmlns:p14="http://schemas.microsoft.com/office/powerpoint/2010/main" val="333695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ee on a white surface&#10;&#10;Description automatically generated with medium confidence">
            <a:extLst>
              <a:ext uri="{FF2B5EF4-FFF2-40B4-BE49-F238E27FC236}">
                <a16:creationId xmlns:a16="http://schemas.microsoft.com/office/drawing/2014/main" id="{55B5666B-6542-3A42-BCA6-02FB96B7EE90}"/>
              </a:ext>
            </a:extLst>
          </p:cNvPr>
          <p:cNvPicPr>
            <a:picLocks noChangeAspect="1"/>
          </p:cNvPicPr>
          <p:nvPr/>
        </p:nvPicPr>
        <p:blipFill rotWithShape="1">
          <a:blip r:embed="rId3"/>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FF8883B-83C8-FB42-A501-F25E828656A7}"/>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a:latin typeface="+mj-lt"/>
                <a:ea typeface="+mj-ea"/>
                <a:cs typeface="+mj-cs"/>
              </a:rPr>
              <a:t>Honey Bee</a:t>
            </a:r>
          </a:p>
          <a:p>
            <a:pPr algn="ctr">
              <a:lnSpc>
                <a:spcPct val="90000"/>
              </a:lnSpc>
              <a:spcBef>
                <a:spcPct val="0"/>
              </a:spcBef>
              <a:spcAft>
                <a:spcPts val="600"/>
              </a:spcAft>
            </a:pPr>
            <a:r>
              <a:rPr lang="en-US" sz="4000">
                <a:latin typeface="+mj-lt"/>
                <a:ea typeface="+mj-ea"/>
                <a:cs typeface="+mj-cs"/>
              </a:rPr>
              <a:t>Apis Mellifera</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8020D5A-1306-9E44-BC38-B531E72B8AAD}"/>
              </a:ext>
            </a:extLst>
          </p:cNvPr>
          <p:cNvSpPr txBox="1"/>
          <p:nvPr/>
        </p:nvSpPr>
        <p:spPr>
          <a:xfrm>
            <a:off x="292099" y="406400"/>
            <a:ext cx="2724055" cy="6370975"/>
          </a:xfrm>
          <a:prstGeom prst="rect">
            <a:avLst/>
          </a:prstGeom>
          <a:noFill/>
        </p:spPr>
        <p:txBody>
          <a:bodyPr wrap="square" rtlCol="0">
            <a:spAutoFit/>
          </a:bodyPr>
          <a:lstStyle/>
          <a:p>
            <a:pPr algn="ctr"/>
            <a:r>
              <a:rPr lang="en-US" sz="2400" b="1" dirty="0"/>
              <a:t>This is a honey bee forager</a:t>
            </a:r>
            <a:r>
              <a:rPr lang="en-US" sz="2400" dirty="0"/>
              <a:t>.  Her job is to forage for pollen and nectar.  You can see the pollen she has gathered on her face and on her hind legs in pollen baskets (called corbiculae).  She will bring this pollen back to the hive where it will be stored in beeswax combs.  The pollen is a protein source for the bees.</a:t>
            </a:r>
          </a:p>
        </p:txBody>
      </p:sp>
    </p:spTree>
    <p:extLst>
      <p:ext uri="{BB962C8B-B14F-4D97-AF65-F5344CB8AC3E}">
        <p14:creationId xmlns:p14="http://schemas.microsoft.com/office/powerpoint/2010/main" val="396867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bees on a honeycomb&#10;&#10;Description automatically generated with medium confidence">
            <a:extLst>
              <a:ext uri="{FF2B5EF4-FFF2-40B4-BE49-F238E27FC236}">
                <a16:creationId xmlns:a16="http://schemas.microsoft.com/office/drawing/2014/main" id="{BB048733-F02A-1546-8E2B-345421C1F0BA}"/>
              </a:ext>
            </a:extLst>
          </p:cNvPr>
          <p:cNvPicPr>
            <a:picLocks noChangeAspect="1"/>
          </p:cNvPicPr>
          <p:nvPr/>
        </p:nvPicPr>
        <p:blipFill rotWithShape="1">
          <a:blip r:embed="rId2"/>
          <a:srcRect l="6143" t="9091" r="2948"/>
          <a:stretch/>
        </p:blipFill>
        <p:spPr>
          <a:xfrm>
            <a:off x="0" y="10"/>
            <a:ext cx="12191980" cy="6857990"/>
          </a:xfrm>
          <a:prstGeom prst="rect">
            <a:avLst/>
          </a:prstGeom>
        </p:spPr>
      </p:pic>
      <p:sp>
        <p:nvSpPr>
          <p:cNvPr id="19" name="Rectangle 1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58D3BC-D79A-7E44-A1D4-C0B63607C196}"/>
              </a:ext>
            </a:extLst>
          </p:cNvPr>
          <p:cNvSpPr txBox="1"/>
          <p:nvPr/>
        </p:nvSpPr>
        <p:spPr>
          <a:xfrm>
            <a:off x="7749290" y="2121763"/>
            <a:ext cx="3764826" cy="3773010"/>
          </a:xfrm>
          <a:prstGeom prst="rect">
            <a:avLst/>
          </a:prstGeom>
        </p:spPr>
        <p:txBody>
          <a:bodyPr vert="horz" lIns="91440" tIns="45720" rIns="91440" bIns="45720" rtlCol="0">
            <a:normAutofit/>
          </a:bodyPr>
          <a:lstStyle/>
          <a:p>
            <a:pPr algn="ctr">
              <a:lnSpc>
                <a:spcPct val="90000"/>
              </a:lnSpc>
              <a:spcAft>
                <a:spcPts val="600"/>
              </a:spcAft>
            </a:pPr>
            <a:r>
              <a:rPr lang="en-US" sz="2400" dirty="0"/>
              <a:t>This is beeswax comb full of pollen that the bees brought home from foraging.  Notice that pollen can be all different colors.</a:t>
            </a:r>
          </a:p>
        </p:txBody>
      </p:sp>
    </p:spTree>
    <p:extLst>
      <p:ext uri="{BB962C8B-B14F-4D97-AF65-F5344CB8AC3E}">
        <p14:creationId xmlns:p14="http://schemas.microsoft.com/office/powerpoint/2010/main" val="288639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white wall&#10;&#10;Description automatically generated with low confidence">
            <a:extLst>
              <a:ext uri="{FF2B5EF4-FFF2-40B4-BE49-F238E27FC236}">
                <a16:creationId xmlns:a16="http://schemas.microsoft.com/office/drawing/2014/main" id="{0565AF51-2E3A-3047-81D1-F738FAC99CE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2E1800-88D5-1540-81A3-7E35DF041D3E}"/>
              </a:ext>
            </a:extLst>
          </p:cNvPr>
          <p:cNvSpPr txBox="1"/>
          <p:nvPr/>
        </p:nvSpPr>
        <p:spPr>
          <a:xfrm>
            <a:off x="600501" y="382289"/>
            <a:ext cx="3261815" cy="4524315"/>
          </a:xfrm>
          <a:prstGeom prst="rect">
            <a:avLst/>
          </a:prstGeom>
          <a:noFill/>
        </p:spPr>
        <p:txBody>
          <a:bodyPr wrap="square" rtlCol="0">
            <a:spAutoFit/>
          </a:bodyPr>
          <a:lstStyle/>
          <a:p>
            <a:pPr algn="ctr"/>
            <a:r>
              <a:rPr lang="en-US" sz="2400" dirty="0">
                <a:solidFill>
                  <a:schemeClr val="bg1"/>
                </a:solidFill>
              </a:rPr>
              <a:t>This is a honey bee forager returning from gathering nectar.  She has traveled up to five miles to find a good nectar source.  The nectar is stored in her honey stomach until she returns home to the hive where it will be deposited in beeswax comb. </a:t>
            </a:r>
          </a:p>
        </p:txBody>
      </p:sp>
    </p:spTree>
    <p:extLst>
      <p:ext uri="{BB962C8B-B14F-4D97-AF65-F5344CB8AC3E}">
        <p14:creationId xmlns:p14="http://schemas.microsoft.com/office/powerpoint/2010/main" val="279613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B3F9F-CE31-A147-B9ED-FF5E0B91FE3E}"/>
              </a:ext>
            </a:extLst>
          </p:cNvPr>
          <p:cNvSpPr txBox="1"/>
          <p:nvPr/>
        </p:nvSpPr>
        <p:spPr>
          <a:xfrm>
            <a:off x="704844" y="1080761"/>
            <a:ext cx="3738780" cy="3887024"/>
          </a:xfrm>
          <a:prstGeom prst="rect">
            <a:avLst/>
          </a:prstGeom>
        </p:spPr>
        <p:txBody>
          <a:bodyPr vert="horz" lIns="91440" tIns="45720" rIns="91440" bIns="45720" rtlCol="0">
            <a:noAutofit/>
          </a:bodyPr>
          <a:lstStyle/>
          <a:p>
            <a:pPr algn="ctr">
              <a:lnSpc>
                <a:spcPct val="90000"/>
              </a:lnSpc>
              <a:spcAft>
                <a:spcPts val="600"/>
              </a:spcAft>
            </a:pPr>
            <a:r>
              <a:rPr lang="en-US" sz="2400" dirty="0"/>
              <a:t>Once nectar is delivered from the bee’s honey stomach into the wax comb, sister bees use their wings to evaporate some of the water from the nectar.  When the nectar is approximately 18% water, the nectar is now honey.  The bees cap it with a wax cap for storage.  It is an energy source for the bees, full of nutrition.</a:t>
            </a:r>
          </a:p>
        </p:txBody>
      </p:sp>
      <p:pic>
        <p:nvPicPr>
          <p:cNvPr id="3" name="Picture 2" descr="A picture containing honeycomb, outdoor object, wasp's nest, honey&#10;&#10;Description automatically generated">
            <a:extLst>
              <a:ext uri="{FF2B5EF4-FFF2-40B4-BE49-F238E27FC236}">
                <a16:creationId xmlns:a16="http://schemas.microsoft.com/office/drawing/2014/main" id="{910F8A8B-D4E6-3945-A0D5-CA2FDEC133FA}"/>
              </a:ext>
            </a:extLst>
          </p:cNvPr>
          <p:cNvPicPr>
            <a:picLocks noChangeAspect="1"/>
          </p:cNvPicPr>
          <p:nvPr/>
        </p:nvPicPr>
        <p:blipFill rotWithShape="1">
          <a:blip r:embed="rId2"/>
          <a:srcRect l="14145" r="23641"/>
          <a:stretch/>
        </p:blipFill>
        <p:spPr>
          <a:xfrm>
            <a:off x="5170507" y="484633"/>
            <a:ext cx="6542215" cy="5888736"/>
          </a:xfrm>
          <a:prstGeom prst="rect">
            <a:avLst/>
          </a:prstGeom>
        </p:spPr>
      </p:pic>
    </p:spTree>
    <p:extLst>
      <p:ext uri="{BB962C8B-B14F-4D97-AF65-F5344CB8AC3E}">
        <p14:creationId xmlns:p14="http://schemas.microsoft.com/office/powerpoint/2010/main" val="411079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10C2F4-8D18-1C40-8811-0EAEA23FB764}"/>
              </a:ext>
            </a:extLst>
          </p:cNvPr>
          <p:cNvPicPr>
            <a:picLocks noChangeAspect="1"/>
          </p:cNvPicPr>
          <p:nvPr/>
        </p:nvPicPr>
        <p:blipFill rotWithShape="1">
          <a:blip r:embed="rId2"/>
          <a:srcRect t="14066" b="15664"/>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0CD9BFE8-D9B7-4645-89C6-DA8027FFFC4D}"/>
              </a:ext>
            </a:extLst>
          </p:cNvPr>
          <p:cNvSpPr txBox="1"/>
          <p:nvPr/>
        </p:nvSpPr>
        <p:spPr>
          <a:xfrm>
            <a:off x="9326880" y="822960"/>
            <a:ext cx="1950720" cy="1938992"/>
          </a:xfrm>
          <a:prstGeom prst="rect">
            <a:avLst/>
          </a:prstGeom>
          <a:noFill/>
        </p:spPr>
        <p:txBody>
          <a:bodyPr wrap="square" rtlCol="0">
            <a:spAutoFit/>
          </a:bodyPr>
          <a:lstStyle/>
          <a:p>
            <a:pPr algn="ctr"/>
            <a:r>
              <a:rPr lang="en-US" sz="2400" dirty="0"/>
              <a:t>Look for honey bees is foraging nectar in your garden.</a:t>
            </a:r>
          </a:p>
        </p:txBody>
      </p:sp>
    </p:spTree>
    <p:extLst>
      <p:ext uri="{BB962C8B-B14F-4D97-AF65-F5344CB8AC3E}">
        <p14:creationId xmlns:p14="http://schemas.microsoft.com/office/powerpoint/2010/main" val="151496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64FB15-DD56-5B41-9C3B-ECD992259E2F}"/>
              </a:ext>
            </a:extLst>
          </p:cNvPr>
          <p:cNvSpPr txBox="1"/>
          <p:nvPr/>
        </p:nvSpPr>
        <p:spPr>
          <a:xfrm>
            <a:off x="649348" y="1756982"/>
            <a:ext cx="3505494" cy="3785419"/>
          </a:xfrm>
          <a:prstGeom prst="rect">
            <a:avLst/>
          </a:prstGeom>
        </p:spPr>
        <p:txBody>
          <a:bodyPr vert="horz" lIns="91440" tIns="45720" rIns="91440" bIns="45720" rtlCol="0">
            <a:normAutofit/>
          </a:bodyPr>
          <a:lstStyle/>
          <a:p>
            <a:pPr algn="ctr">
              <a:lnSpc>
                <a:spcPct val="90000"/>
              </a:lnSpc>
              <a:spcAft>
                <a:spcPts val="600"/>
              </a:spcAft>
            </a:pPr>
            <a:r>
              <a:rPr lang="en-US" sz="2400" dirty="0"/>
              <a:t>A honey bee lives in a hive with thousands of other worker bees and just one queen bee.  Foraging bees are all female workers.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outdoor, ground, lawn&#10;&#10;Description automatically generated">
            <a:extLst>
              <a:ext uri="{FF2B5EF4-FFF2-40B4-BE49-F238E27FC236}">
                <a16:creationId xmlns:a16="http://schemas.microsoft.com/office/drawing/2014/main" id="{E676C7F9-5E04-8640-9A0E-F39D3CD59BF3}"/>
              </a:ext>
            </a:extLst>
          </p:cNvPr>
          <p:cNvPicPr>
            <a:picLocks noChangeAspect="1"/>
          </p:cNvPicPr>
          <p:nvPr/>
        </p:nvPicPr>
        <p:blipFill>
          <a:blip r:embed="rId2"/>
          <a:stretch>
            <a:fillRect/>
          </a:stretch>
        </p:blipFill>
        <p:spPr>
          <a:xfrm>
            <a:off x="5405862" y="1170128"/>
            <a:ext cx="6019331" cy="4514498"/>
          </a:xfrm>
          <a:prstGeom prst="rect">
            <a:avLst/>
          </a:prstGeom>
          <a:effectLst/>
        </p:spPr>
      </p:pic>
    </p:spTree>
    <p:extLst>
      <p:ext uri="{BB962C8B-B14F-4D97-AF65-F5344CB8AC3E}">
        <p14:creationId xmlns:p14="http://schemas.microsoft.com/office/powerpoint/2010/main" val="83065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orning Lovlies Bees with Pollen.mp4" descr="Morning Lovlies Bees with Pollen.mp4">
            <a:hlinkClick r:id="" action="ppaction://media"/>
            <a:extLst>
              <a:ext uri="{FF2B5EF4-FFF2-40B4-BE49-F238E27FC236}">
                <a16:creationId xmlns:a16="http://schemas.microsoft.com/office/drawing/2014/main" id="{9E598819-C1DB-AA49-B38E-5CE69E5671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7193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667</Words>
  <Application>Microsoft Macintosh PowerPoint</Application>
  <PresentationFormat>Widescreen</PresentationFormat>
  <Paragraphs>63</Paragraphs>
  <Slides>17</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Rebecca Griffin</cp:lastModifiedBy>
  <cp:revision>22</cp:revision>
  <dcterms:created xsi:type="dcterms:W3CDTF">2021-08-10T21:29:08Z</dcterms:created>
  <dcterms:modified xsi:type="dcterms:W3CDTF">2024-07-18T11:51:43Z</dcterms:modified>
</cp:coreProperties>
</file>