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340" r:id="rId3"/>
    <p:sldId id="341" r:id="rId4"/>
    <p:sldId id="257" r:id="rId5"/>
    <p:sldId id="346" r:id="rId6"/>
    <p:sldId id="343" r:id="rId7"/>
    <p:sldId id="364" r:id="rId8"/>
    <p:sldId id="365" r:id="rId9"/>
    <p:sldId id="338" r:id="rId10"/>
    <p:sldId id="344" r:id="rId11"/>
    <p:sldId id="366" r:id="rId12"/>
    <p:sldId id="367" r:id="rId13"/>
    <p:sldId id="368" r:id="rId14"/>
    <p:sldId id="345" r:id="rId15"/>
    <p:sldId id="350" r:id="rId16"/>
    <p:sldId id="260" r:id="rId17"/>
    <p:sldId id="369" r:id="rId18"/>
    <p:sldId id="348" r:id="rId19"/>
    <p:sldId id="339" r:id="rId20"/>
    <p:sldId id="349" r:id="rId21"/>
    <p:sldId id="354" r:id="rId22"/>
    <p:sldId id="265" r:id="rId23"/>
    <p:sldId id="353" r:id="rId24"/>
    <p:sldId id="266" r:id="rId25"/>
    <p:sldId id="352" r:id="rId26"/>
    <p:sldId id="267" r:id="rId27"/>
    <p:sldId id="371" r:id="rId28"/>
    <p:sldId id="356" r:id="rId29"/>
    <p:sldId id="331" r:id="rId30"/>
    <p:sldId id="362" r:id="rId31"/>
    <p:sldId id="273" r:id="rId32"/>
    <p:sldId id="370" r:id="rId33"/>
    <p:sldId id="355" r:id="rId34"/>
    <p:sldId id="357" r:id="rId35"/>
    <p:sldId id="358" r:id="rId36"/>
    <p:sldId id="377" r:id="rId37"/>
    <p:sldId id="372" r:id="rId38"/>
    <p:sldId id="373" r:id="rId39"/>
    <p:sldId id="374" r:id="rId40"/>
    <p:sldId id="375" r:id="rId41"/>
    <p:sldId id="376" r:id="rId42"/>
    <p:sldId id="360" r:id="rId43"/>
    <p:sldId id="36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37"/>
    <p:restoredTop sz="93101"/>
  </p:normalViewPr>
  <p:slideViewPr>
    <p:cSldViewPr snapToGrid="0" snapToObjects="1">
      <p:cViewPr varScale="1">
        <p:scale>
          <a:sx n="98" d="100"/>
          <a:sy n="98" d="100"/>
        </p:scale>
        <p:origin x="20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7T17:08:27.285"/>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7T17:08:48.603"/>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7T17:09:52.281"/>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7T17:09:55.131"/>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27T17:09:55.318"/>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3681E-3E3B-5E48-BA82-AFE79A76F4C2}" type="datetimeFigureOut">
              <a:rPr lang="en-US" smtClean="0"/>
              <a:t>2/3/23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94F12-CB10-D944-BB8A-D95EE9C55E6C}" type="slidenum">
              <a:rPr lang="en-US" smtClean="0"/>
              <a:t>‹#›</a:t>
            </a:fld>
            <a:endParaRPr lang="en-US"/>
          </a:p>
        </p:txBody>
      </p:sp>
    </p:spTree>
    <p:extLst>
      <p:ext uri="{BB962C8B-B14F-4D97-AF65-F5344CB8AC3E}">
        <p14:creationId xmlns:p14="http://schemas.microsoft.com/office/powerpoint/2010/main" val="247267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 Bumble</a:t>
            </a:r>
            <a:r>
              <a:rPr lang="en-US" baseline="0" dirty="0"/>
              <a:t> bee</a:t>
            </a:r>
            <a:endParaRPr lang="en-US" dirty="0"/>
          </a:p>
        </p:txBody>
      </p:sp>
      <p:sp>
        <p:nvSpPr>
          <p:cNvPr id="4" name="Slide Number Placeholder 3"/>
          <p:cNvSpPr>
            <a:spLocks noGrp="1"/>
          </p:cNvSpPr>
          <p:nvPr>
            <p:ph type="sldNum" sz="quarter" idx="10"/>
          </p:nvPr>
        </p:nvSpPr>
        <p:spPr/>
        <p:txBody>
          <a:bodyPr/>
          <a:lstStyle/>
          <a:p>
            <a:fld id="{34C8DE11-CBD3-5F40-B71B-2A47D29FAB91}" type="slidenum">
              <a:rPr lang="en-US" smtClean="0"/>
              <a:t>9</a:t>
            </a:fld>
            <a:endParaRPr lang="en-US"/>
          </a:p>
        </p:txBody>
      </p:sp>
    </p:spTree>
    <p:extLst>
      <p:ext uri="{BB962C8B-B14F-4D97-AF65-F5344CB8AC3E}">
        <p14:creationId xmlns:p14="http://schemas.microsoft.com/office/powerpoint/2010/main" val="2919547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bumble bees on Mexican sunflowers</a:t>
            </a:r>
          </a:p>
        </p:txBody>
      </p:sp>
      <p:sp>
        <p:nvSpPr>
          <p:cNvPr id="4" name="Slide Number Placeholder 3"/>
          <p:cNvSpPr>
            <a:spLocks noGrp="1"/>
          </p:cNvSpPr>
          <p:nvPr>
            <p:ph type="sldNum" sz="quarter" idx="5"/>
          </p:nvPr>
        </p:nvSpPr>
        <p:spPr/>
        <p:txBody>
          <a:bodyPr/>
          <a:lstStyle/>
          <a:p>
            <a:fld id="{53494F12-CB10-D944-BB8A-D95EE9C55E6C}" type="slidenum">
              <a:rPr lang="en-US" smtClean="0"/>
              <a:t>11</a:t>
            </a:fld>
            <a:endParaRPr lang="en-US"/>
          </a:p>
        </p:txBody>
      </p:sp>
    </p:spTree>
    <p:extLst>
      <p:ext uri="{BB962C8B-B14F-4D97-AF65-F5344CB8AC3E}">
        <p14:creationId xmlns:p14="http://schemas.microsoft.com/office/powerpoint/2010/main" val="744750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fly!</a:t>
            </a:r>
          </a:p>
        </p:txBody>
      </p:sp>
      <p:sp>
        <p:nvSpPr>
          <p:cNvPr id="4" name="Slide Number Placeholder 3"/>
          <p:cNvSpPr>
            <a:spLocks noGrp="1"/>
          </p:cNvSpPr>
          <p:nvPr>
            <p:ph type="sldNum" sz="quarter" idx="5"/>
          </p:nvPr>
        </p:nvSpPr>
        <p:spPr/>
        <p:txBody>
          <a:bodyPr/>
          <a:lstStyle/>
          <a:p>
            <a:fld id="{53494F12-CB10-D944-BB8A-D95EE9C55E6C}" type="slidenum">
              <a:rPr lang="en-US" smtClean="0"/>
              <a:t>29</a:t>
            </a:fld>
            <a:endParaRPr lang="en-US"/>
          </a:p>
        </p:txBody>
      </p:sp>
    </p:spTree>
    <p:extLst>
      <p:ext uri="{BB962C8B-B14F-4D97-AF65-F5344CB8AC3E}">
        <p14:creationId xmlns:p14="http://schemas.microsoft.com/office/powerpoint/2010/main" val="158389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which category would you put this insect? Honey bee</a:t>
            </a:r>
          </a:p>
        </p:txBody>
      </p:sp>
      <p:sp>
        <p:nvSpPr>
          <p:cNvPr id="4" name="Slide Number Placeholder 3"/>
          <p:cNvSpPr>
            <a:spLocks noGrp="1"/>
          </p:cNvSpPr>
          <p:nvPr>
            <p:ph type="sldNum" sz="quarter" idx="5"/>
          </p:nvPr>
        </p:nvSpPr>
        <p:spPr/>
        <p:txBody>
          <a:bodyPr/>
          <a:lstStyle/>
          <a:p>
            <a:fld id="{53494F12-CB10-D944-BB8A-D95EE9C55E6C}" type="slidenum">
              <a:rPr lang="en-US" smtClean="0"/>
              <a:t>37</a:t>
            </a:fld>
            <a:endParaRPr lang="en-US"/>
          </a:p>
        </p:txBody>
      </p:sp>
    </p:spTree>
    <p:extLst>
      <p:ext uri="{BB962C8B-B14F-4D97-AF65-F5344CB8AC3E}">
        <p14:creationId xmlns:p14="http://schemas.microsoft.com/office/powerpoint/2010/main" val="34324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Carpenter bee – see the bald abdomen</a:t>
            </a:r>
          </a:p>
        </p:txBody>
      </p:sp>
      <p:sp>
        <p:nvSpPr>
          <p:cNvPr id="4" name="Slide Number Placeholder 3"/>
          <p:cNvSpPr>
            <a:spLocks noGrp="1"/>
          </p:cNvSpPr>
          <p:nvPr>
            <p:ph type="sldNum" sz="quarter" idx="5"/>
          </p:nvPr>
        </p:nvSpPr>
        <p:spPr/>
        <p:txBody>
          <a:bodyPr/>
          <a:lstStyle/>
          <a:p>
            <a:fld id="{53494F12-CB10-D944-BB8A-D95EE9C55E6C}" type="slidenum">
              <a:rPr lang="en-US" smtClean="0"/>
              <a:t>38</a:t>
            </a:fld>
            <a:endParaRPr lang="en-US"/>
          </a:p>
        </p:txBody>
      </p:sp>
    </p:spTree>
    <p:extLst>
      <p:ext uri="{BB962C8B-B14F-4D97-AF65-F5344CB8AC3E}">
        <p14:creationId xmlns:p14="http://schemas.microsoft.com/office/powerpoint/2010/main" val="99409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Bumble bee</a:t>
            </a:r>
          </a:p>
        </p:txBody>
      </p:sp>
      <p:sp>
        <p:nvSpPr>
          <p:cNvPr id="4" name="Slide Number Placeholder 3"/>
          <p:cNvSpPr>
            <a:spLocks noGrp="1"/>
          </p:cNvSpPr>
          <p:nvPr>
            <p:ph type="sldNum" sz="quarter" idx="5"/>
          </p:nvPr>
        </p:nvSpPr>
        <p:spPr/>
        <p:txBody>
          <a:bodyPr/>
          <a:lstStyle/>
          <a:p>
            <a:fld id="{53494F12-CB10-D944-BB8A-D95EE9C55E6C}" type="slidenum">
              <a:rPr lang="en-US" smtClean="0"/>
              <a:t>39</a:t>
            </a:fld>
            <a:endParaRPr lang="en-US"/>
          </a:p>
        </p:txBody>
      </p:sp>
    </p:spTree>
    <p:extLst>
      <p:ext uri="{BB962C8B-B14F-4D97-AF65-F5344CB8AC3E}">
        <p14:creationId xmlns:p14="http://schemas.microsoft.com/office/powerpoint/2010/main" val="971689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Wasp</a:t>
            </a:r>
          </a:p>
        </p:txBody>
      </p:sp>
      <p:sp>
        <p:nvSpPr>
          <p:cNvPr id="4" name="Slide Number Placeholder 3"/>
          <p:cNvSpPr>
            <a:spLocks noGrp="1"/>
          </p:cNvSpPr>
          <p:nvPr>
            <p:ph type="sldNum" sz="quarter" idx="5"/>
          </p:nvPr>
        </p:nvSpPr>
        <p:spPr/>
        <p:txBody>
          <a:bodyPr/>
          <a:lstStyle/>
          <a:p>
            <a:fld id="{53494F12-CB10-D944-BB8A-D95EE9C55E6C}" type="slidenum">
              <a:rPr lang="en-US" smtClean="0"/>
              <a:t>40</a:t>
            </a:fld>
            <a:endParaRPr lang="en-US"/>
          </a:p>
        </p:txBody>
      </p:sp>
    </p:spTree>
    <p:extLst>
      <p:ext uri="{BB962C8B-B14F-4D97-AF65-F5344CB8AC3E}">
        <p14:creationId xmlns:p14="http://schemas.microsoft.com/office/powerpoint/2010/main" val="2196761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insect – lacewing larva covered in plant debris</a:t>
            </a:r>
          </a:p>
        </p:txBody>
      </p:sp>
      <p:sp>
        <p:nvSpPr>
          <p:cNvPr id="4" name="Slide Number Placeholder 3"/>
          <p:cNvSpPr>
            <a:spLocks noGrp="1"/>
          </p:cNvSpPr>
          <p:nvPr>
            <p:ph type="sldNum" sz="quarter" idx="5"/>
          </p:nvPr>
        </p:nvSpPr>
        <p:spPr/>
        <p:txBody>
          <a:bodyPr/>
          <a:lstStyle/>
          <a:p>
            <a:fld id="{53494F12-CB10-D944-BB8A-D95EE9C55E6C}" type="slidenum">
              <a:rPr lang="en-US" smtClean="0"/>
              <a:t>41</a:t>
            </a:fld>
            <a:endParaRPr lang="en-US"/>
          </a:p>
        </p:txBody>
      </p:sp>
    </p:spTree>
    <p:extLst>
      <p:ext uri="{BB962C8B-B14F-4D97-AF65-F5344CB8AC3E}">
        <p14:creationId xmlns:p14="http://schemas.microsoft.com/office/powerpoint/2010/main" val="40641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825596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3629508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1854968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7D72F1-DB19-2E43-8CD0-CFD30616C46F}"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3203487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7D72F1-DB19-2E43-8CD0-CFD30616C46F}"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68774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7D72F1-DB19-2E43-8CD0-CFD30616C46F}" type="datetimeFigureOut">
              <a:rPr lang="en-US" smtClean="0"/>
              <a:t>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419667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7D72F1-DB19-2E43-8CD0-CFD30616C46F}" type="datetimeFigureOut">
              <a:rPr lang="en-US" smtClean="0"/>
              <a:t>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34125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7D72F1-DB19-2E43-8CD0-CFD30616C46F}" type="datetimeFigureOut">
              <a:rPr lang="en-US" smtClean="0"/>
              <a:t>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427975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D72F1-DB19-2E43-8CD0-CFD30616C46F}" type="datetimeFigureOut">
              <a:rPr lang="en-US" smtClean="0"/>
              <a:t>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148023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7D72F1-DB19-2E43-8CD0-CFD30616C46F}" type="datetimeFigureOut">
              <a:rPr lang="en-US" smtClean="0"/>
              <a:t>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76984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7D72F1-DB19-2E43-8CD0-CFD30616C46F}" type="datetimeFigureOut">
              <a:rPr lang="en-US" smtClean="0"/>
              <a:t>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CA2637-729A-C943-8D95-66603CB406D5}" type="slidenum">
              <a:rPr lang="en-US" smtClean="0"/>
              <a:t>‹#›</a:t>
            </a:fld>
            <a:endParaRPr lang="en-US"/>
          </a:p>
        </p:txBody>
      </p:sp>
    </p:spTree>
    <p:extLst>
      <p:ext uri="{BB962C8B-B14F-4D97-AF65-F5344CB8AC3E}">
        <p14:creationId xmlns:p14="http://schemas.microsoft.com/office/powerpoint/2010/main" val="2634887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D72F1-DB19-2E43-8CD0-CFD30616C46F}" type="datetimeFigureOut">
              <a:rPr lang="en-US" smtClean="0"/>
              <a:t>2/3/23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A2637-729A-C943-8D95-66603CB406D5}" type="slidenum">
              <a:rPr lang="en-US" smtClean="0"/>
              <a:t>‹#›</a:t>
            </a:fld>
            <a:endParaRPr lang="en-US"/>
          </a:p>
        </p:txBody>
      </p:sp>
    </p:spTree>
    <p:extLst>
      <p:ext uri="{BB962C8B-B14F-4D97-AF65-F5344CB8AC3E}">
        <p14:creationId xmlns:p14="http://schemas.microsoft.com/office/powerpoint/2010/main" val="3653155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sepc.or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3.xml.rels><?xml version="1.0" encoding="UTF-8" standalone="yes"?>
<Relationships xmlns="http://schemas.openxmlformats.org/package/2006/relationships"><Relationship Id="rId3" Type="http://schemas.openxmlformats.org/officeDocument/2006/relationships/hyperlink" Target="mailto:beckygri@uga.edu" TargetMode="External"/><Relationship Id="rId2" Type="http://schemas.openxmlformats.org/officeDocument/2006/relationships/hyperlink" Target="https://gsepc.org/" TargetMode="Externa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7EEF6-DDD9-5346-8FE4-086C73D04011}"/>
              </a:ext>
            </a:extLst>
          </p:cNvPr>
          <p:cNvPicPr>
            <a:picLocks noChangeAspect="1"/>
          </p:cNvPicPr>
          <p:nvPr/>
        </p:nvPicPr>
        <p:blipFill>
          <a:blip r:embed="rId2"/>
          <a:srcRect/>
          <a:stretch/>
        </p:blipFill>
        <p:spPr>
          <a:xfrm>
            <a:off x="4002374" y="320323"/>
            <a:ext cx="4778829" cy="4005556"/>
          </a:xfrm>
          <a:prstGeom prst="rect">
            <a:avLst/>
          </a:prstGeom>
        </p:spPr>
      </p:pic>
      <p:sp>
        <p:nvSpPr>
          <p:cNvPr id="27" name="Rectangle 26">
            <a:extLst>
              <a:ext uri="{FF2B5EF4-FFF2-40B4-BE49-F238E27FC236}">
                <a16:creationId xmlns:a16="http://schemas.microsoft.com/office/drawing/2014/main" id="{72257994-BD97-4691-8B89-198A6D2BAB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F4E916-F541-3B4A-866E-D94E86899699}"/>
              </a:ext>
            </a:extLst>
          </p:cNvPr>
          <p:cNvSpPr>
            <a:spLocks noGrp="1"/>
          </p:cNvSpPr>
          <p:nvPr>
            <p:ph type="ctrTitle"/>
          </p:nvPr>
        </p:nvSpPr>
        <p:spPr>
          <a:xfrm>
            <a:off x="630524" y="5389787"/>
            <a:ext cx="6743700" cy="1264762"/>
          </a:xfrm>
          <a:solidFill>
            <a:srgbClr val="FFFFFF"/>
          </a:solidFill>
          <a:ln w="38100">
            <a:solidFill>
              <a:srgbClr val="404040"/>
            </a:solidFill>
            <a:miter lim="800000"/>
          </a:ln>
        </p:spPr>
        <p:txBody>
          <a:bodyPr anchor="ctr">
            <a:normAutofit/>
          </a:bodyPr>
          <a:lstStyle/>
          <a:p>
            <a:r>
              <a:rPr lang="en-US" sz="3500" dirty="0">
                <a:solidFill>
                  <a:srgbClr val="404040"/>
                </a:solidFill>
                <a:hlinkClick r:id="rId3"/>
              </a:rPr>
              <a:t>https://GSePC.org</a:t>
            </a:r>
            <a:r>
              <a:rPr lang="en-US" sz="3500" dirty="0">
                <a:solidFill>
                  <a:srgbClr val="404040"/>
                </a:solidFill>
              </a:rPr>
              <a:t> </a:t>
            </a:r>
            <a:br>
              <a:rPr lang="en-US" sz="3500" dirty="0">
                <a:solidFill>
                  <a:srgbClr val="404040"/>
                </a:solidFill>
              </a:rPr>
            </a:br>
            <a:endParaRPr lang="en-US" sz="3500" dirty="0">
              <a:solidFill>
                <a:srgbClr val="404040"/>
              </a:solidFill>
            </a:endParaRPr>
          </a:p>
        </p:txBody>
      </p:sp>
      <p:pic>
        <p:nvPicPr>
          <p:cNvPr id="6" name="Picture 5" descr="A close up of a logo&#10;&#10;Description automatically generated">
            <a:extLst>
              <a:ext uri="{FF2B5EF4-FFF2-40B4-BE49-F238E27FC236}">
                <a16:creationId xmlns:a16="http://schemas.microsoft.com/office/drawing/2014/main" id="{62F558BA-85E3-B147-BFF9-B0AE01F50046}"/>
              </a:ext>
            </a:extLst>
          </p:cNvPr>
          <p:cNvPicPr>
            <a:picLocks noChangeAspect="1"/>
          </p:cNvPicPr>
          <p:nvPr/>
        </p:nvPicPr>
        <p:blipFill>
          <a:blip r:embed="rId4"/>
          <a:stretch>
            <a:fillRect/>
          </a:stretch>
        </p:blipFill>
        <p:spPr>
          <a:xfrm>
            <a:off x="7704944" y="5456796"/>
            <a:ext cx="1199213" cy="1197754"/>
          </a:xfrm>
          <a:prstGeom prst="rect">
            <a:avLst/>
          </a:prstGeom>
        </p:spPr>
      </p:pic>
      <p:sp>
        <p:nvSpPr>
          <p:cNvPr id="4" name="TextBox 3">
            <a:extLst>
              <a:ext uri="{FF2B5EF4-FFF2-40B4-BE49-F238E27FC236}">
                <a16:creationId xmlns:a16="http://schemas.microsoft.com/office/drawing/2014/main" id="{7B9A9766-03A8-86F1-BE1B-6B35D820CE34}"/>
              </a:ext>
            </a:extLst>
          </p:cNvPr>
          <p:cNvSpPr txBox="1"/>
          <p:nvPr/>
        </p:nvSpPr>
        <p:spPr>
          <a:xfrm>
            <a:off x="630524" y="587829"/>
            <a:ext cx="2961762" cy="2677656"/>
          </a:xfrm>
          <a:prstGeom prst="rect">
            <a:avLst/>
          </a:prstGeom>
          <a:noFill/>
        </p:spPr>
        <p:txBody>
          <a:bodyPr wrap="square" rtlCol="0">
            <a:spAutoFit/>
          </a:bodyPr>
          <a:lstStyle/>
          <a:p>
            <a:pPr algn="ctr"/>
            <a:r>
              <a:rPr lang="en-US" sz="2800" b="1" dirty="0"/>
              <a:t>How to participate in the Great Southeast Pollinator Census</a:t>
            </a:r>
          </a:p>
          <a:p>
            <a:pPr algn="ctr"/>
            <a:endParaRPr lang="en-US" sz="2800" dirty="0"/>
          </a:p>
          <a:p>
            <a:pPr algn="ctr"/>
            <a:r>
              <a:rPr lang="en-US" sz="2800" b="1" dirty="0"/>
              <a:t>For Youth</a:t>
            </a:r>
          </a:p>
        </p:txBody>
      </p:sp>
    </p:spTree>
    <p:extLst>
      <p:ext uri="{BB962C8B-B14F-4D97-AF65-F5344CB8AC3E}">
        <p14:creationId xmlns:p14="http://schemas.microsoft.com/office/powerpoint/2010/main" val="1836410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a:extLst>
              <a:ext uri="{FF2B5EF4-FFF2-40B4-BE49-F238E27FC236}">
                <a16:creationId xmlns:a16="http://schemas.microsoft.com/office/drawing/2014/main" id="{11BAAD3C-F89B-0E4E-B1CC-011C8DEF9389}"/>
              </a:ext>
            </a:extLst>
          </p:cNvPr>
          <p:cNvSpPr txBox="1"/>
          <p:nvPr/>
        </p:nvSpPr>
        <p:spPr>
          <a:xfrm>
            <a:off x="5218770" y="245328"/>
            <a:ext cx="3612714" cy="4720211"/>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Bumble Bees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(10 – 19 mm)</a:t>
            </a:r>
          </a:p>
          <a:p>
            <a:pPr marL="0" marR="0" algn="ctr">
              <a:spcBef>
                <a:spcPts val="0"/>
              </a:spcBef>
              <a:spcAft>
                <a:spcPts val="0"/>
              </a:spcAft>
            </a:pPr>
            <a:endParaRPr lang="en-US" sz="24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Black body covered with dense yellow and black hair</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Fat bee with small head</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Large thorax and abdomen</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Hairy abdomen</a:t>
            </a:r>
          </a:p>
        </p:txBody>
      </p:sp>
      <p:pic>
        <p:nvPicPr>
          <p:cNvPr id="3" name="Picture 2">
            <a:extLst>
              <a:ext uri="{FF2B5EF4-FFF2-40B4-BE49-F238E27FC236}">
                <a16:creationId xmlns:a16="http://schemas.microsoft.com/office/drawing/2014/main" id="{494C897F-A269-9044-A245-EC5D0906457F}"/>
              </a:ext>
            </a:extLst>
          </p:cNvPr>
          <p:cNvPicPr/>
          <p:nvPr/>
        </p:nvPicPr>
        <p:blipFill>
          <a:blip r:embed="rId2">
            <a:extLst>
              <a:ext uri="{28A0092B-C50C-407E-A947-70E740481C1C}">
                <a14:useLocalDpi xmlns:a14="http://schemas.microsoft.com/office/drawing/2010/main" val="0"/>
              </a:ext>
            </a:extLst>
          </a:blip>
          <a:stretch>
            <a:fillRect/>
          </a:stretch>
        </p:blipFill>
        <p:spPr>
          <a:xfrm>
            <a:off x="881712" y="245328"/>
            <a:ext cx="3913312" cy="2884564"/>
          </a:xfrm>
          <a:prstGeom prst="rect">
            <a:avLst/>
          </a:prstGeom>
          <a:ln w="38100">
            <a:solidFill>
              <a:schemeClr val="tx1"/>
            </a:solidFill>
          </a:ln>
        </p:spPr>
      </p:pic>
      <p:pic>
        <p:nvPicPr>
          <p:cNvPr id="4" name="Picture 3">
            <a:extLst>
              <a:ext uri="{FF2B5EF4-FFF2-40B4-BE49-F238E27FC236}">
                <a16:creationId xmlns:a16="http://schemas.microsoft.com/office/drawing/2014/main" id="{89A244C0-CB62-F14C-8182-ACA12283870C}"/>
              </a:ext>
            </a:extLst>
          </p:cNvPr>
          <p:cNvPicPr/>
          <p:nvPr/>
        </p:nvPicPr>
        <p:blipFill>
          <a:blip r:embed="rId3">
            <a:extLst>
              <a:ext uri="{28A0092B-C50C-407E-A947-70E740481C1C}">
                <a14:useLocalDpi xmlns:a14="http://schemas.microsoft.com/office/drawing/2010/main" val="0"/>
              </a:ext>
            </a:extLst>
          </a:blip>
          <a:stretch>
            <a:fillRect/>
          </a:stretch>
        </p:blipFill>
        <p:spPr>
          <a:xfrm rot="16200000">
            <a:off x="1356422" y="3029103"/>
            <a:ext cx="2963894" cy="3913313"/>
          </a:xfrm>
          <a:prstGeom prst="rect">
            <a:avLst/>
          </a:prstGeom>
          <a:ln w="38100">
            <a:solidFill>
              <a:schemeClr val="tx1"/>
            </a:solidFill>
          </a:ln>
        </p:spPr>
      </p:pic>
    </p:spTree>
    <p:extLst>
      <p:ext uri="{BB962C8B-B14F-4D97-AF65-F5344CB8AC3E}">
        <p14:creationId xmlns:p14="http://schemas.microsoft.com/office/powerpoint/2010/main" val="1198282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D6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yellow flower&#10;&#10;Description automatically generated">
            <a:extLst>
              <a:ext uri="{FF2B5EF4-FFF2-40B4-BE49-F238E27FC236}">
                <a16:creationId xmlns:a16="http://schemas.microsoft.com/office/drawing/2014/main" id="{A8C32705-B0A7-1D4D-9D73-28E537BD281E}"/>
              </a:ext>
            </a:extLst>
          </p:cNvPr>
          <p:cNvPicPr>
            <a:picLocks noChangeAspect="1"/>
          </p:cNvPicPr>
          <p:nvPr/>
        </p:nvPicPr>
        <p:blipFill rotWithShape="1">
          <a:blip r:embed="rId3"/>
          <a:stretch/>
        </p:blipFill>
        <p:spPr>
          <a:xfrm>
            <a:off x="857955" y="643467"/>
            <a:ext cx="7428088" cy="5571066"/>
          </a:xfrm>
          <a:prstGeom prst="rect">
            <a:avLst/>
          </a:prstGeom>
        </p:spPr>
      </p:pic>
    </p:spTree>
    <p:extLst>
      <p:ext uri="{BB962C8B-B14F-4D97-AF65-F5344CB8AC3E}">
        <p14:creationId xmlns:p14="http://schemas.microsoft.com/office/powerpoint/2010/main" val="155038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95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ake, indoor, table, piece&#10;&#10;Description automatically generated">
            <a:extLst>
              <a:ext uri="{FF2B5EF4-FFF2-40B4-BE49-F238E27FC236}">
                <a16:creationId xmlns:a16="http://schemas.microsoft.com/office/drawing/2014/main" id="{C41CB07F-2DDA-9F47-858D-B3763B480B98}"/>
              </a:ext>
            </a:extLst>
          </p:cNvPr>
          <p:cNvPicPr>
            <a:picLocks noChangeAspect="1"/>
          </p:cNvPicPr>
          <p:nvPr/>
        </p:nvPicPr>
        <p:blipFill rotWithShape="1">
          <a:blip r:embed="rId2"/>
          <a:srcRect l="10417" r="14583"/>
          <a:stretch/>
        </p:blipFill>
        <p:spPr>
          <a:xfrm>
            <a:off x="1493396" y="635698"/>
            <a:ext cx="6157208" cy="4617906"/>
          </a:xfrm>
          <a:prstGeom prst="rect">
            <a:avLst/>
          </a:prstGeom>
        </p:spPr>
      </p:pic>
      <p:sp>
        <p:nvSpPr>
          <p:cNvPr id="4" name="TextBox 3">
            <a:extLst>
              <a:ext uri="{FF2B5EF4-FFF2-40B4-BE49-F238E27FC236}">
                <a16:creationId xmlns:a16="http://schemas.microsoft.com/office/drawing/2014/main" id="{47042E65-A8E1-8E40-A5B5-8785E175719C}"/>
              </a:ext>
            </a:extLst>
          </p:cNvPr>
          <p:cNvSpPr txBox="1"/>
          <p:nvPr/>
        </p:nvSpPr>
        <p:spPr>
          <a:xfrm>
            <a:off x="1157288" y="5405046"/>
            <a:ext cx="7186108" cy="646331"/>
          </a:xfrm>
          <a:prstGeom prst="rect">
            <a:avLst/>
          </a:prstGeom>
          <a:noFill/>
        </p:spPr>
        <p:txBody>
          <a:bodyPr wrap="square" rtlCol="0">
            <a:spAutoFit/>
          </a:bodyPr>
          <a:lstStyle/>
          <a:p>
            <a:r>
              <a:rPr lang="en-US" dirty="0"/>
              <a:t>As bumble bees fly their hairs become positively charged.  When they land on a flower the slightly negatively charged pollen is attracted to their hairs.</a:t>
            </a:r>
          </a:p>
        </p:txBody>
      </p:sp>
    </p:spTree>
    <p:extLst>
      <p:ext uri="{BB962C8B-B14F-4D97-AF65-F5344CB8AC3E}">
        <p14:creationId xmlns:p14="http://schemas.microsoft.com/office/powerpoint/2010/main" val="328693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B50EB-8A29-EF4E-A24A-CA4518AF9FEF}"/>
              </a:ext>
            </a:extLst>
          </p:cNvPr>
          <p:cNvPicPr>
            <a:picLocks noChangeAspect="1"/>
          </p:cNvPicPr>
          <p:nvPr/>
        </p:nvPicPr>
        <p:blipFill rotWithShape="1">
          <a:blip r:embed="rId2"/>
          <a:srcRect l="21889" r="3111"/>
          <a:stretch/>
        </p:blipFill>
        <p:spPr>
          <a:xfrm>
            <a:off x="20" y="10"/>
            <a:ext cx="9143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7AC8F4-3BA3-7D4C-BBC0-FB397C6767BF}"/>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200" dirty="0">
                <a:solidFill>
                  <a:schemeClr val="tx1">
                    <a:lumMod val="85000"/>
                    <a:lumOff val="15000"/>
                  </a:schemeClr>
                </a:solidFill>
                <a:latin typeface="+mj-lt"/>
                <a:ea typeface="+mj-ea"/>
                <a:cs typeface="+mj-cs"/>
              </a:rPr>
              <a:t>This photo from Dr. Francis </a:t>
            </a:r>
            <a:r>
              <a:rPr lang="en-US" sz="2200" dirty="0" err="1">
                <a:solidFill>
                  <a:schemeClr val="tx1">
                    <a:lumMod val="85000"/>
                    <a:lumOff val="15000"/>
                  </a:schemeClr>
                </a:solidFill>
                <a:latin typeface="+mj-lt"/>
                <a:ea typeface="+mj-ea"/>
                <a:cs typeface="+mj-cs"/>
              </a:rPr>
              <a:t>Ratnieks</a:t>
            </a:r>
            <a:r>
              <a:rPr lang="en-US" sz="2200" dirty="0">
                <a:solidFill>
                  <a:schemeClr val="tx1">
                    <a:lumMod val="85000"/>
                    <a:lumOff val="15000"/>
                  </a:schemeClr>
                </a:solidFill>
                <a:latin typeface="+mj-lt"/>
                <a:ea typeface="+mj-ea"/>
                <a:cs typeface="+mj-cs"/>
              </a:rPr>
              <a:t> shows how the branched hairs of a bee trap pollen.</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577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641B35-67B3-6547-AC18-88E0B179E34C}"/>
              </a:ext>
            </a:extLst>
          </p:cNvPr>
          <p:cNvPicPr/>
          <p:nvPr/>
        </p:nvPicPr>
        <p:blipFill>
          <a:blip r:embed="rId2">
            <a:extLst>
              <a:ext uri="{28A0092B-C50C-407E-A947-70E740481C1C}">
                <a14:useLocalDpi xmlns:a14="http://schemas.microsoft.com/office/drawing/2010/main" val="0"/>
              </a:ext>
            </a:extLst>
          </a:blip>
          <a:stretch>
            <a:fillRect/>
          </a:stretch>
        </p:blipFill>
        <p:spPr>
          <a:xfrm>
            <a:off x="1159727" y="245327"/>
            <a:ext cx="6609189" cy="4906536"/>
          </a:xfrm>
          <a:prstGeom prst="rect">
            <a:avLst/>
          </a:prstGeom>
          <a:ln w="38100">
            <a:solidFill>
              <a:schemeClr val="tx1"/>
            </a:solidFill>
          </a:ln>
        </p:spPr>
      </p:pic>
      <p:sp>
        <p:nvSpPr>
          <p:cNvPr id="3" name="Text Box 12">
            <a:extLst>
              <a:ext uri="{FF2B5EF4-FFF2-40B4-BE49-F238E27FC236}">
                <a16:creationId xmlns:a16="http://schemas.microsoft.com/office/drawing/2014/main" id="{E8741BBC-46DF-8F45-9D84-B64C98A6C597}"/>
              </a:ext>
            </a:extLst>
          </p:cNvPr>
          <p:cNvSpPr txBox="1"/>
          <p:nvPr/>
        </p:nvSpPr>
        <p:spPr>
          <a:xfrm>
            <a:off x="624469" y="5330284"/>
            <a:ext cx="8229600" cy="129354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2000" dirty="0">
                <a:effectLst/>
                <a:ea typeface="Corbel" panose="020B0503020204020204" pitchFamily="34" charset="0"/>
                <a:cs typeface="Times New Roman" panose="02020603050405020304" pitchFamily="18" charset="0"/>
              </a:rPr>
              <a:t>This photo illustrates the differences between the </a:t>
            </a:r>
          </a:p>
          <a:p>
            <a:pPr marL="0" marR="0">
              <a:lnSpc>
                <a:spcPct val="115000"/>
              </a:lnSpc>
              <a:spcBef>
                <a:spcPts val="0"/>
              </a:spcBef>
              <a:spcAft>
                <a:spcPts val="0"/>
              </a:spcAft>
            </a:pPr>
            <a:r>
              <a:rPr lang="en-US" sz="2000" dirty="0">
                <a:effectLst/>
                <a:ea typeface="Corbel" panose="020B0503020204020204" pitchFamily="34" charset="0"/>
                <a:cs typeface="Times New Roman" panose="02020603050405020304" pitchFamily="18" charset="0"/>
              </a:rPr>
              <a:t>carpenter bee and a bumble bee.  The carpenter bee is a “mack truck” while the bumble bee is more of a “pickup truck.”</a:t>
            </a:r>
          </a:p>
        </p:txBody>
      </p:sp>
      <p:cxnSp>
        <p:nvCxnSpPr>
          <p:cNvPr id="5" name="Straight Arrow Connector 4">
            <a:extLst>
              <a:ext uri="{FF2B5EF4-FFF2-40B4-BE49-F238E27FC236}">
                <a16:creationId xmlns:a16="http://schemas.microsoft.com/office/drawing/2014/main" id="{77F9E806-E1C0-B844-A762-3B1F117F6325}"/>
              </a:ext>
            </a:extLst>
          </p:cNvPr>
          <p:cNvCxnSpPr/>
          <p:nvPr/>
        </p:nvCxnSpPr>
        <p:spPr>
          <a:xfrm flipV="1">
            <a:off x="1433015" y="3111690"/>
            <a:ext cx="914400" cy="2634017"/>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0E1C6470-2A39-B742-AB5D-0D630BD863B3}"/>
              </a:ext>
            </a:extLst>
          </p:cNvPr>
          <p:cNvCxnSpPr/>
          <p:nvPr/>
        </p:nvCxnSpPr>
        <p:spPr>
          <a:xfrm flipV="1">
            <a:off x="3995803" y="4672208"/>
            <a:ext cx="964504" cy="1073499"/>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74067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D30F5F-FA1C-B443-84AE-3E127A2EA88C}"/>
              </a:ext>
            </a:extLst>
          </p:cNvPr>
          <p:cNvSpPr txBox="1"/>
          <p:nvPr/>
        </p:nvSpPr>
        <p:spPr>
          <a:xfrm>
            <a:off x="505677" y="914400"/>
            <a:ext cx="27432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900" kern="1200" dirty="0">
                <a:solidFill>
                  <a:srgbClr val="FFFFFF"/>
                </a:solidFill>
                <a:latin typeface="+mj-lt"/>
                <a:ea typeface="+mj-ea"/>
                <a:cs typeface="+mj-cs"/>
              </a:rPr>
              <a:t>And remember, a bumble bee has a “fuzzy rear” while a carpenter bee has a “shiny </a:t>
            </a:r>
            <a:r>
              <a:rPr lang="en-US" sz="2900" kern="1200" dirty="0" err="1">
                <a:solidFill>
                  <a:srgbClr val="FFFFFF"/>
                </a:solidFill>
                <a:latin typeface="+mj-lt"/>
                <a:ea typeface="+mj-ea"/>
                <a:cs typeface="+mj-cs"/>
              </a:rPr>
              <a:t>heinie</a:t>
            </a:r>
            <a:r>
              <a:rPr lang="en-US" sz="2900" kern="1200" dirty="0">
                <a:solidFill>
                  <a:srgbClr val="FFFFFF"/>
                </a:solidFill>
                <a:latin typeface="+mj-lt"/>
                <a:ea typeface="+mj-ea"/>
                <a:cs typeface="+mj-cs"/>
              </a:rPr>
              <a:t>”!  </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3ADA20-FF8B-DF4F-B667-6C91640A9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4389" y="1089531"/>
            <a:ext cx="6184227" cy="4638171"/>
          </a:xfrm>
          <a:prstGeom prst="rect">
            <a:avLst/>
          </a:prstGeom>
          <a:solidFill>
            <a:srgbClr val="C00000"/>
          </a:solidFill>
          <a:ln w="38100">
            <a:solidFill>
              <a:schemeClr val="tx1"/>
            </a:solidFill>
          </a:ln>
        </p:spPr>
      </p:pic>
      <p:cxnSp>
        <p:nvCxnSpPr>
          <p:cNvPr id="7" name="Straight Arrow Connector 6">
            <a:extLst>
              <a:ext uri="{FF2B5EF4-FFF2-40B4-BE49-F238E27FC236}">
                <a16:creationId xmlns:a16="http://schemas.microsoft.com/office/drawing/2014/main" id="{637395CF-A2AB-1149-BD6E-34F4A9395DA5}"/>
              </a:ext>
            </a:extLst>
          </p:cNvPr>
          <p:cNvCxnSpPr>
            <a:cxnSpLocks/>
          </p:cNvCxnSpPr>
          <p:nvPr/>
        </p:nvCxnSpPr>
        <p:spPr>
          <a:xfrm>
            <a:off x="2655518" y="3409226"/>
            <a:ext cx="2680570" cy="50104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989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72020"/>
            <a:ext cx="9143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Honey bee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 Box 14">
            <a:extLst>
              <a:ext uri="{FF2B5EF4-FFF2-40B4-BE49-F238E27FC236}">
                <a16:creationId xmlns:a16="http://schemas.microsoft.com/office/drawing/2014/main" id="{C997A039-BCEB-B641-96BB-2076F2AC1779}"/>
              </a:ext>
            </a:extLst>
          </p:cNvPr>
          <p:cNvSpPr txBox="1"/>
          <p:nvPr/>
        </p:nvSpPr>
        <p:spPr>
          <a:xfrm>
            <a:off x="6271397" y="683265"/>
            <a:ext cx="2629535" cy="2673710"/>
          </a:xfrm>
          <a:prstGeom prst="rect">
            <a:avLst/>
          </a:prstGeom>
          <a:solidFill>
            <a:schemeClr val="bg1"/>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Honey Bees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(12 – 15 mm)</a:t>
            </a:r>
            <a:endParaRPr lang="en-US" sz="24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Brown or black stripes on body</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Golden-brown hair covers abdomen</a:t>
            </a: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 </a:t>
            </a:r>
          </a:p>
        </p:txBody>
      </p:sp>
    </p:spTree>
    <p:extLst>
      <p:ext uri="{BB962C8B-B14F-4D97-AF65-F5344CB8AC3E}">
        <p14:creationId xmlns:p14="http://schemas.microsoft.com/office/powerpoint/2010/main" val="2909963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in a green field&#10;&#10;Description automatically generated">
            <a:extLst>
              <a:ext uri="{FF2B5EF4-FFF2-40B4-BE49-F238E27FC236}">
                <a16:creationId xmlns:a16="http://schemas.microsoft.com/office/drawing/2014/main" id="{B73AB692-D69D-7F4D-98EE-F9C0214D6898}"/>
              </a:ext>
            </a:extLst>
          </p:cNvPr>
          <p:cNvPicPr>
            <a:picLocks noChangeAspect="1"/>
          </p:cNvPicPr>
          <p:nvPr/>
        </p:nvPicPr>
        <p:blipFill rotWithShape="1">
          <a:blip r:embed="rId2"/>
          <a:srcRect l="21492" r="3508"/>
          <a:stretch/>
        </p:blipFill>
        <p:spPr>
          <a:xfrm>
            <a:off x="20" y="10"/>
            <a:ext cx="9143980" cy="6857990"/>
          </a:xfrm>
          <a:prstGeom prst="rect">
            <a:avLst/>
          </a:prstGeom>
        </p:spPr>
      </p:pic>
      <p:sp>
        <p:nvSpPr>
          <p:cNvPr id="2" name="TextBox 1">
            <a:extLst>
              <a:ext uri="{FF2B5EF4-FFF2-40B4-BE49-F238E27FC236}">
                <a16:creationId xmlns:a16="http://schemas.microsoft.com/office/drawing/2014/main" id="{4F95B86B-4A6D-A146-A7C4-B3DCF2599B8C}"/>
              </a:ext>
            </a:extLst>
          </p:cNvPr>
          <p:cNvSpPr txBox="1"/>
          <p:nvPr/>
        </p:nvSpPr>
        <p:spPr>
          <a:xfrm>
            <a:off x="757238" y="5672138"/>
            <a:ext cx="7400925" cy="923330"/>
          </a:xfrm>
          <a:prstGeom prst="rect">
            <a:avLst/>
          </a:prstGeom>
          <a:solidFill>
            <a:schemeClr val="bg1"/>
          </a:solidFill>
        </p:spPr>
        <p:txBody>
          <a:bodyPr wrap="square" rtlCol="0">
            <a:spAutoFit/>
          </a:bodyPr>
          <a:lstStyle/>
          <a:p>
            <a:r>
              <a:rPr lang="en-US" dirty="0"/>
              <a:t>Honey Bees (</a:t>
            </a:r>
            <a:r>
              <a:rPr lang="en-US" i="1" dirty="0"/>
              <a:t>Apis Mellifera</a:t>
            </a:r>
            <a:r>
              <a:rPr lang="en-US" dirty="0"/>
              <a:t>) nest in bee hives that are managed by beekeepers.   In the height of summer a strong hive could contain over 60,000 bees.  Honey bees came to this county from Europe in the 1600s.</a:t>
            </a:r>
          </a:p>
        </p:txBody>
      </p:sp>
    </p:spTree>
    <p:extLst>
      <p:ext uri="{BB962C8B-B14F-4D97-AF65-F5344CB8AC3E}">
        <p14:creationId xmlns:p14="http://schemas.microsoft.com/office/powerpoint/2010/main" val="3901704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79B3B6-C368-1B4A-8794-FEBB7EC26B33}"/>
              </a:ext>
            </a:extLst>
          </p:cNvPr>
          <p:cNvPicPr/>
          <p:nvPr/>
        </p:nvPicPr>
        <p:blipFill>
          <a:blip r:embed="rId2">
            <a:extLst>
              <a:ext uri="{28A0092B-C50C-407E-A947-70E740481C1C}">
                <a14:useLocalDpi xmlns:a14="http://schemas.microsoft.com/office/drawing/2010/main" val="0"/>
              </a:ext>
            </a:extLst>
          </a:blip>
          <a:stretch>
            <a:fillRect/>
          </a:stretch>
        </p:blipFill>
        <p:spPr>
          <a:xfrm>
            <a:off x="-183002" y="0"/>
            <a:ext cx="9857678" cy="6858000"/>
          </a:xfrm>
          <a:prstGeom prst="rect">
            <a:avLst/>
          </a:prstGeom>
        </p:spPr>
      </p:pic>
      <p:sp>
        <p:nvSpPr>
          <p:cNvPr id="3" name="Text Box 16">
            <a:extLst>
              <a:ext uri="{FF2B5EF4-FFF2-40B4-BE49-F238E27FC236}">
                <a16:creationId xmlns:a16="http://schemas.microsoft.com/office/drawing/2014/main" id="{A8217A5B-30C9-A84C-9694-B06804B2AACB}"/>
              </a:ext>
            </a:extLst>
          </p:cNvPr>
          <p:cNvSpPr txBox="1"/>
          <p:nvPr/>
        </p:nvSpPr>
        <p:spPr>
          <a:xfrm>
            <a:off x="6192064" y="1421588"/>
            <a:ext cx="3080524" cy="4014823"/>
          </a:xfrm>
          <a:prstGeom prst="rect">
            <a:avLst/>
          </a:prstGeom>
          <a:solidFill>
            <a:schemeClr val="bg1"/>
          </a:solidFill>
          <a:ln w="127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This photo shows a honey bee </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and a </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bumble bee together.  </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Although some bumble bees are smaller, The two  types</a:t>
            </a:r>
          </a:p>
          <a:p>
            <a:pPr marL="0" marR="0" algn="ctr">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are easily distinguishable.</a:t>
            </a:r>
          </a:p>
          <a:p>
            <a:pPr marL="0" marR="0">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 </a:t>
            </a:r>
          </a:p>
          <a:p>
            <a:pPr marL="0" marR="0">
              <a:lnSpc>
                <a:spcPct val="115000"/>
              </a:lnSpc>
              <a:spcBef>
                <a:spcPts val="0"/>
              </a:spcBef>
              <a:spcAft>
                <a:spcPts val="0"/>
              </a:spcAft>
            </a:pPr>
            <a:r>
              <a:rPr lang="en-US" sz="2400" dirty="0">
                <a:effectLst/>
                <a:ea typeface="Corbel" panose="020B050302020402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E5DD0BB7-39DC-5F45-9DA1-3E8547E06A04}"/>
              </a:ext>
            </a:extLst>
          </p:cNvPr>
          <p:cNvSpPr txBox="1"/>
          <p:nvPr/>
        </p:nvSpPr>
        <p:spPr>
          <a:xfrm>
            <a:off x="1089764" y="4784942"/>
            <a:ext cx="970767" cy="584775"/>
          </a:xfrm>
          <a:prstGeom prst="rect">
            <a:avLst/>
          </a:prstGeom>
          <a:solidFill>
            <a:schemeClr val="bg1"/>
          </a:solidFill>
          <a:ln>
            <a:solidFill>
              <a:srgbClr val="FF0000"/>
            </a:solidFill>
          </a:ln>
        </p:spPr>
        <p:txBody>
          <a:bodyPr wrap="square" rtlCol="0">
            <a:spAutoFit/>
          </a:bodyPr>
          <a:lstStyle/>
          <a:p>
            <a:r>
              <a:rPr lang="en-US" sz="1600" dirty="0"/>
              <a:t>Bumble Bee</a:t>
            </a:r>
          </a:p>
        </p:txBody>
      </p:sp>
      <p:sp>
        <p:nvSpPr>
          <p:cNvPr id="5" name="TextBox 4">
            <a:extLst>
              <a:ext uri="{FF2B5EF4-FFF2-40B4-BE49-F238E27FC236}">
                <a16:creationId xmlns:a16="http://schemas.microsoft.com/office/drawing/2014/main" id="{DF57C75A-6951-FB43-AB8A-25CFEAE5F5A1}"/>
              </a:ext>
            </a:extLst>
          </p:cNvPr>
          <p:cNvSpPr txBox="1"/>
          <p:nvPr/>
        </p:nvSpPr>
        <p:spPr>
          <a:xfrm>
            <a:off x="1703540" y="938026"/>
            <a:ext cx="1302708" cy="338554"/>
          </a:xfrm>
          <a:prstGeom prst="rect">
            <a:avLst/>
          </a:prstGeom>
          <a:solidFill>
            <a:schemeClr val="bg1"/>
          </a:solidFill>
          <a:ln>
            <a:solidFill>
              <a:srgbClr val="FF0000"/>
            </a:solidFill>
          </a:ln>
        </p:spPr>
        <p:txBody>
          <a:bodyPr wrap="square" rtlCol="0">
            <a:spAutoFit/>
          </a:bodyPr>
          <a:lstStyle/>
          <a:p>
            <a:r>
              <a:rPr lang="en-US" sz="1600" dirty="0"/>
              <a:t>Honey Bee</a:t>
            </a:r>
          </a:p>
        </p:txBody>
      </p:sp>
      <p:cxnSp>
        <p:nvCxnSpPr>
          <p:cNvPr id="7" name="Straight Arrow Connector 6">
            <a:extLst>
              <a:ext uri="{FF2B5EF4-FFF2-40B4-BE49-F238E27FC236}">
                <a16:creationId xmlns:a16="http://schemas.microsoft.com/office/drawing/2014/main" id="{E3895571-54A3-164D-9D60-A5B44F4ED10D}"/>
              </a:ext>
            </a:extLst>
          </p:cNvPr>
          <p:cNvCxnSpPr/>
          <p:nvPr/>
        </p:nvCxnSpPr>
        <p:spPr>
          <a:xfrm>
            <a:off x="3244242" y="1352811"/>
            <a:ext cx="676405" cy="463463"/>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D74EF54A-B595-3C43-A1AD-AB8B6A80986D}"/>
              </a:ext>
            </a:extLst>
          </p:cNvPr>
          <p:cNvCxnSpPr/>
          <p:nvPr/>
        </p:nvCxnSpPr>
        <p:spPr>
          <a:xfrm flipV="1">
            <a:off x="1703540" y="4258849"/>
            <a:ext cx="713983" cy="250521"/>
          </a:xfrm>
          <a:prstGeom prst="straightConnector1">
            <a:avLst/>
          </a:prstGeom>
          <a:ln w="3810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5436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8107" b="25643"/>
          <a:stretch/>
        </p:blipFill>
        <p:spPr>
          <a:xfrm>
            <a:off x="20" y="10"/>
            <a:ext cx="9143980"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Small bees</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90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509025-C987-5540-961B-082C097331DE}"/>
              </a:ext>
            </a:extLst>
          </p:cNvPr>
          <p:cNvSpPr txBox="1"/>
          <p:nvPr/>
        </p:nvSpPr>
        <p:spPr>
          <a:xfrm>
            <a:off x="4759890" y="182052"/>
            <a:ext cx="4292670" cy="6683048"/>
          </a:xfrm>
          <a:prstGeom prst="rect">
            <a:avLst/>
          </a:prstGeom>
          <a:noFill/>
          <a:ln w="38100">
            <a:solidFill>
              <a:schemeClr val="tx1"/>
            </a:solidFill>
          </a:ln>
        </p:spPr>
        <p:txBody>
          <a:bodyPr wrap="square" rtlCol="0">
            <a:spAutoFit/>
          </a:bodyPr>
          <a:lstStyle/>
          <a:p>
            <a:pPr>
              <a:lnSpc>
                <a:spcPct val="150000"/>
              </a:lnSpc>
            </a:pPr>
            <a:r>
              <a:rPr lang="en-US" sz="2400" dirty="0"/>
              <a:t>Each year in August, citizens from Georgia, South Carolina and North Carolina participate in the Great Southeast Pollinator Census documenting our pollinator populations.  Anyone can participate in this important initiative.  Families, school groups, scouts, garden clubs, 4-H groups, individuals – everyone!  You don’t have to be an entomologist to participate!</a:t>
            </a:r>
          </a:p>
        </p:txBody>
      </p:sp>
      <p:pic>
        <p:nvPicPr>
          <p:cNvPr id="6" name="Picture 5" descr="A picture containing grass, person, outdoor, boy&#10;&#10;Description automatically generated">
            <a:extLst>
              <a:ext uri="{FF2B5EF4-FFF2-40B4-BE49-F238E27FC236}">
                <a16:creationId xmlns:a16="http://schemas.microsoft.com/office/drawing/2014/main" id="{286CFB69-31E2-0B40-A567-97A6C16A24B5}"/>
              </a:ext>
            </a:extLst>
          </p:cNvPr>
          <p:cNvPicPr>
            <a:picLocks noChangeAspect="1"/>
          </p:cNvPicPr>
          <p:nvPr/>
        </p:nvPicPr>
        <p:blipFill>
          <a:blip r:embed="rId2"/>
          <a:stretch>
            <a:fillRect/>
          </a:stretch>
        </p:blipFill>
        <p:spPr>
          <a:xfrm>
            <a:off x="187890" y="381000"/>
            <a:ext cx="4572000" cy="6096000"/>
          </a:xfrm>
          <a:prstGeom prst="rect">
            <a:avLst/>
          </a:prstGeom>
        </p:spPr>
      </p:pic>
    </p:spTree>
    <p:extLst>
      <p:ext uri="{BB962C8B-B14F-4D97-AF65-F5344CB8AC3E}">
        <p14:creationId xmlns:p14="http://schemas.microsoft.com/office/powerpoint/2010/main" val="3844401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77CE6F54-3EC2-2E47-9A23-EB94B8B586F5}"/>
              </a:ext>
            </a:extLst>
          </p:cNvPr>
          <p:cNvSpPr txBox="1"/>
          <p:nvPr/>
        </p:nvSpPr>
        <p:spPr>
          <a:xfrm>
            <a:off x="281887" y="557561"/>
            <a:ext cx="4379324" cy="5241073"/>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Small Bees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(Any bee smaller than a honey bee)</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dirty="0">
                <a:effectLst/>
                <a:ea typeface="Corbel" panose="020B0503020204020204" pitchFamily="34" charset="0"/>
                <a:cs typeface="Times New Roman" panose="02020603050405020304" pitchFamily="18" charset="0"/>
              </a:rPr>
              <a:t>Can include:</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Leafcutter Bees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Sweat Bees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And others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Note:  Keep a lookout for the metallic shine of the sweat bees from the family Halictidae.  Even though these bees can be small, the metallic color is easy to spot when the sun is shining on them.</a:t>
            </a:r>
          </a:p>
        </p:txBody>
      </p:sp>
      <p:pic>
        <p:nvPicPr>
          <p:cNvPr id="6" name="Picture 5">
            <a:extLst>
              <a:ext uri="{FF2B5EF4-FFF2-40B4-BE49-F238E27FC236}">
                <a16:creationId xmlns:a16="http://schemas.microsoft.com/office/drawing/2014/main" id="{4FD3ED93-5151-C34B-AA33-A6BF2E3F0BF0}"/>
              </a:ext>
            </a:extLst>
          </p:cNvPr>
          <p:cNvPicPr/>
          <p:nvPr/>
        </p:nvPicPr>
        <p:blipFill>
          <a:blip r:embed="rId2"/>
          <a:srcRect/>
          <a:stretch/>
        </p:blipFill>
        <p:spPr bwMode="auto">
          <a:xfrm>
            <a:off x="4884234" y="606358"/>
            <a:ext cx="3719559" cy="5143479"/>
          </a:xfrm>
          <a:prstGeom prst="rect">
            <a:avLst/>
          </a:prstGeom>
          <a:noFill/>
        </p:spPr>
      </p:pic>
    </p:spTree>
    <p:extLst>
      <p:ext uri="{BB962C8B-B14F-4D97-AF65-F5344CB8AC3E}">
        <p14:creationId xmlns:p14="http://schemas.microsoft.com/office/powerpoint/2010/main" val="130581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9E064-813C-9A40-90E6-3D45DD01C7D6}"/>
              </a:ext>
            </a:extLst>
          </p:cNvPr>
          <p:cNvPicPr>
            <a:picLocks noChangeAspect="1"/>
          </p:cNvPicPr>
          <p:nvPr/>
        </p:nvPicPr>
        <p:blipFill rotWithShape="1">
          <a:blip r:embed="rId2">
            <a:extLst>
              <a:ext uri="{28A0092B-C50C-407E-A947-70E740481C1C}">
                <a14:useLocalDpi xmlns:a14="http://schemas.microsoft.com/office/drawing/2010/main" val="0"/>
              </a:ext>
            </a:extLst>
          </a:blip>
          <a:srcRect t="53938" r="43574"/>
          <a:stretch/>
        </p:blipFill>
        <p:spPr>
          <a:xfrm>
            <a:off x="754219" y="321734"/>
            <a:ext cx="3247437" cy="2905170"/>
          </a:xfrm>
          <a:prstGeom prst="rect">
            <a:avLst/>
          </a:prstGeom>
        </p:spPr>
      </p:pic>
      <p:pic>
        <p:nvPicPr>
          <p:cNvPr id="4" name="Picture 3">
            <a:extLst>
              <a:ext uri="{FF2B5EF4-FFF2-40B4-BE49-F238E27FC236}">
                <a16:creationId xmlns:a16="http://schemas.microsoft.com/office/drawing/2014/main" id="{12CB4ED2-EEF0-1949-B56D-229D4A519D3A}"/>
              </a:ext>
            </a:extLst>
          </p:cNvPr>
          <p:cNvPicPr/>
          <p:nvPr/>
        </p:nvPicPr>
        <p:blipFill>
          <a:blip r:embed="rId3">
            <a:extLst>
              <a:ext uri="{28A0092B-C50C-407E-A947-70E740481C1C}">
                <a14:useLocalDpi xmlns:a14="http://schemas.microsoft.com/office/drawing/2010/main" val="0"/>
              </a:ext>
            </a:extLst>
          </a:blip>
          <a:stretch>
            <a:fillRect/>
          </a:stretch>
        </p:blipFill>
        <p:spPr>
          <a:xfrm>
            <a:off x="537563" y="3631096"/>
            <a:ext cx="3680746" cy="2760560"/>
          </a:xfrm>
          <a:prstGeom prst="rect">
            <a:avLst/>
          </a:prstGeom>
        </p:spPr>
      </p:pic>
      <p:sp>
        <p:nvSpPr>
          <p:cNvPr id="11" name="Rectangle 1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3DCE4F-59E2-0E44-80AA-4F0DDA6D2981}"/>
              </a:ext>
            </a:extLst>
          </p:cNvPr>
          <p:cNvPicPr>
            <a:picLocks noChangeAspect="1"/>
          </p:cNvPicPr>
          <p:nvPr/>
        </p:nvPicPr>
        <p:blipFill>
          <a:blip r:embed="rId4"/>
          <a:stretch>
            <a:fillRect/>
          </a:stretch>
        </p:blipFill>
        <p:spPr>
          <a:xfrm>
            <a:off x="5294105" y="321734"/>
            <a:ext cx="2943912" cy="6069922"/>
          </a:xfrm>
          <a:prstGeom prst="rect">
            <a:avLst/>
          </a:prstGeom>
        </p:spPr>
      </p:pic>
      <p:sp>
        <p:nvSpPr>
          <p:cNvPr id="7" name="TextBox 6">
            <a:extLst>
              <a:ext uri="{FF2B5EF4-FFF2-40B4-BE49-F238E27FC236}">
                <a16:creationId xmlns:a16="http://schemas.microsoft.com/office/drawing/2014/main" id="{F9AA7907-15C9-5942-A9DB-2B08FF7E3154}"/>
              </a:ext>
            </a:extLst>
          </p:cNvPr>
          <p:cNvSpPr txBox="1"/>
          <p:nvPr/>
        </p:nvSpPr>
        <p:spPr>
          <a:xfrm>
            <a:off x="5474959" y="5824603"/>
            <a:ext cx="2234037" cy="369332"/>
          </a:xfrm>
          <a:prstGeom prst="rect">
            <a:avLst/>
          </a:prstGeom>
          <a:solidFill>
            <a:schemeClr val="bg1"/>
          </a:solidFill>
        </p:spPr>
        <p:txBody>
          <a:bodyPr wrap="square" rtlCol="0">
            <a:spAutoFit/>
          </a:bodyPr>
          <a:lstStyle/>
          <a:p>
            <a:r>
              <a:rPr lang="en-US" b="1" dirty="0"/>
              <a:t>Leafcutter Bee</a:t>
            </a:r>
          </a:p>
        </p:txBody>
      </p:sp>
      <p:sp>
        <p:nvSpPr>
          <p:cNvPr id="8" name="TextBox 7">
            <a:extLst>
              <a:ext uri="{FF2B5EF4-FFF2-40B4-BE49-F238E27FC236}">
                <a16:creationId xmlns:a16="http://schemas.microsoft.com/office/drawing/2014/main" id="{493B4D62-54BA-5649-B977-7FA0BBEC5AE2}"/>
              </a:ext>
            </a:extLst>
          </p:cNvPr>
          <p:cNvSpPr txBox="1"/>
          <p:nvPr/>
        </p:nvSpPr>
        <p:spPr>
          <a:xfrm>
            <a:off x="826718" y="2880986"/>
            <a:ext cx="1927573" cy="369332"/>
          </a:xfrm>
          <a:prstGeom prst="rect">
            <a:avLst/>
          </a:prstGeom>
          <a:noFill/>
        </p:spPr>
        <p:txBody>
          <a:bodyPr wrap="square" rtlCol="0">
            <a:spAutoFit/>
          </a:bodyPr>
          <a:lstStyle/>
          <a:p>
            <a:r>
              <a:rPr lang="en-US" b="1" dirty="0"/>
              <a:t>Small Bee</a:t>
            </a:r>
          </a:p>
        </p:txBody>
      </p:sp>
      <p:sp>
        <p:nvSpPr>
          <p:cNvPr id="9" name="TextBox 8">
            <a:extLst>
              <a:ext uri="{FF2B5EF4-FFF2-40B4-BE49-F238E27FC236}">
                <a16:creationId xmlns:a16="http://schemas.microsoft.com/office/drawing/2014/main" id="{561F9238-AB61-FB4D-8CDA-EBFDFAE3C2FA}"/>
              </a:ext>
            </a:extLst>
          </p:cNvPr>
          <p:cNvSpPr txBox="1"/>
          <p:nvPr/>
        </p:nvSpPr>
        <p:spPr>
          <a:xfrm>
            <a:off x="754219" y="5824603"/>
            <a:ext cx="1300049" cy="369332"/>
          </a:xfrm>
          <a:prstGeom prst="rect">
            <a:avLst/>
          </a:prstGeom>
          <a:noFill/>
        </p:spPr>
        <p:txBody>
          <a:bodyPr wrap="square" rtlCol="0">
            <a:spAutoFit/>
          </a:bodyPr>
          <a:lstStyle/>
          <a:p>
            <a:r>
              <a:rPr lang="en-US" b="1" dirty="0"/>
              <a:t>Small Bee</a:t>
            </a:r>
          </a:p>
        </p:txBody>
      </p:sp>
    </p:spTree>
    <p:extLst>
      <p:ext uri="{BB962C8B-B14F-4D97-AF65-F5344CB8AC3E}">
        <p14:creationId xmlns:p14="http://schemas.microsoft.com/office/powerpoint/2010/main" val="207781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628650" y="5534025"/>
            <a:ext cx="7886700" cy="82232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a:latin typeface="+mj-lt"/>
                <a:ea typeface="+mj-ea"/>
                <a:cs typeface="+mj-cs"/>
              </a:rPr>
              <a:t>Wasps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38"/>
          <a:stretch/>
        </p:blipFill>
        <p:spPr>
          <a:xfrm>
            <a:off x="20" y="10"/>
            <a:ext cx="9143980" cy="5395902"/>
          </a:xfrm>
          <a:prstGeom prst="rect">
            <a:avLst/>
          </a:prstGeom>
        </p:spPr>
      </p:pic>
    </p:spTree>
    <p:extLst>
      <p:ext uri="{BB962C8B-B14F-4D97-AF65-F5344CB8AC3E}">
        <p14:creationId xmlns:p14="http://schemas.microsoft.com/office/powerpoint/2010/main" val="1491892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0C74A70B-EA7F-C94D-A06D-1BBFF504DE43}"/>
              </a:ext>
            </a:extLst>
          </p:cNvPr>
          <p:cNvSpPr txBox="1"/>
          <p:nvPr/>
        </p:nvSpPr>
        <p:spPr>
          <a:xfrm>
            <a:off x="5173249" y="300625"/>
            <a:ext cx="3532340" cy="6049297"/>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Wasps</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b="1" dirty="0">
                <a:effectLst/>
                <a:ea typeface="Corbel" panose="020B0503020204020204" pitchFamily="34" charset="0"/>
                <a:cs typeface="Times New Roman" panose="02020603050405020304" pitchFamily="18" charset="0"/>
              </a:rPr>
              <a:t>(13 - 25 mm)</a:t>
            </a:r>
            <a:endParaRPr lang="en-US" sz="24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400" dirty="0">
                <a:effectLst/>
                <a:ea typeface="Corbel" panose="020B0503020204020204" pitchFamily="34" charset="0"/>
                <a:cs typeface="Times New Roman" panose="02020603050405020304" pitchFamily="18" charset="0"/>
              </a:rPr>
              <a:t>Can include:</a:t>
            </a:r>
          </a:p>
          <a:p>
            <a:pPr marL="0" marR="0" algn="ctr">
              <a:spcBef>
                <a:spcPts val="0"/>
              </a:spcBef>
              <a:spcAft>
                <a:spcPts val="0"/>
              </a:spcAft>
            </a:pPr>
            <a:endParaRPr lang="en-US" sz="24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Potter Wasps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Paper Wasps</a:t>
            </a:r>
          </a:p>
          <a:p>
            <a:pPr marL="342900" marR="0" lvl="0" indent="-342900">
              <a:spcBef>
                <a:spcPts val="0"/>
              </a:spcBef>
              <a:spcAft>
                <a:spcPts val="0"/>
              </a:spcAft>
              <a:buFont typeface="Symbol" pitchFamily="2" charset="2"/>
              <a:buChar char=""/>
            </a:pPr>
            <a:r>
              <a:rPr lang="en-US" sz="2400" dirty="0">
                <a:effectLst/>
                <a:ea typeface="Corbel" panose="020B0503020204020204" pitchFamily="34" charset="0"/>
                <a:cs typeface="Times New Roman" panose="02020603050405020304" pitchFamily="18" charset="0"/>
              </a:rPr>
              <a:t>And others</a:t>
            </a: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 </a:t>
            </a: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These are generally hairless.  Some have very narrow waists.</a:t>
            </a:r>
          </a:p>
          <a:p>
            <a:pPr marL="0" marR="0">
              <a:spcBef>
                <a:spcPts val="0"/>
              </a:spcBef>
              <a:spcAft>
                <a:spcPts val="0"/>
              </a:spcAft>
            </a:pPr>
            <a:endParaRPr lang="en-US" sz="2400" dirty="0">
              <a:effectLst/>
              <a:ea typeface="Corbel" panose="020B0503020204020204" pitchFamily="34" charset="0"/>
              <a:cs typeface="Times New Roman" panose="02020603050405020304" pitchFamily="18" charset="0"/>
            </a:endParaRPr>
          </a:p>
          <a:p>
            <a:pPr marL="0" marR="0">
              <a:spcBef>
                <a:spcPts val="0"/>
              </a:spcBef>
              <a:spcAft>
                <a:spcPts val="0"/>
              </a:spcAft>
            </a:pPr>
            <a:r>
              <a:rPr lang="en-US" sz="2400" dirty="0">
                <a:effectLst/>
                <a:ea typeface="Corbel" panose="020B0503020204020204" pitchFamily="34" charset="0"/>
                <a:cs typeface="Times New Roman" panose="02020603050405020304" pitchFamily="18" charset="0"/>
              </a:rPr>
              <a:t>Note:  Yellow jackets are not often seen on flowers.</a:t>
            </a:r>
          </a:p>
        </p:txBody>
      </p:sp>
      <p:pic>
        <p:nvPicPr>
          <p:cNvPr id="3" name="Picture 2">
            <a:extLst>
              <a:ext uri="{FF2B5EF4-FFF2-40B4-BE49-F238E27FC236}">
                <a16:creationId xmlns:a16="http://schemas.microsoft.com/office/drawing/2014/main" id="{0DC701EE-BEAF-6F48-A8FD-E7027C53AB25}"/>
              </a:ext>
            </a:extLst>
          </p:cNvPr>
          <p:cNvPicPr/>
          <p:nvPr/>
        </p:nvPicPr>
        <p:blipFill>
          <a:blip r:embed="rId2">
            <a:extLst>
              <a:ext uri="{28A0092B-C50C-407E-A947-70E740481C1C}">
                <a14:useLocalDpi xmlns:a14="http://schemas.microsoft.com/office/drawing/2010/main" val="0"/>
              </a:ext>
            </a:extLst>
          </a:blip>
          <a:stretch>
            <a:fillRect/>
          </a:stretch>
        </p:blipFill>
        <p:spPr>
          <a:xfrm>
            <a:off x="897045" y="300625"/>
            <a:ext cx="3775163" cy="2615419"/>
          </a:xfrm>
          <a:prstGeom prst="rect">
            <a:avLst/>
          </a:prstGeom>
        </p:spPr>
      </p:pic>
      <p:pic>
        <p:nvPicPr>
          <p:cNvPr id="5" name="Picture 4">
            <a:extLst>
              <a:ext uri="{FF2B5EF4-FFF2-40B4-BE49-F238E27FC236}">
                <a16:creationId xmlns:a16="http://schemas.microsoft.com/office/drawing/2014/main" id="{86AA36DB-640E-8841-82AE-BAFAA997F304}"/>
              </a:ext>
            </a:extLst>
          </p:cNvPr>
          <p:cNvPicPr/>
          <p:nvPr/>
        </p:nvPicPr>
        <p:blipFill>
          <a:blip r:embed="rId3">
            <a:extLst>
              <a:ext uri="{28A0092B-C50C-407E-A947-70E740481C1C}">
                <a14:useLocalDpi xmlns:a14="http://schemas.microsoft.com/office/drawing/2010/main" val="0"/>
              </a:ext>
            </a:extLst>
          </a:blip>
          <a:stretch>
            <a:fillRect/>
          </a:stretch>
        </p:blipFill>
        <p:spPr>
          <a:xfrm>
            <a:off x="877013" y="3515886"/>
            <a:ext cx="3795195" cy="2834036"/>
          </a:xfrm>
          <a:prstGeom prst="rect">
            <a:avLst/>
          </a:prstGeom>
        </p:spPr>
      </p:pic>
      <p:sp>
        <p:nvSpPr>
          <p:cNvPr id="6" name="TextBox 5">
            <a:extLst>
              <a:ext uri="{FF2B5EF4-FFF2-40B4-BE49-F238E27FC236}">
                <a16:creationId xmlns:a16="http://schemas.microsoft.com/office/drawing/2014/main" id="{D9A0E910-D96A-564D-B41B-05E3758A9F34}"/>
              </a:ext>
            </a:extLst>
          </p:cNvPr>
          <p:cNvSpPr txBox="1"/>
          <p:nvPr/>
        </p:nvSpPr>
        <p:spPr>
          <a:xfrm>
            <a:off x="897045" y="2953622"/>
            <a:ext cx="1983941" cy="369332"/>
          </a:xfrm>
          <a:prstGeom prst="rect">
            <a:avLst/>
          </a:prstGeom>
          <a:noFill/>
        </p:spPr>
        <p:txBody>
          <a:bodyPr wrap="square" rtlCol="0">
            <a:spAutoFit/>
          </a:bodyPr>
          <a:lstStyle/>
          <a:p>
            <a:r>
              <a:rPr lang="en-US" b="1" dirty="0"/>
              <a:t>Potter Wasp</a:t>
            </a:r>
          </a:p>
        </p:txBody>
      </p:sp>
      <p:sp>
        <p:nvSpPr>
          <p:cNvPr id="7" name="TextBox 6">
            <a:extLst>
              <a:ext uri="{FF2B5EF4-FFF2-40B4-BE49-F238E27FC236}">
                <a16:creationId xmlns:a16="http://schemas.microsoft.com/office/drawing/2014/main" id="{21440B6B-669A-8447-82CA-23F2D61E4F27}"/>
              </a:ext>
            </a:extLst>
          </p:cNvPr>
          <p:cNvSpPr txBox="1"/>
          <p:nvPr/>
        </p:nvSpPr>
        <p:spPr>
          <a:xfrm>
            <a:off x="897045" y="6404294"/>
            <a:ext cx="1507952" cy="369332"/>
          </a:xfrm>
          <a:prstGeom prst="rect">
            <a:avLst/>
          </a:prstGeom>
          <a:noFill/>
        </p:spPr>
        <p:txBody>
          <a:bodyPr wrap="square" rtlCol="0">
            <a:spAutoFit/>
          </a:bodyPr>
          <a:lstStyle/>
          <a:p>
            <a:r>
              <a:rPr lang="en-US" b="1" dirty="0"/>
              <a:t>Paper Wasp</a:t>
            </a:r>
          </a:p>
        </p:txBody>
      </p:sp>
    </p:spTree>
    <p:extLst>
      <p:ext uri="{BB962C8B-B14F-4D97-AF65-F5344CB8AC3E}">
        <p14:creationId xmlns:p14="http://schemas.microsoft.com/office/powerpoint/2010/main" val="175961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dirty="0">
                <a:solidFill>
                  <a:schemeClr val="tx1">
                    <a:lumMod val="85000"/>
                    <a:lumOff val="15000"/>
                  </a:schemeClr>
                </a:solidFill>
                <a:latin typeface="+mj-lt"/>
                <a:ea typeface="+mj-ea"/>
                <a:cs typeface="+mj-cs"/>
              </a:rPr>
              <a:t>Flies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77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42CCB-C56A-B440-B190-031AB3B9BC1E}"/>
              </a:ext>
            </a:extLst>
          </p:cNvPr>
          <p:cNvSpPr>
            <a:spLocks noGrp="1"/>
          </p:cNvSpPr>
          <p:nvPr>
            <p:ph type="title"/>
          </p:nvPr>
        </p:nvSpPr>
        <p:spPr/>
        <p:txBody>
          <a:bodyPr/>
          <a:lstStyle/>
          <a:p>
            <a:r>
              <a:rPr lang="en-US" b="1" dirty="0"/>
              <a:t>Comparing bees with flies</a:t>
            </a:r>
          </a:p>
        </p:txBody>
      </p:sp>
      <p:sp>
        <p:nvSpPr>
          <p:cNvPr id="3" name="Text Placeholder 2">
            <a:extLst>
              <a:ext uri="{FF2B5EF4-FFF2-40B4-BE49-F238E27FC236}">
                <a16:creationId xmlns:a16="http://schemas.microsoft.com/office/drawing/2014/main" id="{F5938962-950A-6849-AE9A-D7B40AA3B6F4}"/>
              </a:ext>
            </a:extLst>
          </p:cNvPr>
          <p:cNvSpPr>
            <a:spLocks noGrp="1"/>
          </p:cNvSpPr>
          <p:nvPr>
            <p:ph type="body" idx="1"/>
          </p:nvPr>
        </p:nvSpPr>
        <p:spPr>
          <a:xfrm>
            <a:off x="629842" y="1518324"/>
            <a:ext cx="3868340" cy="823912"/>
          </a:xfrm>
          <a:solidFill>
            <a:schemeClr val="accent4">
              <a:lumMod val="40000"/>
              <a:lumOff val="60000"/>
            </a:schemeClr>
          </a:solidFill>
        </p:spPr>
        <p:txBody>
          <a:bodyPr>
            <a:normAutofit/>
          </a:bodyPr>
          <a:lstStyle/>
          <a:p>
            <a:pPr algn="ctr"/>
            <a:r>
              <a:rPr lang="en-US" sz="3200" dirty="0"/>
              <a:t>Bees</a:t>
            </a:r>
          </a:p>
        </p:txBody>
      </p:sp>
      <p:sp>
        <p:nvSpPr>
          <p:cNvPr id="4" name="Content Placeholder 3">
            <a:extLst>
              <a:ext uri="{FF2B5EF4-FFF2-40B4-BE49-F238E27FC236}">
                <a16:creationId xmlns:a16="http://schemas.microsoft.com/office/drawing/2014/main" id="{D3EEF0EC-9F50-2F46-ACF9-92BF23790E2C}"/>
              </a:ext>
            </a:extLst>
          </p:cNvPr>
          <p:cNvSpPr>
            <a:spLocks noGrp="1"/>
          </p:cNvSpPr>
          <p:nvPr>
            <p:ph sz="half" idx="2"/>
          </p:nvPr>
        </p:nvSpPr>
        <p:spPr>
          <a:solidFill>
            <a:schemeClr val="accent4">
              <a:lumMod val="20000"/>
              <a:lumOff val="80000"/>
            </a:schemeClr>
          </a:solidFill>
        </p:spPr>
        <p:txBody>
          <a:bodyPr>
            <a:normAutofit fontScale="85000" lnSpcReduction="10000"/>
          </a:bodyPr>
          <a:lstStyle/>
          <a:p>
            <a:r>
              <a:rPr lang="en-US" dirty="0"/>
              <a:t>Have four wings (they hook together as they fly)</a:t>
            </a:r>
          </a:p>
          <a:p>
            <a:r>
              <a:rPr lang="en-US" dirty="0"/>
              <a:t>Have prominent antennae</a:t>
            </a:r>
          </a:p>
          <a:p>
            <a:r>
              <a:rPr lang="en-US" dirty="0"/>
              <a:t>Have two large eyes and three smaller ones in between (ocelli)</a:t>
            </a:r>
          </a:p>
          <a:p>
            <a:r>
              <a:rPr lang="en-US" dirty="0"/>
              <a:t>Carry pollen in pollen baskets (corbicula) or scopa (on bottom of abdomen)</a:t>
            </a:r>
          </a:p>
          <a:p>
            <a:r>
              <a:rPr lang="en-US" dirty="0"/>
              <a:t>Are generally hairy</a:t>
            </a:r>
          </a:p>
        </p:txBody>
      </p:sp>
      <p:sp>
        <p:nvSpPr>
          <p:cNvPr id="5" name="Text Placeholder 4">
            <a:extLst>
              <a:ext uri="{FF2B5EF4-FFF2-40B4-BE49-F238E27FC236}">
                <a16:creationId xmlns:a16="http://schemas.microsoft.com/office/drawing/2014/main" id="{4E283612-4326-6C43-A439-7B6442932F87}"/>
              </a:ext>
            </a:extLst>
          </p:cNvPr>
          <p:cNvSpPr>
            <a:spLocks noGrp="1"/>
          </p:cNvSpPr>
          <p:nvPr>
            <p:ph type="body" sz="quarter" idx="3"/>
          </p:nvPr>
        </p:nvSpPr>
        <p:spPr>
          <a:xfrm>
            <a:off x="4629150" y="1518324"/>
            <a:ext cx="3887391" cy="823912"/>
          </a:xfrm>
          <a:solidFill>
            <a:schemeClr val="accent6">
              <a:lumMod val="40000"/>
              <a:lumOff val="60000"/>
            </a:schemeClr>
          </a:solidFill>
        </p:spPr>
        <p:txBody>
          <a:bodyPr>
            <a:normAutofit/>
          </a:bodyPr>
          <a:lstStyle/>
          <a:p>
            <a:pPr algn="ctr"/>
            <a:r>
              <a:rPr lang="en-US" sz="3200" dirty="0"/>
              <a:t>Flies</a:t>
            </a:r>
          </a:p>
        </p:txBody>
      </p:sp>
      <p:sp>
        <p:nvSpPr>
          <p:cNvPr id="6" name="Content Placeholder 5">
            <a:extLst>
              <a:ext uri="{FF2B5EF4-FFF2-40B4-BE49-F238E27FC236}">
                <a16:creationId xmlns:a16="http://schemas.microsoft.com/office/drawing/2014/main" id="{988C690E-C64F-494D-8D47-05ACE6B3CE95}"/>
              </a:ext>
            </a:extLst>
          </p:cNvPr>
          <p:cNvSpPr>
            <a:spLocks noGrp="1"/>
          </p:cNvSpPr>
          <p:nvPr>
            <p:ph sz="quarter" idx="4"/>
          </p:nvPr>
        </p:nvSpPr>
        <p:spPr>
          <a:solidFill>
            <a:schemeClr val="accent6">
              <a:lumMod val="20000"/>
              <a:lumOff val="80000"/>
            </a:schemeClr>
          </a:solidFill>
        </p:spPr>
        <p:txBody>
          <a:bodyPr>
            <a:normAutofit fontScale="85000" lnSpcReduction="10000"/>
          </a:bodyPr>
          <a:lstStyle/>
          <a:p>
            <a:r>
              <a:rPr lang="en-US" dirty="0"/>
              <a:t>Have two wings</a:t>
            </a:r>
          </a:p>
          <a:p>
            <a:r>
              <a:rPr lang="en-US" dirty="0"/>
              <a:t>Have smaller antennae</a:t>
            </a:r>
          </a:p>
          <a:p>
            <a:r>
              <a:rPr lang="en-US" dirty="0"/>
              <a:t>Have two prominent eyes</a:t>
            </a:r>
          </a:p>
          <a:p>
            <a:r>
              <a:rPr lang="en-US" dirty="0"/>
              <a:t>Do not carry pollen</a:t>
            </a:r>
          </a:p>
          <a:p>
            <a:r>
              <a:rPr lang="en-US" dirty="0"/>
              <a:t>Are generally not very hairy</a:t>
            </a:r>
          </a:p>
          <a:p>
            <a:r>
              <a:rPr lang="en-US" dirty="0"/>
              <a:t>When not flying the wings are generally spread and not laying across their body.</a:t>
            </a:r>
          </a:p>
        </p:txBody>
      </p:sp>
    </p:spTree>
    <p:extLst>
      <p:ext uri="{BB962C8B-B14F-4D97-AF65-F5344CB8AC3E}">
        <p14:creationId xmlns:p14="http://schemas.microsoft.com/office/powerpoint/2010/main" val="2825345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2170" y="856180"/>
            <a:ext cx="3420438" cy="1128068"/>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n-US" sz="3500" b="1">
                <a:latin typeface="+mj-lt"/>
                <a:ea typeface="+mj-ea"/>
                <a:cs typeface="+mj-cs"/>
              </a:rPr>
              <a:t>Syrphid Fly</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EF6B8A7-DAC7-7D44-80FB-BBE6AFC1B67A}"/>
              </a:ext>
            </a:extLst>
          </p:cNvPr>
          <p:cNvSpPr txBox="1"/>
          <p:nvPr/>
        </p:nvSpPr>
        <p:spPr>
          <a:xfrm>
            <a:off x="443039" y="2330505"/>
            <a:ext cx="3419569" cy="3979585"/>
          </a:xfrm>
          <a:prstGeom prst="rect">
            <a:avLst/>
          </a:prstGeom>
        </p:spPr>
        <p:txBody>
          <a:bodyPr vert="horz" lIns="91440" tIns="45720" rIns="91440" bIns="45720" rtlCol="0" anchor="ctr">
            <a:noAutofit/>
          </a:bodyPr>
          <a:lstStyle/>
          <a:p>
            <a:pPr>
              <a:lnSpc>
                <a:spcPct val="90000"/>
              </a:lnSpc>
              <a:spcAft>
                <a:spcPts val="600"/>
              </a:spcAft>
            </a:pPr>
            <a:r>
              <a:rPr lang="en-US" sz="2400" dirty="0"/>
              <a:t>Notice the very small antennae.  Also, the eyes are close together with no ocelli.  It is hard to tell if there are two wings or four wings hooked together.  Often bees rest with their bees laying flat on their back.  Do you see any pollen?  No!  This is a fly that resembles a bee, a bee mimic.</a:t>
            </a:r>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376" r="17960" b="1"/>
          <a:stretch/>
        </p:blipFill>
        <p:spPr>
          <a:xfrm>
            <a:off x="4483341" y="799352"/>
            <a:ext cx="4069057" cy="5259296"/>
          </a:xfrm>
          <a:prstGeom prst="rect">
            <a:avLst/>
          </a:prstGeom>
        </p:spPr>
      </p:pic>
    </p:spTree>
    <p:extLst>
      <p:ext uri="{BB962C8B-B14F-4D97-AF65-F5344CB8AC3E}">
        <p14:creationId xmlns:p14="http://schemas.microsoft.com/office/powerpoint/2010/main" val="38456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yellow flower&#10;&#10;Description automatically generated">
            <a:extLst>
              <a:ext uri="{FF2B5EF4-FFF2-40B4-BE49-F238E27FC236}">
                <a16:creationId xmlns:a16="http://schemas.microsoft.com/office/drawing/2014/main" id="{FEE81F86-AF51-B84C-8D68-B796CD26B5F0}"/>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C997DC-76DC-6341-AC2C-7B9E27090AD1}"/>
              </a:ext>
            </a:extLst>
          </p:cNvPr>
          <p:cNvSpPr txBox="1"/>
          <p:nvPr/>
        </p:nvSpPr>
        <p:spPr>
          <a:xfrm>
            <a:off x="0" y="5486400"/>
            <a:ext cx="8958263" cy="1200329"/>
          </a:xfrm>
          <a:prstGeom prst="rect">
            <a:avLst/>
          </a:prstGeom>
          <a:noFill/>
        </p:spPr>
        <p:txBody>
          <a:bodyPr wrap="square" rtlCol="0">
            <a:spAutoFit/>
          </a:bodyPr>
          <a:lstStyle/>
          <a:p>
            <a:r>
              <a:rPr lang="en-US" sz="2400" dirty="0"/>
              <a:t>This is another fly.  Notice the eyes are close together and there are no obvious antennae.  The wings are spread open as the insect stands on the flower.  There is no pollen gathering structure.</a:t>
            </a:r>
          </a:p>
        </p:txBody>
      </p:sp>
    </p:spTree>
    <p:extLst>
      <p:ext uri="{BB962C8B-B14F-4D97-AF65-F5344CB8AC3E}">
        <p14:creationId xmlns:p14="http://schemas.microsoft.com/office/powerpoint/2010/main" val="208592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213D03-8AE2-074B-AE13-E4D56777AC2D}"/>
              </a:ext>
            </a:extLst>
          </p:cNvPr>
          <p:cNvSpPr txBox="1"/>
          <p:nvPr/>
        </p:nvSpPr>
        <p:spPr>
          <a:xfrm>
            <a:off x="505677" y="914400"/>
            <a:ext cx="2743200" cy="2887579"/>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2900" kern="1200" dirty="0">
                <a:solidFill>
                  <a:srgbClr val="FFFFFF"/>
                </a:solidFill>
                <a:latin typeface="+mj-lt"/>
                <a:ea typeface="+mj-ea"/>
                <a:cs typeface="+mj-cs"/>
              </a:rPr>
              <a:t>On this bumble bee you can see pollen in the pollen basket (corbicula).  Also, notice the long antennae.  This is definitely not a fly.</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147C08-F792-AF4A-829D-F6672904C76B}"/>
              </a:ext>
            </a:extLst>
          </p:cNvPr>
          <p:cNvPicPr>
            <a:picLocks noChangeAspect="1"/>
          </p:cNvPicPr>
          <p:nvPr/>
        </p:nvPicPr>
        <p:blipFill rotWithShape="1">
          <a:blip r:embed="rId2"/>
          <a:srcRect l="29663" r="8537"/>
          <a:stretch/>
        </p:blipFill>
        <p:spPr>
          <a:xfrm>
            <a:off x="3900058" y="492573"/>
            <a:ext cx="4845775" cy="5880796"/>
          </a:xfrm>
          <a:prstGeom prst="rect">
            <a:avLst/>
          </a:prstGeom>
        </p:spPr>
      </p:pic>
    </p:spTree>
    <p:extLst>
      <p:ext uri="{BB962C8B-B14F-4D97-AF65-F5344CB8AC3E}">
        <p14:creationId xmlns:p14="http://schemas.microsoft.com/office/powerpoint/2010/main" val="4234256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463E9-B469-1E46-B68B-97C084AD542F}"/>
              </a:ext>
            </a:extLst>
          </p:cNvPr>
          <p:cNvSpPr txBox="1"/>
          <p:nvPr/>
        </p:nvSpPr>
        <p:spPr>
          <a:xfrm>
            <a:off x="6950931" y="2023110"/>
            <a:ext cx="1852218" cy="28460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a:latin typeface="+mj-lt"/>
                <a:ea typeface="+mj-ea"/>
                <a:cs typeface="+mj-cs"/>
              </a:rPr>
              <a:t>Is this a bee or a fly??</a:t>
            </a:r>
          </a:p>
        </p:txBody>
      </p:sp>
      <p:sp>
        <p:nvSpPr>
          <p:cNvPr id="18" name="Rectangle 17">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1045" y="245695"/>
            <a:ext cx="1715478" cy="64375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563" y="664308"/>
            <a:ext cx="6061974"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5AA7EB-89E4-C047-B174-C56572FF5410}"/>
              </a:ext>
            </a:extLst>
          </p:cNvPr>
          <p:cNvPicPr>
            <a:picLocks noChangeAspect="1"/>
          </p:cNvPicPr>
          <p:nvPr/>
        </p:nvPicPr>
        <p:blipFill rotWithShape="1">
          <a:blip r:embed="rId3"/>
          <a:srcRect l="24536" r="13879"/>
          <a:stretch/>
        </p:blipFill>
        <p:spPr>
          <a:xfrm>
            <a:off x="408928" y="858525"/>
            <a:ext cx="5706228" cy="5211906"/>
          </a:xfrm>
          <a:prstGeom prst="rect">
            <a:avLst/>
          </a:prstGeom>
        </p:spPr>
      </p:pic>
      <p:sp>
        <p:nvSpPr>
          <p:cNvPr id="22" name="Rectangle 21">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47951" y="3411145"/>
            <a:ext cx="171907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192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C1721-B3C4-4148-B50A-3644DFBEB4BC}"/>
              </a:ext>
            </a:extLst>
          </p:cNvPr>
          <p:cNvSpPr txBox="1"/>
          <p:nvPr/>
        </p:nvSpPr>
        <p:spPr>
          <a:xfrm>
            <a:off x="0" y="0"/>
            <a:ext cx="9144000" cy="2308324"/>
          </a:xfrm>
          <a:prstGeom prst="rect">
            <a:avLst/>
          </a:prstGeom>
          <a:noFill/>
        </p:spPr>
        <p:txBody>
          <a:bodyPr wrap="square" rtlCol="0">
            <a:spAutoFit/>
          </a:bodyPr>
          <a:lstStyle/>
          <a:p>
            <a:r>
              <a:rPr lang="en-US" sz="2400" dirty="0"/>
              <a:t>Participants will be counting insects that land on </a:t>
            </a:r>
            <a:r>
              <a:rPr lang="en-US" sz="2400" b="1" dirty="0"/>
              <a:t>one favorite pollinator plant </a:t>
            </a:r>
            <a:r>
              <a:rPr lang="en-US" sz="2400" dirty="0"/>
              <a:t>for </a:t>
            </a:r>
            <a:r>
              <a:rPr lang="en-US" sz="2400" b="1" dirty="0"/>
              <a:t>15 minutes</a:t>
            </a:r>
            <a:r>
              <a:rPr lang="en-US" sz="2400" dirty="0"/>
              <a:t>.  Counts will be easily recorded on the project website.  </a:t>
            </a:r>
          </a:p>
          <a:p>
            <a:endParaRPr lang="en-US" sz="2400" dirty="0"/>
          </a:p>
          <a:p>
            <a:r>
              <a:rPr lang="en-US" sz="2400" dirty="0"/>
              <a:t>Make sure your pollinator garden includes plants that will be blooming in August!</a:t>
            </a:r>
          </a:p>
        </p:txBody>
      </p:sp>
      <p:pic>
        <p:nvPicPr>
          <p:cNvPr id="4" name="Picture 3">
            <a:extLst>
              <a:ext uri="{FF2B5EF4-FFF2-40B4-BE49-F238E27FC236}">
                <a16:creationId xmlns:a16="http://schemas.microsoft.com/office/drawing/2014/main" id="{9C147AAE-013C-9844-A649-6A63E608A9FA}"/>
              </a:ext>
            </a:extLst>
          </p:cNvPr>
          <p:cNvPicPr>
            <a:picLocks noChangeAspect="1"/>
          </p:cNvPicPr>
          <p:nvPr/>
        </p:nvPicPr>
        <p:blipFill>
          <a:blip r:embed="rId2"/>
          <a:stretch>
            <a:fillRect/>
          </a:stretch>
        </p:blipFill>
        <p:spPr>
          <a:xfrm>
            <a:off x="199734" y="2475853"/>
            <a:ext cx="8744531" cy="6558397"/>
          </a:xfrm>
          <a:prstGeom prst="rect">
            <a:avLst/>
          </a:prstGeom>
        </p:spPr>
      </p:pic>
    </p:spTree>
    <p:extLst>
      <p:ext uri="{BB962C8B-B14F-4D97-AF65-F5344CB8AC3E}">
        <p14:creationId xmlns:p14="http://schemas.microsoft.com/office/powerpoint/2010/main" val="3254642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9A5EE-0D31-AF40-BB1B-B25E93B9A42E}"/>
              </a:ext>
            </a:extLst>
          </p:cNvPr>
          <p:cNvPicPr>
            <a:picLocks noChangeAspect="1"/>
          </p:cNvPicPr>
          <p:nvPr/>
        </p:nvPicPr>
        <p:blipFill rotWithShape="1">
          <a:blip r:embed="rId2"/>
          <a:srcRect/>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B6DE88-D736-0A45-B4A5-28397BB1DF04}"/>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dirty="0">
                <a:solidFill>
                  <a:schemeClr val="tx1">
                    <a:lumMod val="85000"/>
                    <a:lumOff val="15000"/>
                  </a:schemeClr>
                </a:solidFill>
                <a:latin typeface="+mj-lt"/>
                <a:ea typeface="+mj-ea"/>
                <a:cs typeface="+mj-cs"/>
              </a:rPr>
              <a:t>Butterflies and Moths</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01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766365" y="3812954"/>
            <a:ext cx="4848966"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kern="1200" dirty="0">
                <a:solidFill>
                  <a:srgbClr val="FFFFFF"/>
                </a:solidFill>
                <a:latin typeface="+mj-lt"/>
                <a:ea typeface="+mj-ea"/>
                <a:cs typeface="+mj-cs"/>
              </a:rPr>
              <a:t>Butterflies/Moths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190" r="-1" b="22842"/>
          <a:stretch/>
        </p:blipFill>
        <p:spPr>
          <a:xfrm>
            <a:off x="238226" y="299363"/>
            <a:ext cx="3120339" cy="3049204"/>
          </a:xfrm>
          <a:prstGeom prst="rect">
            <a:avLst/>
          </a:prstGeom>
        </p:spPr>
      </p:pic>
      <p:pic>
        <p:nvPicPr>
          <p:cNvPr id="3" name="Picture 2"/>
          <p:cNvPicPr>
            <a:picLocks noChangeAspect="1"/>
          </p:cNvPicPr>
          <p:nvPr/>
        </p:nvPicPr>
        <p:blipFill rotWithShape="1">
          <a:blip r:embed="rId3"/>
          <a:srcRect b="1199"/>
          <a:stretch/>
        </p:blipFill>
        <p:spPr>
          <a:xfrm>
            <a:off x="3490722" y="299363"/>
            <a:ext cx="5412813" cy="3008188"/>
          </a:xfrm>
          <a:prstGeom prst="rect">
            <a:avLst/>
          </a:prstGeom>
        </p:spPr>
      </p:pic>
      <p:cxnSp>
        <p:nvCxnSpPr>
          <p:cNvPr id="28" name="Straight Connector 27">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13682" r="28332" b="3"/>
          <a:stretch/>
        </p:blipFill>
        <p:spPr>
          <a:xfrm>
            <a:off x="238226" y="3509433"/>
            <a:ext cx="3120339" cy="3026833"/>
          </a:xfrm>
          <a:prstGeom prst="rect">
            <a:avLst/>
          </a:prstGeom>
        </p:spPr>
      </p:pic>
      <p:sp>
        <p:nvSpPr>
          <p:cNvPr id="6" name="TextBox 5">
            <a:extLst>
              <a:ext uri="{FF2B5EF4-FFF2-40B4-BE49-F238E27FC236}">
                <a16:creationId xmlns:a16="http://schemas.microsoft.com/office/drawing/2014/main" id="{07686CE7-11AA-2D43-88F6-6ACC62C6EB63}"/>
              </a:ext>
            </a:extLst>
          </p:cNvPr>
          <p:cNvSpPr txBox="1"/>
          <p:nvPr/>
        </p:nvSpPr>
        <p:spPr>
          <a:xfrm>
            <a:off x="393539" y="2782664"/>
            <a:ext cx="1759352" cy="307777"/>
          </a:xfrm>
          <a:prstGeom prst="rect">
            <a:avLst/>
          </a:prstGeom>
          <a:solidFill>
            <a:schemeClr val="bg1"/>
          </a:solidFill>
        </p:spPr>
        <p:txBody>
          <a:bodyPr wrap="square" rtlCol="0">
            <a:spAutoFit/>
          </a:bodyPr>
          <a:lstStyle/>
          <a:p>
            <a:r>
              <a:rPr lang="en-US" sz="1400" dirty="0"/>
              <a:t>Gulf Fritillary</a:t>
            </a:r>
          </a:p>
        </p:txBody>
      </p:sp>
      <p:sp>
        <p:nvSpPr>
          <p:cNvPr id="7" name="TextBox 6">
            <a:extLst>
              <a:ext uri="{FF2B5EF4-FFF2-40B4-BE49-F238E27FC236}">
                <a16:creationId xmlns:a16="http://schemas.microsoft.com/office/drawing/2014/main" id="{956D6FB9-27B7-514A-A0E8-6F85E19C5B77}"/>
              </a:ext>
            </a:extLst>
          </p:cNvPr>
          <p:cNvSpPr txBox="1"/>
          <p:nvPr/>
        </p:nvSpPr>
        <p:spPr>
          <a:xfrm>
            <a:off x="7049971" y="636608"/>
            <a:ext cx="1387974" cy="307777"/>
          </a:xfrm>
          <a:prstGeom prst="rect">
            <a:avLst/>
          </a:prstGeom>
          <a:solidFill>
            <a:schemeClr val="bg1"/>
          </a:solidFill>
        </p:spPr>
        <p:txBody>
          <a:bodyPr wrap="square" rtlCol="0">
            <a:spAutoFit/>
          </a:bodyPr>
          <a:lstStyle/>
          <a:p>
            <a:r>
              <a:rPr lang="en-US" sz="1400" dirty="0"/>
              <a:t>Monarch</a:t>
            </a:r>
          </a:p>
        </p:txBody>
      </p:sp>
      <p:sp>
        <p:nvSpPr>
          <p:cNvPr id="8" name="TextBox 7">
            <a:extLst>
              <a:ext uri="{FF2B5EF4-FFF2-40B4-BE49-F238E27FC236}">
                <a16:creationId xmlns:a16="http://schemas.microsoft.com/office/drawing/2014/main" id="{111F3322-146F-9B4B-83DF-3A9B332B9A81}"/>
              </a:ext>
            </a:extLst>
          </p:cNvPr>
          <p:cNvSpPr txBox="1"/>
          <p:nvPr/>
        </p:nvSpPr>
        <p:spPr>
          <a:xfrm>
            <a:off x="1805651" y="3659065"/>
            <a:ext cx="1490518" cy="307777"/>
          </a:xfrm>
          <a:prstGeom prst="rect">
            <a:avLst/>
          </a:prstGeom>
          <a:solidFill>
            <a:schemeClr val="bg1"/>
          </a:solidFill>
        </p:spPr>
        <p:txBody>
          <a:bodyPr wrap="square" rtlCol="0">
            <a:spAutoFit/>
          </a:bodyPr>
          <a:lstStyle/>
          <a:p>
            <a:r>
              <a:rPr lang="en-US" sz="1400" dirty="0"/>
              <a:t>Gray Hairstreak</a:t>
            </a:r>
          </a:p>
        </p:txBody>
      </p:sp>
    </p:spTree>
    <p:extLst>
      <p:ext uri="{BB962C8B-B14F-4D97-AF65-F5344CB8AC3E}">
        <p14:creationId xmlns:p14="http://schemas.microsoft.com/office/powerpoint/2010/main" val="3991461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44535A-D0DB-2D4F-9E7C-958E41581948}"/>
              </a:ext>
            </a:extLst>
          </p:cNvPr>
          <p:cNvSpPr txBox="1"/>
          <p:nvPr/>
        </p:nvSpPr>
        <p:spPr>
          <a:xfrm>
            <a:off x="488480" y="640081"/>
            <a:ext cx="2532887" cy="2788919"/>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3800" dirty="0">
                <a:solidFill>
                  <a:schemeClr val="bg1"/>
                </a:solidFill>
                <a:latin typeface="+mj-lt"/>
                <a:ea typeface="+mj-ea"/>
                <a:cs typeface="+mj-cs"/>
              </a:rPr>
              <a:t>Spring Moth</a:t>
            </a:r>
          </a:p>
        </p:txBody>
      </p:sp>
      <p:pic>
        <p:nvPicPr>
          <p:cNvPr id="3" name="Picture 2" descr="A close up of a flower&#10;&#10;Description automatically generated">
            <a:extLst>
              <a:ext uri="{FF2B5EF4-FFF2-40B4-BE49-F238E27FC236}">
                <a16:creationId xmlns:a16="http://schemas.microsoft.com/office/drawing/2014/main" id="{D67E326D-6BBD-1745-A9CC-E09D1D637974}"/>
              </a:ext>
            </a:extLst>
          </p:cNvPr>
          <p:cNvPicPr>
            <a:picLocks noChangeAspect="1"/>
          </p:cNvPicPr>
          <p:nvPr/>
        </p:nvPicPr>
        <p:blipFill rotWithShape="1">
          <a:blip r:embed="rId2"/>
          <a:srcRect l="16537" r="37095"/>
          <a:stretch/>
        </p:blipFill>
        <p:spPr>
          <a:xfrm>
            <a:off x="3490722" y="10"/>
            <a:ext cx="5653278" cy="6857990"/>
          </a:xfrm>
          <a:prstGeom prst="rect">
            <a:avLst/>
          </a:prstGeom>
        </p:spPr>
      </p:pic>
    </p:spTree>
    <p:extLst>
      <p:ext uri="{BB962C8B-B14F-4D97-AF65-F5344CB8AC3E}">
        <p14:creationId xmlns:p14="http://schemas.microsoft.com/office/powerpoint/2010/main" val="41470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7D832-6F5A-5946-B84F-074AFDB5F0C7}"/>
              </a:ext>
            </a:extLst>
          </p:cNvPr>
          <p:cNvSpPr txBox="1"/>
          <p:nvPr/>
        </p:nvSpPr>
        <p:spPr>
          <a:xfrm>
            <a:off x="475630" y="4639709"/>
            <a:ext cx="8192729" cy="1317643"/>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3800" kern="1200" dirty="0">
                <a:solidFill>
                  <a:schemeClr val="tx1"/>
                </a:solidFill>
                <a:latin typeface="+mj-lt"/>
                <a:ea typeface="+mj-ea"/>
                <a:cs typeface="+mj-cs"/>
              </a:rPr>
              <a:t>Any insect that doesn’t fit into one of the previous categories </a:t>
            </a:r>
            <a:r>
              <a:rPr lang="en-US" sz="3800" dirty="0">
                <a:latin typeface="+mj-lt"/>
                <a:ea typeface="+mj-ea"/>
                <a:cs typeface="+mj-cs"/>
              </a:rPr>
              <a:t>falls into the</a:t>
            </a:r>
            <a:r>
              <a:rPr lang="en-US" sz="3800" kern="1200" dirty="0">
                <a:solidFill>
                  <a:schemeClr val="tx1"/>
                </a:solidFill>
                <a:latin typeface="+mj-lt"/>
                <a:ea typeface="+mj-ea"/>
                <a:cs typeface="+mj-cs"/>
              </a:rPr>
              <a:t> “other insect” category.</a:t>
            </a:r>
          </a:p>
        </p:txBody>
      </p:sp>
      <p:pic>
        <p:nvPicPr>
          <p:cNvPr id="3" name="Picture 2">
            <a:extLst>
              <a:ext uri="{FF2B5EF4-FFF2-40B4-BE49-F238E27FC236}">
                <a16:creationId xmlns:a16="http://schemas.microsoft.com/office/drawing/2014/main" id="{1F0655AC-6A91-6542-87A1-107682605F27}"/>
              </a:ext>
            </a:extLst>
          </p:cNvPr>
          <p:cNvPicPr>
            <a:picLocks noChangeAspect="1"/>
          </p:cNvPicPr>
          <p:nvPr/>
        </p:nvPicPr>
        <p:blipFill rotWithShape="1">
          <a:blip r:embed="rId2"/>
          <a:srcRect r="30241"/>
          <a:stretch/>
        </p:blipFill>
        <p:spPr>
          <a:xfrm rot="5400000">
            <a:off x="159731" y="-159731"/>
            <a:ext cx="4252532" cy="4571995"/>
          </a:xfrm>
          <a:prstGeom prst="rect">
            <a:avLst/>
          </a:prstGeom>
        </p:spPr>
      </p:pic>
      <p:pic>
        <p:nvPicPr>
          <p:cNvPr id="6" name="Picture 5">
            <a:extLst>
              <a:ext uri="{FF2B5EF4-FFF2-40B4-BE49-F238E27FC236}">
                <a16:creationId xmlns:a16="http://schemas.microsoft.com/office/drawing/2014/main" id="{759ED3D1-EED7-D849-965C-71261CC45DC7}"/>
              </a:ext>
            </a:extLst>
          </p:cNvPr>
          <p:cNvPicPr>
            <a:picLocks noChangeAspect="1"/>
          </p:cNvPicPr>
          <p:nvPr/>
        </p:nvPicPr>
        <p:blipFill rotWithShape="1">
          <a:blip r:embed="rId3"/>
          <a:srcRect l="19379" r="-3" b="-3"/>
          <a:stretch/>
        </p:blipFill>
        <p:spPr>
          <a:xfrm>
            <a:off x="4571999" y="-681"/>
            <a:ext cx="4572001" cy="4253215"/>
          </a:xfrm>
          <a:prstGeom prst="rect">
            <a:avLst/>
          </a:prstGeom>
        </p:spPr>
      </p:pic>
      <p:cxnSp>
        <p:nvCxnSpPr>
          <p:cNvPr id="31" name="Straight Connector 3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55FEA2-13FF-1A4B-B2B5-DEFF12FEFE4D}"/>
              </a:ext>
            </a:extLst>
          </p:cNvPr>
          <p:cNvSpPr txBox="1"/>
          <p:nvPr/>
        </p:nvSpPr>
        <p:spPr>
          <a:xfrm>
            <a:off x="127322" y="3576577"/>
            <a:ext cx="2210764" cy="369332"/>
          </a:xfrm>
          <a:prstGeom prst="rect">
            <a:avLst/>
          </a:prstGeom>
          <a:noFill/>
        </p:spPr>
        <p:txBody>
          <a:bodyPr wrap="square" rtlCol="0">
            <a:spAutoFit/>
          </a:bodyPr>
          <a:lstStyle/>
          <a:p>
            <a:r>
              <a:rPr lang="en-US" dirty="0"/>
              <a:t>Praying Mantis</a:t>
            </a:r>
          </a:p>
        </p:txBody>
      </p:sp>
      <p:sp>
        <p:nvSpPr>
          <p:cNvPr id="9" name="TextBox 8">
            <a:extLst>
              <a:ext uri="{FF2B5EF4-FFF2-40B4-BE49-F238E27FC236}">
                <a16:creationId xmlns:a16="http://schemas.microsoft.com/office/drawing/2014/main" id="{85F0083C-C195-0B40-A04F-18B5958A1BB0}"/>
              </a:ext>
            </a:extLst>
          </p:cNvPr>
          <p:cNvSpPr txBox="1"/>
          <p:nvPr/>
        </p:nvSpPr>
        <p:spPr>
          <a:xfrm>
            <a:off x="4838218" y="3576577"/>
            <a:ext cx="1551007" cy="369332"/>
          </a:xfrm>
          <a:prstGeom prst="rect">
            <a:avLst/>
          </a:prstGeom>
          <a:noFill/>
        </p:spPr>
        <p:txBody>
          <a:bodyPr wrap="square" rtlCol="0">
            <a:spAutoFit/>
          </a:bodyPr>
          <a:lstStyle/>
          <a:p>
            <a:r>
              <a:rPr lang="en-US" dirty="0"/>
              <a:t>Ambush bug</a:t>
            </a:r>
          </a:p>
        </p:txBody>
      </p:sp>
    </p:spTree>
    <p:extLst>
      <p:ext uri="{BB962C8B-B14F-4D97-AF65-F5344CB8AC3E}">
        <p14:creationId xmlns:p14="http://schemas.microsoft.com/office/powerpoint/2010/main" val="58753333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057D0E11-09D0-2842-9B23-B43181A19676}"/>
              </a:ext>
            </a:extLst>
          </p:cNvPr>
          <p:cNvPicPr>
            <a:picLocks noChangeAspect="1"/>
          </p:cNvPicPr>
          <p:nvPr/>
        </p:nvPicPr>
        <p:blipFill rotWithShape="1">
          <a:blip r:embed="rId2"/>
          <a:srcRect t="9041" r="-1" b="5544"/>
          <a:stretch/>
        </p:blipFill>
        <p:spPr>
          <a:xfrm rot="43080000">
            <a:off x="853377" y="1003258"/>
            <a:ext cx="7437246" cy="4764396"/>
          </a:xfrm>
          <a:prstGeom prst="rect">
            <a:avLst/>
          </a:prstGeom>
        </p:spPr>
      </p:pic>
      <p:sp>
        <p:nvSpPr>
          <p:cNvPr id="4" name="TextBox 3">
            <a:extLst>
              <a:ext uri="{FF2B5EF4-FFF2-40B4-BE49-F238E27FC236}">
                <a16:creationId xmlns:a16="http://schemas.microsoft.com/office/drawing/2014/main" id="{6B02BD01-AFE9-044D-83F0-C6F8E9949002}"/>
              </a:ext>
            </a:extLst>
          </p:cNvPr>
          <p:cNvSpPr txBox="1"/>
          <p:nvPr/>
        </p:nvSpPr>
        <p:spPr>
          <a:xfrm>
            <a:off x="6470870" y="4815068"/>
            <a:ext cx="1608881" cy="369332"/>
          </a:xfrm>
          <a:prstGeom prst="rect">
            <a:avLst/>
          </a:prstGeom>
          <a:solidFill>
            <a:schemeClr val="bg1"/>
          </a:solidFill>
        </p:spPr>
        <p:txBody>
          <a:bodyPr wrap="square" rtlCol="0">
            <a:spAutoFit/>
          </a:bodyPr>
          <a:lstStyle/>
          <a:p>
            <a:r>
              <a:rPr lang="en-US" b="1" dirty="0"/>
              <a:t>Lady Beetle</a:t>
            </a:r>
          </a:p>
        </p:txBody>
      </p:sp>
    </p:spTree>
    <p:extLst>
      <p:ext uri="{BB962C8B-B14F-4D97-AF65-F5344CB8AC3E}">
        <p14:creationId xmlns:p14="http://schemas.microsoft.com/office/powerpoint/2010/main" val="1330134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F1AA325B-E4CD-934C-BBDF-D65435B7AEE8}"/>
              </a:ext>
            </a:extLst>
          </p:cNvPr>
          <p:cNvPicPr>
            <a:picLocks noChangeAspect="1"/>
          </p:cNvPicPr>
          <p:nvPr/>
        </p:nvPicPr>
        <p:blipFill rotWithShape="1">
          <a:blip r:embed="rId2"/>
          <a:srcRect t="14585" r="-1" b="-1"/>
          <a:stretch/>
        </p:blipFill>
        <p:spPr>
          <a:xfrm rot="43080000">
            <a:off x="853377" y="1003258"/>
            <a:ext cx="7437246" cy="4764396"/>
          </a:xfrm>
          <a:prstGeom prst="rect">
            <a:avLst/>
          </a:prstGeom>
        </p:spPr>
      </p:pic>
      <p:sp>
        <p:nvSpPr>
          <p:cNvPr id="4" name="TextBox 3">
            <a:extLst>
              <a:ext uri="{FF2B5EF4-FFF2-40B4-BE49-F238E27FC236}">
                <a16:creationId xmlns:a16="http://schemas.microsoft.com/office/drawing/2014/main" id="{147681C6-0ABE-014D-B077-B69D7A5BFC49}"/>
              </a:ext>
            </a:extLst>
          </p:cNvPr>
          <p:cNvSpPr txBox="1"/>
          <p:nvPr/>
        </p:nvSpPr>
        <p:spPr>
          <a:xfrm>
            <a:off x="1284790" y="5092861"/>
            <a:ext cx="1400537" cy="369332"/>
          </a:xfrm>
          <a:prstGeom prst="rect">
            <a:avLst/>
          </a:prstGeom>
          <a:solidFill>
            <a:schemeClr val="bg1"/>
          </a:solidFill>
        </p:spPr>
        <p:txBody>
          <a:bodyPr wrap="square" rtlCol="0">
            <a:spAutoFit/>
          </a:bodyPr>
          <a:lstStyle/>
          <a:p>
            <a:r>
              <a:rPr lang="en-US" b="1" dirty="0"/>
              <a:t>Wheel Bug</a:t>
            </a:r>
          </a:p>
        </p:txBody>
      </p:sp>
    </p:spTree>
    <p:extLst>
      <p:ext uri="{BB962C8B-B14F-4D97-AF65-F5344CB8AC3E}">
        <p14:creationId xmlns:p14="http://schemas.microsoft.com/office/powerpoint/2010/main" val="4246601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at that is lying down and looking at the camera&#10;&#10;Description automatically generated">
            <a:extLst>
              <a:ext uri="{FF2B5EF4-FFF2-40B4-BE49-F238E27FC236}">
                <a16:creationId xmlns:a16="http://schemas.microsoft.com/office/drawing/2014/main" id="{26816D80-4975-EE4D-801B-F4940ADFC90C}"/>
              </a:ext>
            </a:extLst>
          </p:cNvPr>
          <p:cNvPicPr>
            <a:picLocks noChangeAspect="1"/>
          </p:cNvPicPr>
          <p:nvPr/>
        </p:nvPicPr>
        <p:blipFill rotWithShape="1">
          <a:blip r:embed="rId2"/>
          <a:srcRect r="3982"/>
          <a:stretch/>
        </p:blipFill>
        <p:spPr>
          <a:xfrm>
            <a:off x="20" y="1282"/>
            <a:ext cx="9143980" cy="6856718"/>
          </a:xfrm>
          <a:prstGeom prst="rect">
            <a:avLst/>
          </a:prstGeom>
        </p:spPr>
      </p:pic>
    </p:spTree>
    <p:extLst>
      <p:ext uri="{BB962C8B-B14F-4D97-AF65-F5344CB8AC3E}">
        <p14:creationId xmlns:p14="http://schemas.microsoft.com/office/powerpoint/2010/main" val="721237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flower&#10;&#10;Description automatically generated">
            <a:extLst>
              <a:ext uri="{FF2B5EF4-FFF2-40B4-BE49-F238E27FC236}">
                <a16:creationId xmlns:a16="http://schemas.microsoft.com/office/drawing/2014/main" id="{42C55EF3-D652-2645-AF01-546F68317C9C}"/>
              </a:ext>
            </a:extLst>
          </p:cNvPr>
          <p:cNvPicPr>
            <a:picLocks noChangeAspect="1"/>
          </p:cNvPicPr>
          <p:nvPr/>
        </p:nvPicPr>
        <p:blipFill rotWithShape="1">
          <a:blip r:embed="rId3"/>
          <a:srcRect t="14700" b="10314"/>
          <a:stretch/>
        </p:blipFill>
        <p:spPr>
          <a:xfrm>
            <a:off x="20" y="1282"/>
            <a:ext cx="9143980" cy="6856718"/>
          </a:xfrm>
          <a:prstGeom prst="rect">
            <a:avLst/>
          </a:prstGeom>
        </p:spPr>
      </p:pic>
      <p:sp>
        <p:nvSpPr>
          <p:cNvPr id="4" name="TextBox 3">
            <a:extLst>
              <a:ext uri="{FF2B5EF4-FFF2-40B4-BE49-F238E27FC236}">
                <a16:creationId xmlns:a16="http://schemas.microsoft.com/office/drawing/2014/main" id="{D3008E71-409B-384B-8579-3B79E1C789F1}"/>
              </a:ext>
            </a:extLst>
          </p:cNvPr>
          <p:cNvSpPr txBox="1"/>
          <p:nvPr/>
        </p:nvSpPr>
        <p:spPr>
          <a:xfrm>
            <a:off x="194872" y="374754"/>
            <a:ext cx="1753849" cy="2308324"/>
          </a:xfrm>
          <a:prstGeom prst="rect">
            <a:avLst/>
          </a:prstGeom>
          <a:noFill/>
          <a:ln w="19050">
            <a:solidFill>
              <a:schemeClr val="tx1"/>
            </a:solidFill>
          </a:ln>
        </p:spPr>
        <p:txBody>
          <a:bodyPr wrap="square" rtlCol="0">
            <a:spAutoFit/>
          </a:bodyPr>
          <a:lstStyle/>
          <a:p>
            <a:r>
              <a:rPr lang="en-US" dirty="0"/>
              <a:t>Carpenter Bee</a:t>
            </a:r>
          </a:p>
          <a:p>
            <a:r>
              <a:rPr lang="en-US" dirty="0"/>
              <a:t>Bumble Bee</a:t>
            </a:r>
          </a:p>
          <a:p>
            <a:r>
              <a:rPr lang="en-US" dirty="0"/>
              <a:t>Honey Bee</a:t>
            </a:r>
          </a:p>
          <a:p>
            <a:r>
              <a:rPr lang="en-US" dirty="0"/>
              <a:t>Small Bee</a:t>
            </a:r>
          </a:p>
          <a:p>
            <a:r>
              <a:rPr lang="en-US" dirty="0"/>
              <a:t>Wasp</a:t>
            </a:r>
          </a:p>
          <a:p>
            <a:r>
              <a:rPr lang="en-US" dirty="0"/>
              <a:t>Fly</a:t>
            </a:r>
          </a:p>
          <a:p>
            <a:r>
              <a:rPr lang="en-US" dirty="0"/>
              <a:t>Butterfly/Moth</a:t>
            </a:r>
          </a:p>
          <a:p>
            <a:r>
              <a:rPr lang="en-US" dirty="0"/>
              <a:t>Other Insect</a:t>
            </a:r>
          </a:p>
        </p:txBody>
      </p:sp>
    </p:spTree>
    <p:extLst>
      <p:ext uri="{BB962C8B-B14F-4D97-AF65-F5344CB8AC3E}">
        <p14:creationId xmlns:p14="http://schemas.microsoft.com/office/powerpoint/2010/main" val="3653790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flower&#10;&#10;Description automatically generated">
            <a:extLst>
              <a:ext uri="{FF2B5EF4-FFF2-40B4-BE49-F238E27FC236}">
                <a16:creationId xmlns:a16="http://schemas.microsoft.com/office/drawing/2014/main" id="{F6481D3C-A6E0-FA4B-A8AA-D6E85E7ADF9F}"/>
              </a:ext>
            </a:extLst>
          </p:cNvPr>
          <p:cNvPicPr>
            <a:picLocks noChangeAspect="1"/>
          </p:cNvPicPr>
          <p:nvPr/>
        </p:nvPicPr>
        <p:blipFill rotWithShape="1">
          <a:blip r:embed="rId3"/>
          <a:srcRect l="9062" r="15924"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F55D0EA4-EB36-6042-A894-A1B6F223C4EE}"/>
              </a:ext>
            </a:extLst>
          </p:cNvPr>
          <p:cNvSpPr txBox="1"/>
          <p:nvPr/>
        </p:nvSpPr>
        <p:spPr>
          <a:xfrm>
            <a:off x="6130977" y="3429000"/>
            <a:ext cx="1753849" cy="2308324"/>
          </a:xfrm>
          <a:prstGeom prst="rect">
            <a:avLst/>
          </a:prstGeom>
          <a:solidFill>
            <a:schemeClr val="bg1"/>
          </a:solidFill>
          <a:ln w="19050">
            <a:solidFill>
              <a:schemeClr val="tx1"/>
            </a:solidFill>
          </a:ln>
        </p:spPr>
        <p:txBody>
          <a:bodyPr wrap="square" rtlCol="0">
            <a:spAutoFit/>
          </a:bodyPr>
          <a:lstStyle/>
          <a:p>
            <a:r>
              <a:rPr lang="en-US" dirty="0"/>
              <a:t>Carpenter Bee</a:t>
            </a:r>
          </a:p>
          <a:p>
            <a:r>
              <a:rPr lang="en-US" dirty="0"/>
              <a:t>Bumble Bee</a:t>
            </a:r>
          </a:p>
          <a:p>
            <a:r>
              <a:rPr lang="en-US" dirty="0"/>
              <a:t>Honey Bee</a:t>
            </a:r>
          </a:p>
          <a:p>
            <a:r>
              <a:rPr lang="en-US" dirty="0"/>
              <a:t>Small Bee</a:t>
            </a:r>
          </a:p>
          <a:p>
            <a:r>
              <a:rPr lang="en-US" dirty="0"/>
              <a:t>Wasp</a:t>
            </a:r>
          </a:p>
          <a:p>
            <a:r>
              <a:rPr lang="en-US" dirty="0"/>
              <a:t>Fly</a:t>
            </a:r>
          </a:p>
          <a:p>
            <a:r>
              <a:rPr lang="en-US" dirty="0"/>
              <a:t>Butterfly/Moth</a:t>
            </a:r>
          </a:p>
          <a:p>
            <a:r>
              <a:rPr lang="en-US" dirty="0"/>
              <a:t>Other Insect</a:t>
            </a:r>
          </a:p>
        </p:txBody>
      </p:sp>
    </p:spTree>
    <p:extLst>
      <p:ext uri="{BB962C8B-B14F-4D97-AF65-F5344CB8AC3E}">
        <p14:creationId xmlns:p14="http://schemas.microsoft.com/office/powerpoint/2010/main" val="2595228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B9A694-FFBF-5A4F-9EF3-983B94E9A941}"/>
              </a:ext>
            </a:extLst>
          </p:cNvPr>
          <p:cNvPicPr>
            <a:picLocks noChangeAspect="1"/>
          </p:cNvPicPr>
          <p:nvPr/>
        </p:nvPicPr>
        <p:blipFill rotWithShape="1">
          <a:blip r:embed="rId3"/>
          <a:srcRect b="19"/>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10F001CA-C7F4-074D-B8B8-F951AFCF20EB}"/>
              </a:ext>
            </a:extLst>
          </p:cNvPr>
          <p:cNvSpPr txBox="1"/>
          <p:nvPr/>
        </p:nvSpPr>
        <p:spPr>
          <a:xfrm>
            <a:off x="6685613" y="4062335"/>
            <a:ext cx="1753849" cy="2308324"/>
          </a:xfrm>
          <a:prstGeom prst="rect">
            <a:avLst/>
          </a:prstGeom>
          <a:solidFill>
            <a:schemeClr val="bg1"/>
          </a:solidFill>
          <a:ln w="19050">
            <a:solidFill>
              <a:schemeClr val="tx1"/>
            </a:solidFill>
          </a:ln>
        </p:spPr>
        <p:txBody>
          <a:bodyPr wrap="square" rtlCol="0">
            <a:spAutoFit/>
          </a:bodyPr>
          <a:lstStyle/>
          <a:p>
            <a:r>
              <a:rPr lang="en-US" dirty="0"/>
              <a:t>Carpenter Bee</a:t>
            </a:r>
          </a:p>
          <a:p>
            <a:r>
              <a:rPr lang="en-US" dirty="0"/>
              <a:t>Bumble Bee</a:t>
            </a:r>
          </a:p>
          <a:p>
            <a:r>
              <a:rPr lang="en-US" dirty="0"/>
              <a:t>Honey Bee</a:t>
            </a:r>
          </a:p>
          <a:p>
            <a:r>
              <a:rPr lang="en-US" dirty="0"/>
              <a:t>Small Bee</a:t>
            </a:r>
          </a:p>
          <a:p>
            <a:r>
              <a:rPr lang="en-US" dirty="0"/>
              <a:t>Wasp</a:t>
            </a:r>
          </a:p>
          <a:p>
            <a:r>
              <a:rPr lang="en-US" dirty="0"/>
              <a:t>Fly</a:t>
            </a:r>
          </a:p>
          <a:p>
            <a:r>
              <a:rPr lang="en-US" dirty="0"/>
              <a:t>Butterfly/Moth</a:t>
            </a:r>
          </a:p>
          <a:p>
            <a:r>
              <a:rPr lang="en-US" dirty="0"/>
              <a:t>Other Insect</a:t>
            </a:r>
          </a:p>
        </p:txBody>
      </p:sp>
    </p:spTree>
    <p:extLst>
      <p:ext uri="{BB962C8B-B14F-4D97-AF65-F5344CB8AC3E}">
        <p14:creationId xmlns:p14="http://schemas.microsoft.com/office/powerpoint/2010/main" val="797883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0DAB9-B4E5-8D48-9397-2A4CE95C2583}"/>
              </a:ext>
            </a:extLst>
          </p:cNvPr>
          <p:cNvPicPr>
            <a:picLocks noChangeAspect="1"/>
          </p:cNvPicPr>
          <p:nvPr/>
        </p:nvPicPr>
        <p:blipFill>
          <a:blip r:embed="rId2"/>
          <a:stretch>
            <a:fillRect/>
          </a:stretch>
        </p:blipFill>
        <p:spPr>
          <a:xfrm>
            <a:off x="-1846892" y="-1"/>
            <a:ext cx="12514892" cy="7039627"/>
          </a:xfrm>
          <a:prstGeom prst="rect">
            <a:avLst/>
          </a:prstGeom>
        </p:spPr>
      </p:pic>
      <p:sp>
        <p:nvSpPr>
          <p:cNvPr id="7" name="TextBox 6">
            <a:extLst>
              <a:ext uri="{FF2B5EF4-FFF2-40B4-BE49-F238E27FC236}">
                <a16:creationId xmlns:a16="http://schemas.microsoft.com/office/drawing/2014/main" id="{B001F61E-8232-CC4C-A45B-C9D33A68585C}"/>
              </a:ext>
            </a:extLst>
          </p:cNvPr>
          <p:cNvSpPr txBox="1"/>
          <p:nvPr/>
        </p:nvSpPr>
        <p:spPr>
          <a:xfrm>
            <a:off x="6450904" y="556625"/>
            <a:ext cx="2467628" cy="4462760"/>
          </a:xfrm>
          <a:prstGeom prst="rect">
            <a:avLst/>
          </a:prstGeom>
          <a:solidFill>
            <a:schemeClr val="bg1"/>
          </a:solidFill>
          <a:ln w="38100">
            <a:solidFill>
              <a:schemeClr val="tx1"/>
            </a:solidFill>
          </a:ln>
        </p:spPr>
        <p:txBody>
          <a:bodyPr wrap="square" rtlCol="0">
            <a:spAutoFit/>
          </a:bodyPr>
          <a:lstStyle/>
          <a:p>
            <a:r>
              <a:rPr lang="en-US" sz="2400" b="1" dirty="0"/>
              <a:t>Participants will count insects in these categories</a:t>
            </a:r>
            <a:r>
              <a:rPr lang="en-US" sz="2000" dirty="0"/>
              <a:t>:</a:t>
            </a:r>
          </a:p>
          <a:p>
            <a:endParaRPr lang="en-US" sz="2000" dirty="0"/>
          </a:p>
          <a:p>
            <a:r>
              <a:rPr lang="en-US" sz="2400" dirty="0"/>
              <a:t>Carpenter bees</a:t>
            </a:r>
          </a:p>
          <a:p>
            <a:r>
              <a:rPr lang="en-US" sz="2400" dirty="0"/>
              <a:t>Bumble bees</a:t>
            </a:r>
          </a:p>
          <a:p>
            <a:r>
              <a:rPr lang="en-US" sz="2400" dirty="0"/>
              <a:t>Honey bees</a:t>
            </a:r>
          </a:p>
          <a:p>
            <a:r>
              <a:rPr lang="en-US" sz="2400" dirty="0"/>
              <a:t>Small bees</a:t>
            </a:r>
          </a:p>
          <a:p>
            <a:r>
              <a:rPr lang="en-US" sz="2400" dirty="0"/>
              <a:t>Wasps</a:t>
            </a:r>
          </a:p>
          <a:p>
            <a:r>
              <a:rPr lang="en-US" sz="2400" dirty="0"/>
              <a:t>Flies</a:t>
            </a:r>
          </a:p>
          <a:p>
            <a:r>
              <a:rPr lang="en-US" sz="2400" dirty="0"/>
              <a:t>Butterflies</a:t>
            </a:r>
          </a:p>
          <a:p>
            <a:r>
              <a:rPr lang="en-US" sz="2400" dirty="0"/>
              <a:t>Other Insects</a:t>
            </a:r>
          </a:p>
        </p:txBody>
      </p:sp>
    </p:spTree>
    <p:extLst>
      <p:ext uri="{BB962C8B-B14F-4D97-AF65-F5344CB8AC3E}">
        <p14:creationId xmlns:p14="http://schemas.microsoft.com/office/powerpoint/2010/main" val="2817996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6765B6F5-AFFE-0E40-92DD-0AE4C67D9399}"/>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DEF04A38-E35D-E04A-B0E7-DA63D2843A2C}"/>
              </a:ext>
            </a:extLst>
          </p:cNvPr>
          <p:cNvSpPr txBox="1"/>
          <p:nvPr/>
        </p:nvSpPr>
        <p:spPr>
          <a:xfrm>
            <a:off x="419725" y="3987384"/>
            <a:ext cx="1753849" cy="2308324"/>
          </a:xfrm>
          <a:prstGeom prst="rect">
            <a:avLst/>
          </a:prstGeom>
          <a:solidFill>
            <a:schemeClr val="bg1"/>
          </a:solidFill>
          <a:ln w="19050">
            <a:solidFill>
              <a:schemeClr val="tx1"/>
            </a:solidFill>
          </a:ln>
        </p:spPr>
        <p:txBody>
          <a:bodyPr wrap="square" rtlCol="0">
            <a:spAutoFit/>
          </a:bodyPr>
          <a:lstStyle/>
          <a:p>
            <a:r>
              <a:rPr lang="en-US" dirty="0"/>
              <a:t>Carpenter Bee</a:t>
            </a:r>
          </a:p>
          <a:p>
            <a:r>
              <a:rPr lang="en-US" dirty="0"/>
              <a:t>Bumble Bee</a:t>
            </a:r>
          </a:p>
          <a:p>
            <a:r>
              <a:rPr lang="en-US" dirty="0"/>
              <a:t>Honey Bee</a:t>
            </a:r>
          </a:p>
          <a:p>
            <a:r>
              <a:rPr lang="en-US" dirty="0"/>
              <a:t>Small Bee</a:t>
            </a:r>
          </a:p>
          <a:p>
            <a:r>
              <a:rPr lang="en-US" dirty="0"/>
              <a:t>Wasp</a:t>
            </a:r>
          </a:p>
          <a:p>
            <a:r>
              <a:rPr lang="en-US" dirty="0"/>
              <a:t>Fly</a:t>
            </a:r>
          </a:p>
          <a:p>
            <a:r>
              <a:rPr lang="en-US" dirty="0"/>
              <a:t>Butterfly/Moth</a:t>
            </a:r>
          </a:p>
          <a:p>
            <a:r>
              <a:rPr lang="en-US" dirty="0"/>
              <a:t>Other Insect</a:t>
            </a:r>
          </a:p>
        </p:txBody>
      </p:sp>
    </p:spTree>
    <p:extLst>
      <p:ext uri="{BB962C8B-B14F-4D97-AF65-F5344CB8AC3E}">
        <p14:creationId xmlns:p14="http://schemas.microsoft.com/office/powerpoint/2010/main" val="761940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flower&#10;&#10;Description automatically generated">
            <a:extLst>
              <a:ext uri="{FF2B5EF4-FFF2-40B4-BE49-F238E27FC236}">
                <a16:creationId xmlns:a16="http://schemas.microsoft.com/office/drawing/2014/main" id="{731C055B-AA2D-174B-9187-311869C526C6}"/>
              </a:ext>
            </a:extLst>
          </p:cNvPr>
          <p:cNvPicPr>
            <a:picLocks noChangeAspect="1"/>
          </p:cNvPicPr>
          <p:nvPr/>
        </p:nvPicPr>
        <p:blipFill rotWithShape="1">
          <a:blip r:embed="rId3"/>
          <a:srcRect t="22263" r="-1" b="16998"/>
          <a:stretch/>
        </p:blipFill>
        <p:spPr>
          <a:xfrm>
            <a:off x="20" y="1282"/>
            <a:ext cx="9143980" cy="6856718"/>
          </a:xfrm>
          <a:prstGeom prst="rect">
            <a:avLst/>
          </a:prstGeom>
        </p:spPr>
      </p:pic>
      <p:pic>
        <p:nvPicPr>
          <p:cNvPr id="5" name="Picture 4" descr="A close up of a flower&#10;&#10;Description automatically generated">
            <a:extLst>
              <a:ext uri="{FF2B5EF4-FFF2-40B4-BE49-F238E27FC236}">
                <a16:creationId xmlns:a16="http://schemas.microsoft.com/office/drawing/2014/main" id="{B189C6FF-111C-C24A-83D2-AB62AA1166C5}"/>
              </a:ext>
            </a:extLst>
          </p:cNvPr>
          <p:cNvPicPr>
            <a:picLocks noChangeAspect="1"/>
          </p:cNvPicPr>
          <p:nvPr/>
        </p:nvPicPr>
        <p:blipFill rotWithShape="1">
          <a:blip r:embed="rId3"/>
          <a:srcRect t="22263" r="-1" b="16998"/>
          <a:stretch/>
        </p:blipFill>
        <p:spPr>
          <a:xfrm>
            <a:off x="20" y="1282"/>
            <a:ext cx="9143980" cy="6856718"/>
          </a:xfrm>
          <a:prstGeom prst="rect">
            <a:avLst/>
          </a:prstGeom>
        </p:spPr>
      </p:pic>
      <p:sp>
        <p:nvSpPr>
          <p:cNvPr id="6" name="TextBox 5">
            <a:extLst>
              <a:ext uri="{FF2B5EF4-FFF2-40B4-BE49-F238E27FC236}">
                <a16:creationId xmlns:a16="http://schemas.microsoft.com/office/drawing/2014/main" id="{A1E4A14E-9203-514B-A70B-F99D083A46F5}"/>
              </a:ext>
            </a:extLst>
          </p:cNvPr>
          <p:cNvSpPr txBox="1"/>
          <p:nvPr/>
        </p:nvSpPr>
        <p:spPr>
          <a:xfrm>
            <a:off x="6685613" y="4062335"/>
            <a:ext cx="1753849" cy="2308324"/>
          </a:xfrm>
          <a:prstGeom prst="rect">
            <a:avLst/>
          </a:prstGeom>
          <a:solidFill>
            <a:schemeClr val="bg1"/>
          </a:solidFill>
          <a:ln w="19050">
            <a:solidFill>
              <a:schemeClr val="tx1"/>
            </a:solidFill>
          </a:ln>
        </p:spPr>
        <p:txBody>
          <a:bodyPr wrap="square" rtlCol="0">
            <a:spAutoFit/>
          </a:bodyPr>
          <a:lstStyle/>
          <a:p>
            <a:r>
              <a:rPr lang="en-US" dirty="0"/>
              <a:t>Carpenter Bee</a:t>
            </a:r>
          </a:p>
          <a:p>
            <a:r>
              <a:rPr lang="en-US" dirty="0"/>
              <a:t>Bumble Bee</a:t>
            </a:r>
          </a:p>
          <a:p>
            <a:r>
              <a:rPr lang="en-US" dirty="0"/>
              <a:t>Honey Bee</a:t>
            </a:r>
          </a:p>
          <a:p>
            <a:r>
              <a:rPr lang="en-US" dirty="0"/>
              <a:t>Small Bee</a:t>
            </a:r>
          </a:p>
          <a:p>
            <a:r>
              <a:rPr lang="en-US" dirty="0"/>
              <a:t>Wasp</a:t>
            </a:r>
          </a:p>
          <a:p>
            <a:r>
              <a:rPr lang="en-US" dirty="0"/>
              <a:t>Fly</a:t>
            </a:r>
          </a:p>
          <a:p>
            <a:r>
              <a:rPr lang="en-US" dirty="0"/>
              <a:t>Butterfly/Moth</a:t>
            </a:r>
          </a:p>
          <a:p>
            <a:r>
              <a:rPr lang="en-US" dirty="0"/>
              <a:t>Other Insect</a:t>
            </a:r>
          </a:p>
        </p:txBody>
      </p:sp>
    </p:spTree>
    <p:extLst>
      <p:ext uri="{BB962C8B-B14F-4D97-AF65-F5344CB8AC3E}">
        <p14:creationId xmlns:p14="http://schemas.microsoft.com/office/powerpoint/2010/main" val="3688779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FEB3C1-005E-5545-A7A9-1CCFD4606F68}"/>
              </a:ext>
            </a:extLst>
          </p:cNvPr>
          <p:cNvSpPr txBox="1"/>
          <p:nvPr/>
        </p:nvSpPr>
        <p:spPr>
          <a:xfrm>
            <a:off x="395653" y="4756638"/>
            <a:ext cx="8354891"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900" dirty="0">
                <a:solidFill>
                  <a:srgbClr val="FFFFFF"/>
                </a:solidFill>
                <a:latin typeface="+mj-lt"/>
                <a:ea typeface="+mj-ea"/>
                <a:cs typeface="+mj-cs"/>
              </a:rPr>
              <a:t>Counts are simply uploaded to the website https://</a:t>
            </a:r>
            <a:r>
              <a:rPr lang="en-US" sz="2900" dirty="0" err="1">
                <a:solidFill>
                  <a:srgbClr val="FFFFFF"/>
                </a:solidFill>
                <a:latin typeface="+mj-lt"/>
                <a:ea typeface="+mj-ea"/>
                <a:cs typeface="+mj-cs"/>
              </a:rPr>
              <a:t>GSePC.org</a:t>
            </a:r>
            <a:endParaRPr lang="en-US" sz="29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DE03901F-C59E-0249-839F-5C5C07A16BB5}"/>
              </a:ext>
            </a:extLst>
          </p:cNvPr>
          <p:cNvPicPr>
            <a:picLocks noChangeAspect="1"/>
          </p:cNvPicPr>
          <p:nvPr/>
        </p:nvPicPr>
        <p:blipFill>
          <a:blip r:embed="rId2"/>
          <a:stretch>
            <a:fillRect/>
          </a:stretch>
        </p:blipFill>
        <p:spPr>
          <a:xfrm>
            <a:off x="240030" y="1410539"/>
            <a:ext cx="2569206" cy="1792021"/>
          </a:xfrm>
          <a:prstGeom prst="rect">
            <a:avLst/>
          </a:prstGeom>
        </p:spPr>
      </p:pic>
      <p:pic>
        <p:nvPicPr>
          <p:cNvPr id="7" name="Picture 6">
            <a:extLst>
              <a:ext uri="{FF2B5EF4-FFF2-40B4-BE49-F238E27FC236}">
                <a16:creationId xmlns:a16="http://schemas.microsoft.com/office/drawing/2014/main" id="{C366E1D5-4E2C-FF45-B376-1F691D5980F0}"/>
              </a:ext>
            </a:extLst>
          </p:cNvPr>
          <p:cNvPicPr>
            <a:picLocks noChangeAspect="1"/>
          </p:cNvPicPr>
          <p:nvPr/>
        </p:nvPicPr>
        <p:blipFill>
          <a:blip r:embed="rId3"/>
          <a:srcRect/>
          <a:stretch/>
        </p:blipFill>
        <p:spPr>
          <a:xfrm>
            <a:off x="3289296" y="1936062"/>
            <a:ext cx="2574993" cy="740975"/>
          </a:xfrm>
          <a:prstGeom prst="rect">
            <a:avLst/>
          </a:prstGeom>
        </p:spPr>
      </p:pic>
      <p:cxnSp>
        <p:nvCxnSpPr>
          <p:cNvPr id="17" name="Straight Connector 1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684F847-DFAA-304B-ACA0-EB33812AB962}"/>
              </a:ext>
            </a:extLst>
          </p:cNvPr>
          <p:cNvPicPr>
            <a:picLocks noChangeAspect="1"/>
          </p:cNvPicPr>
          <p:nvPr/>
        </p:nvPicPr>
        <p:blipFill>
          <a:blip r:embed="rId4"/>
          <a:stretch>
            <a:fillRect/>
          </a:stretch>
        </p:blipFill>
        <p:spPr>
          <a:xfrm>
            <a:off x="6337293" y="962940"/>
            <a:ext cx="2567937" cy="2731847"/>
          </a:xfrm>
          <a:prstGeom prst="rect">
            <a:avLst/>
          </a:prstGeom>
        </p:spPr>
      </p:pic>
      <p:cxnSp>
        <p:nvCxnSpPr>
          <p:cNvPr id="19" name="Straight Connector 1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805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E92E90-2A1C-A24E-A817-36AAFD9EE1EE}"/>
              </a:ext>
            </a:extLst>
          </p:cNvPr>
          <p:cNvSpPr txBox="1"/>
          <p:nvPr/>
        </p:nvSpPr>
        <p:spPr>
          <a:xfrm>
            <a:off x="278033" y="254644"/>
            <a:ext cx="8461093" cy="4801314"/>
          </a:xfrm>
          <a:prstGeom prst="rect">
            <a:avLst/>
          </a:prstGeom>
          <a:solidFill>
            <a:schemeClr val="accent2">
              <a:lumMod val="20000"/>
              <a:lumOff val="80000"/>
            </a:schemeClr>
          </a:solidFill>
        </p:spPr>
        <p:txBody>
          <a:bodyPr wrap="square" rtlCol="0">
            <a:spAutoFit/>
          </a:bodyPr>
          <a:lstStyle/>
          <a:p>
            <a:r>
              <a:rPr lang="en-US" dirty="0"/>
              <a:t>The data will be analyzed and a public report will follow.</a:t>
            </a:r>
          </a:p>
          <a:p>
            <a:endParaRPr lang="en-US" dirty="0"/>
          </a:p>
          <a:p>
            <a:r>
              <a:rPr lang="en-US" dirty="0"/>
              <a:t>Sign up to participate in the census by going to the website </a:t>
            </a:r>
            <a:r>
              <a:rPr lang="en-US" dirty="0">
                <a:hlinkClick r:id="rId2"/>
              </a:rPr>
              <a:t>https://GSePC.org</a:t>
            </a:r>
            <a:r>
              <a:rPr lang="en-US" dirty="0"/>
              <a:t> </a:t>
            </a:r>
          </a:p>
          <a:p>
            <a:endParaRPr lang="en-US" dirty="0"/>
          </a:p>
          <a:p>
            <a:r>
              <a:rPr lang="en-US" dirty="0"/>
              <a:t>The website also contains other interesting information for pollinator lovers including lesson plan links for teachers, Spanish language materials and the Insect Counting and Identification booklet.  </a:t>
            </a:r>
          </a:p>
          <a:p>
            <a:endParaRPr lang="en-US" dirty="0"/>
          </a:p>
          <a:p>
            <a:r>
              <a:rPr lang="en-US" dirty="0"/>
              <a:t>Ask to join the Southeast Pollinator Census Facebook page and follow us @</a:t>
            </a:r>
            <a:r>
              <a:rPr lang="en-US" dirty="0" err="1"/>
              <a:t>SoutheastPollinators</a:t>
            </a:r>
            <a:r>
              <a:rPr lang="en-US" dirty="0"/>
              <a:t> Instagram.</a:t>
            </a:r>
          </a:p>
          <a:p>
            <a:endParaRPr lang="en-US" dirty="0"/>
          </a:p>
          <a:p>
            <a:r>
              <a:rPr lang="en-US" dirty="0"/>
              <a:t>Find out what your local UGA Extension office has planned for the census.</a:t>
            </a:r>
          </a:p>
          <a:p>
            <a:endParaRPr lang="en-US" dirty="0"/>
          </a:p>
          <a:p>
            <a:r>
              <a:rPr lang="en-US" dirty="0"/>
              <a:t>For more information contact the project coordinator Becky Griffin at </a:t>
            </a:r>
            <a:r>
              <a:rPr lang="en-US" dirty="0">
                <a:hlinkClick r:id="rId3"/>
              </a:rPr>
              <a:t>beckygri@uga.edu</a:t>
            </a:r>
            <a:r>
              <a:rPr lang="en-US" dirty="0"/>
              <a:t>.</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C131D3EF-C644-D149-A4FF-8017F0B9991C}"/>
              </a:ext>
            </a:extLst>
          </p:cNvPr>
          <p:cNvPicPr>
            <a:picLocks noChangeAspect="1"/>
          </p:cNvPicPr>
          <p:nvPr/>
        </p:nvPicPr>
        <p:blipFill>
          <a:blip r:embed="rId4"/>
          <a:stretch>
            <a:fillRect/>
          </a:stretch>
        </p:blipFill>
        <p:spPr>
          <a:xfrm>
            <a:off x="1713535" y="5202819"/>
            <a:ext cx="5590091" cy="1484095"/>
          </a:xfrm>
          <a:prstGeom prst="rect">
            <a:avLst/>
          </a:prstGeom>
        </p:spPr>
      </p:pic>
    </p:spTree>
    <p:extLst>
      <p:ext uri="{BB962C8B-B14F-4D97-AF65-F5344CB8AC3E}">
        <p14:creationId xmlns:p14="http://schemas.microsoft.com/office/powerpoint/2010/main" val="3766013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702A8-7ACC-1647-B6A8-9D4542C660A5}"/>
              </a:ext>
            </a:extLst>
          </p:cNvPr>
          <p:cNvPicPr/>
          <p:nvPr/>
        </p:nvPicPr>
        <p:blipFill rotWithShape="1">
          <a:blip r:embed="rId2">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4899B4-50F1-9949-BFDE-2AD869E1A366}"/>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Carpenter Bee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698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2CE017D-DB1A-4F41-B1D9-BE586F117A20}"/>
              </a:ext>
            </a:extLst>
          </p:cNvPr>
          <p:cNvSpPr txBox="1"/>
          <p:nvPr/>
        </p:nvSpPr>
        <p:spPr>
          <a:xfrm>
            <a:off x="6134247" y="691375"/>
            <a:ext cx="2407587" cy="5269587"/>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dirty="0">
                <a:effectLst/>
                <a:ea typeface="Corbel" panose="020B0503020204020204" pitchFamily="34" charset="0"/>
                <a:cs typeface="Times New Roman" panose="02020603050405020304" pitchFamily="18" charset="0"/>
              </a:rPr>
              <a:t>Carpenter Bees</a:t>
            </a:r>
            <a:endParaRPr lang="en-US" sz="2000" dirty="0">
              <a:effectLst/>
              <a:ea typeface="Corbel" panose="020B0503020204020204" pitchFamily="34" charset="0"/>
              <a:cs typeface="Times New Roman" panose="02020603050405020304" pitchFamily="18" charset="0"/>
            </a:endParaRPr>
          </a:p>
          <a:p>
            <a:pPr marL="0" marR="0" algn="ctr">
              <a:spcBef>
                <a:spcPts val="0"/>
              </a:spcBef>
              <a:spcAft>
                <a:spcPts val="0"/>
              </a:spcAft>
            </a:pPr>
            <a:r>
              <a:rPr lang="en-US" sz="2000" b="1" dirty="0">
                <a:effectLst/>
                <a:ea typeface="Corbel" panose="020B0503020204020204" pitchFamily="34" charset="0"/>
                <a:cs typeface="Times New Roman" panose="02020603050405020304" pitchFamily="18" charset="0"/>
              </a:rPr>
              <a:t>(16 – 22 mm)</a:t>
            </a:r>
          </a:p>
          <a:p>
            <a:pPr marL="0" marR="0" algn="ctr">
              <a:spcBef>
                <a:spcPts val="0"/>
              </a:spcBef>
              <a:spcAft>
                <a:spcPts val="0"/>
              </a:spcAft>
            </a:pPr>
            <a:endParaRPr lang="en-US" sz="2000" dirty="0">
              <a:effectLst/>
              <a:ea typeface="Corbel" panose="020B0503020204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Black body with yellow and black bands</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Dense hair on head and thorax</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NO HAIR on abdomen</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Broad head, thick body</a:t>
            </a:r>
          </a:p>
          <a:p>
            <a:pPr marL="342900" marR="0" lvl="0" indent="-342900">
              <a:spcBef>
                <a:spcPts val="0"/>
              </a:spcBef>
              <a:spcAft>
                <a:spcPts val="0"/>
              </a:spcAft>
              <a:buFont typeface="Symbol" pitchFamily="2" charset="2"/>
              <a:buChar char=""/>
            </a:pPr>
            <a:r>
              <a:rPr lang="en-US" sz="2000" dirty="0">
                <a:effectLst/>
                <a:ea typeface="Corbel" panose="020B0503020204020204" pitchFamily="34" charset="0"/>
                <a:cs typeface="Times New Roman" panose="02020603050405020304" pitchFamily="18" charset="0"/>
              </a:rPr>
              <a:t>Males have yellow to white coloring on face, females all black on face</a:t>
            </a:r>
          </a:p>
        </p:txBody>
      </p:sp>
      <p:pic>
        <p:nvPicPr>
          <p:cNvPr id="4" name="Picture 3">
            <a:extLst>
              <a:ext uri="{FF2B5EF4-FFF2-40B4-BE49-F238E27FC236}">
                <a16:creationId xmlns:a16="http://schemas.microsoft.com/office/drawing/2014/main" id="{70BC5500-1800-9F45-B6C1-3F210B4CB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71284" y="971285"/>
            <a:ext cx="7770264" cy="5827695"/>
          </a:xfrm>
          <a:prstGeom prst="rect">
            <a:avLst/>
          </a:prstGeom>
        </p:spPr>
      </p:pic>
    </p:spTree>
    <p:extLst>
      <p:ext uri="{BB962C8B-B14F-4D97-AF65-F5344CB8AC3E}">
        <p14:creationId xmlns:p14="http://schemas.microsoft.com/office/powerpoint/2010/main" val="174136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2CE017D-DB1A-4F41-B1D9-BE586F117A20}"/>
              </a:ext>
            </a:extLst>
          </p:cNvPr>
          <p:cNvSpPr txBox="1"/>
          <p:nvPr/>
        </p:nvSpPr>
        <p:spPr>
          <a:xfrm>
            <a:off x="6119959" y="2372602"/>
            <a:ext cx="2407587" cy="1094563"/>
          </a:xfrm>
          <a:prstGeom prst="rect">
            <a:avLst/>
          </a:prstGeom>
          <a:no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dirty="0">
                <a:effectLst/>
                <a:ea typeface="Corbel" panose="020B0503020204020204" pitchFamily="34" charset="0"/>
                <a:cs typeface="Times New Roman" panose="02020603050405020304" pitchFamily="18" charset="0"/>
              </a:rPr>
              <a:t>Carpenter Bees</a:t>
            </a:r>
          </a:p>
          <a:p>
            <a:pPr marL="0" marR="0" algn="ctr">
              <a:spcBef>
                <a:spcPts val="0"/>
              </a:spcBef>
              <a:spcAft>
                <a:spcPts val="0"/>
              </a:spcAft>
            </a:pPr>
            <a:r>
              <a:rPr lang="en-US" sz="2000" dirty="0">
                <a:ea typeface="Corbel" panose="020B0503020204020204" pitchFamily="34" charset="0"/>
                <a:cs typeface="Times New Roman" panose="02020603050405020304" pitchFamily="18" charset="0"/>
              </a:rPr>
              <a:t>have “shiny heinies!”     </a:t>
            </a:r>
            <a:endParaRPr lang="en-US" sz="2000" dirty="0">
              <a:effectLst/>
              <a:ea typeface="Corbel" panose="020B0503020204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0BC5500-1800-9F45-B6C1-3F210B4CB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71285" y="815166"/>
            <a:ext cx="7770264" cy="582769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3D82B55-00BE-A242-B5FE-B435D557C32D}"/>
                  </a:ext>
                </a:extLst>
              </p14:cNvPr>
              <p14:cNvContentPartPr/>
              <p14:nvPr/>
            </p14:nvContentPartPr>
            <p14:xfrm>
              <a:off x="8256375" y="833242"/>
              <a:ext cx="360" cy="360"/>
            </p14:xfrm>
          </p:contentPart>
        </mc:Choice>
        <mc:Fallback xmlns="">
          <p:pic>
            <p:nvPicPr>
              <p:cNvPr id="5" name="Ink 4">
                <a:extLst>
                  <a:ext uri="{FF2B5EF4-FFF2-40B4-BE49-F238E27FC236}">
                    <a16:creationId xmlns:a16="http://schemas.microsoft.com/office/drawing/2014/main" id="{E3D82B55-00BE-A242-B5FE-B435D557C32D}"/>
                  </a:ext>
                </a:extLst>
              </p:cNvPr>
              <p:cNvPicPr/>
              <p:nvPr/>
            </p:nvPicPr>
            <p:blipFill>
              <a:blip r:embed="rId4"/>
              <a:stretch>
                <a:fillRect/>
              </a:stretch>
            </p:blipFill>
            <p:spPr>
              <a:xfrm>
                <a:off x="8247735" y="8246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006349D-FFA8-C642-9EEB-884E61755749}"/>
                  </a:ext>
                </a:extLst>
              </p14:cNvPr>
              <p14:cNvContentPartPr/>
              <p14:nvPr/>
            </p14:nvContentPartPr>
            <p14:xfrm>
              <a:off x="9699615" y="2372602"/>
              <a:ext cx="360" cy="360"/>
            </p14:xfrm>
          </p:contentPart>
        </mc:Choice>
        <mc:Fallback xmlns="">
          <p:pic>
            <p:nvPicPr>
              <p:cNvPr id="6" name="Ink 5">
                <a:extLst>
                  <a:ext uri="{FF2B5EF4-FFF2-40B4-BE49-F238E27FC236}">
                    <a16:creationId xmlns:a16="http://schemas.microsoft.com/office/drawing/2014/main" id="{6006349D-FFA8-C642-9EEB-884E61755749}"/>
                  </a:ext>
                </a:extLst>
              </p:cNvPr>
              <p:cNvPicPr/>
              <p:nvPr/>
            </p:nvPicPr>
            <p:blipFill>
              <a:blip r:embed="rId4"/>
              <a:stretch>
                <a:fillRect/>
              </a:stretch>
            </p:blipFill>
            <p:spPr>
              <a:xfrm>
                <a:off x="9690975" y="236396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E803F10D-2E09-9B4E-A84A-E0218B266196}"/>
                  </a:ext>
                </a:extLst>
              </p14:cNvPr>
              <p14:cNvContentPartPr/>
              <p14:nvPr/>
            </p14:nvContentPartPr>
            <p14:xfrm>
              <a:off x="7612020" y="2782282"/>
              <a:ext cx="360" cy="360"/>
            </p14:xfrm>
          </p:contentPart>
        </mc:Choice>
        <mc:Fallback xmlns="">
          <p:pic>
            <p:nvPicPr>
              <p:cNvPr id="9" name="Ink 8">
                <a:extLst>
                  <a:ext uri="{FF2B5EF4-FFF2-40B4-BE49-F238E27FC236}">
                    <a16:creationId xmlns:a16="http://schemas.microsoft.com/office/drawing/2014/main" id="{E803F10D-2E09-9B4E-A84A-E0218B266196}"/>
                  </a:ext>
                </a:extLst>
              </p:cNvPr>
              <p:cNvPicPr/>
              <p:nvPr/>
            </p:nvPicPr>
            <p:blipFill>
              <a:blip r:embed="rId4"/>
              <a:stretch>
                <a:fillRect/>
              </a:stretch>
            </p:blipFill>
            <p:spPr>
              <a:xfrm>
                <a:off x="7603020" y="2773642"/>
                <a:ext cx="18000" cy="18000"/>
              </a:xfrm>
              <a:prstGeom prst="rect">
                <a:avLst/>
              </a:prstGeom>
            </p:spPr>
          </p:pic>
        </mc:Fallback>
      </mc:AlternateContent>
      <p:grpSp>
        <p:nvGrpSpPr>
          <p:cNvPr id="12" name="Group 11">
            <a:extLst>
              <a:ext uri="{FF2B5EF4-FFF2-40B4-BE49-F238E27FC236}">
                <a16:creationId xmlns:a16="http://schemas.microsoft.com/office/drawing/2014/main" id="{540BFD19-0D4F-4843-ACEA-83C48A264347}"/>
              </a:ext>
            </a:extLst>
          </p:cNvPr>
          <p:cNvGrpSpPr/>
          <p:nvPr/>
        </p:nvGrpSpPr>
        <p:grpSpPr>
          <a:xfrm>
            <a:off x="8091900" y="340402"/>
            <a:ext cx="360" cy="360"/>
            <a:chOff x="8091900" y="340402"/>
            <a:chExt cx="360" cy="3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2D09BF9B-E29F-6842-8F2A-2C945B19E300}"/>
                    </a:ext>
                  </a:extLst>
                </p14:cNvPr>
                <p14:cNvContentPartPr/>
                <p14:nvPr/>
              </p14:nvContentPartPr>
              <p14:xfrm>
                <a:off x="8091900" y="340402"/>
                <a:ext cx="360" cy="360"/>
              </p14:xfrm>
            </p:contentPart>
          </mc:Choice>
          <mc:Fallback xmlns="">
            <p:pic>
              <p:nvPicPr>
                <p:cNvPr id="10" name="Ink 9">
                  <a:extLst>
                    <a:ext uri="{FF2B5EF4-FFF2-40B4-BE49-F238E27FC236}">
                      <a16:creationId xmlns:a16="http://schemas.microsoft.com/office/drawing/2014/main" id="{2D09BF9B-E29F-6842-8F2A-2C945B19E300}"/>
                    </a:ext>
                  </a:extLst>
                </p:cNvPr>
                <p:cNvPicPr/>
                <p:nvPr/>
              </p:nvPicPr>
              <p:blipFill>
                <a:blip r:embed="rId4"/>
                <a:stretch>
                  <a:fillRect/>
                </a:stretch>
              </p:blipFill>
              <p:spPr>
                <a:xfrm>
                  <a:off x="8083260" y="33140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FE1F2705-D29F-5643-BAC5-429DEE2701AF}"/>
                    </a:ext>
                  </a:extLst>
                </p14:cNvPr>
                <p14:cNvContentPartPr/>
                <p14:nvPr/>
              </p14:nvContentPartPr>
              <p14:xfrm>
                <a:off x="8091900" y="340402"/>
                <a:ext cx="360" cy="360"/>
              </p14:xfrm>
            </p:contentPart>
          </mc:Choice>
          <mc:Fallback xmlns="">
            <p:pic>
              <p:nvPicPr>
                <p:cNvPr id="11" name="Ink 10">
                  <a:extLst>
                    <a:ext uri="{FF2B5EF4-FFF2-40B4-BE49-F238E27FC236}">
                      <a16:creationId xmlns:a16="http://schemas.microsoft.com/office/drawing/2014/main" id="{FE1F2705-D29F-5643-BAC5-429DEE2701AF}"/>
                    </a:ext>
                  </a:extLst>
                </p:cNvPr>
                <p:cNvPicPr/>
                <p:nvPr/>
              </p:nvPicPr>
              <p:blipFill>
                <a:blip r:embed="rId4"/>
                <a:stretch>
                  <a:fillRect/>
                </a:stretch>
              </p:blipFill>
              <p:spPr>
                <a:xfrm>
                  <a:off x="8083260" y="331402"/>
                  <a:ext cx="18000" cy="18000"/>
                </a:xfrm>
                <a:prstGeom prst="rect">
                  <a:avLst/>
                </a:prstGeom>
              </p:spPr>
            </p:pic>
          </mc:Fallback>
        </mc:AlternateContent>
      </p:grpSp>
      <p:cxnSp>
        <p:nvCxnSpPr>
          <p:cNvPr id="15" name="Straight Arrow Connector 14">
            <a:extLst>
              <a:ext uri="{FF2B5EF4-FFF2-40B4-BE49-F238E27FC236}">
                <a16:creationId xmlns:a16="http://schemas.microsoft.com/office/drawing/2014/main" id="{FEB4182F-6F3D-C848-B8B7-52C07D77F2C7}"/>
              </a:ext>
            </a:extLst>
          </p:cNvPr>
          <p:cNvCxnSpPr>
            <a:cxnSpLocks/>
          </p:cNvCxnSpPr>
          <p:nvPr/>
        </p:nvCxnSpPr>
        <p:spPr>
          <a:xfrm flipH="1">
            <a:off x="3371850" y="3028950"/>
            <a:ext cx="2455845" cy="11144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209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7E537834-7304-634B-9471-03E52FE91A4D}"/>
              </a:ext>
            </a:extLst>
          </p:cNvPr>
          <p:cNvPicPr>
            <a:picLocks noChangeAspect="1"/>
          </p:cNvPicPr>
          <p:nvPr/>
        </p:nvPicPr>
        <p:blipFill>
          <a:blip r:embed="rId2"/>
          <a:stretch>
            <a:fillRect/>
          </a:stretch>
        </p:blipFill>
        <p:spPr>
          <a:xfrm>
            <a:off x="852486" y="0"/>
            <a:ext cx="6848476" cy="5295900"/>
          </a:xfrm>
          <a:prstGeom prst="rect">
            <a:avLst/>
          </a:prstGeom>
          <a:ln w="19050">
            <a:solidFill>
              <a:schemeClr val="tx1"/>
            </a:solidFill>
          </a:ln>
        </p:spPr>
      </p:pic>
      <p:sp>
        <p:nvSpPr>
          <p:cNvPr id="4" name="TextBox 3">
            <a:extLst>
              <a:ext uri="{FF2B5EF4-FFF2-40B4-BE49-F238E27FC236}">
                <a16:creationId xmlns:a16="http://schemas.microsoft.com/office/drawing/2014/main" id="{4A30638D-DFF1-5B42-8D63-6BB1514E3350}"/>
              </a:ext>
            </a:extLst>
          </p:cNvPr>
          <p:cNvSpPr txBox="1"/>
          <p:nvPr/>
        </p:nvSpPr>
        <p:spPr>
          <a:xfrm>
            <a:off x="400051" y="5557838"/>
            <a:ext cx="8301038" cy="1015663"/>
          </a:xfrm>
          <a:prstGeom prst="rect">
            <a:avLst/>
          </a:prstGeom>
          <a:noFill/>
          <a:ln>
            <a:solidFill>
              <a:schemeClr val="tx1"/>
            </a:solidFill>
          </a:ln>
        </p:spPr>
        <p:txBody>
          <a:bodyPr wrap="square" rtlCol="0">
            <a:spAutoFit/>
          </a:bodyPr>
          <a:lstStyle/>
          <a:p>
            <a:r>
              <a:rPr lang="en-US" sz="2000" dirty="0"/>
              <a:t>Carpenter bees build a nest by chewing holes in wood, sometimes in homes, fences, or barns.  The pollen on the top of this carpenter bee’s thorax shows what a great pollinator this bee is!</a:t>
            </a:r>
          </a:p>
        </p:txBody>
      </p:sp>
    </p:spTree>
    <p:extLst>
      <p:ext uri="{BB962C8B-B14F-4D97-AF65-F5344CB8AC3E}">
        <p14:creationId xmlns:p14="http://schemas.microsoft.com/office/powerpoint/2010/main" val="4234550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Bumble bee</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0694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1084</Words>
  <Application>Microsoft Macintosh PowerPoint</Application>
  <PresentationFormat>On-screen Show (4:3)</PresentationFormat>
  <Paragraphs>184</Paragraphs>
  <Slides>43</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Impact</vt:lpstr>
      <vt:lpstr>Symbol</vt:lpstr>
      <vt:lpstr>Office Theme</vt:lpstr>
      <vt:lpstr>https://GSePC.org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Comparing bees with flies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https://GGaPC.org </dc:title>
  <dc:creator>Microsoft Office User</dc:creator>
  <cp:lastModifiedBy>Rebecca Griffin</cp:lastModifiedBy>
  <cp:revision>7</cp:revision>
  <dcterms:created xsi:type="dcterms:W3CDTF">2020-07-28T13:37:46Z</dcterms:created>
  <dcterms:modified xsi:type="dcterms:W3CDTF">2023-02-03T18:24:29Z</dcterms:modified>
</cp:coreProperties>
</file>