
<file path=[Content_Types].xml><?xml version="1.0" encoding="utf-8"?>
<Types xmlns="http://schemas.openxmlformats.org/package/2006/content-types">
  <Default Extension="jpeg" ContentType="image/jpeg"/>
  <Default Extension="jpg" ContentType="image/jpeg"/>
  <Default Extension="m4a" ContentType="audio/mp4"/>
  <Default Extension="MOV" ContentType="video/quicktime"/>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6" r:id="rId2"/>
    <p:sldId id="872" r:id="rId3"/>
    <p:sldId id="857" r:id="rId4"/>
    <p:sldId id="849" r:id="rId5"/>
    <p:sldId id="372" r:id="rId6"/>
    <p:sldId id="858" r:id="rId7"/>
    <p:sldId id="862" r:id="rId8"/>
    <p:sldId id="859" r:id="rId9"/>
    <p:sldId id="860" r:id="rId10"/>
    <p:sldId id="861" r:id="rId11"/>
    <p:sldId id="855" r:id="rId12"/>
    <p:sldId id="356" r:id="rId13"/>
    <p:sldId id="863" r:id="rId14"/>
    <p:sldId id="864" r:id="rId15"/>
    <p:sldId id="865" r:id="rId16"/>
    <p:sldId id="866" r:id="rId17"/>
    <p:sldId id="867" r:id="rId18"/>
    <p:sldId id="856" r:id="rId19"/>
    <p:sldId id="263" r:id="rId20"/>
    <p:sldId id="868" r:id="rId21"/>
    <p:sldId id="869" r:id="rId22"/>
    <p:sldId id="870" r:id="rId23"/>
    <p:sldId id="871" r:id="rId24"/>
    <p:sldId id="272" r:id="rId25"/>
    <p:sldId id="320" r:id="rId26"/>
    <p:sldId id="873" r:id="rId27"/>
    <p:sldId id="850" r:id="rId28"/>
    <p:sldId id="874" r:id="rId29"/>
    <p:sldId id="313" r:id="rId30"/>
    <p:sldId id="507" r:id="rId31"/>
    <p:sldId id="465" r:id="rId32"/>
    <p:sldId id="473" r:id="rId33"/>
    <p:sldId id="492" r:id="rId34"/>
    <p:sldId id="851" r:id="rId35"/>
    <p:sldId id="848" r:id="rId36"/>
    <p:sldId id="341" r:id="rId37"/>
    <p:sldId id="342" r:id="rId38"/>
    <p:sldId id="457" r:id="rId39"/>
    <p:sldId id="344" r:id="rId40"/>
    <p:sldId id="345" r:id="rId41"/>
    <p:sldId id="459" r:id="rId42"/>
    <p:sldId id="494" r:id="rId43"/>
    <p:sldId id="852" r:id="rId44"/>
    <p:sldId id="464" r:id="rId45"/>
    <p:sldId id="480" r:id="rId46"/>
    <p:sldId id="853" r:id="rId47"/>
    <p:sldId id="311" r:id="rId48"/>
    <p:sldId id="482" r:id="rId49"/>
    <p:sldId id="854" r:id="rId50"/>
    <p:sldId id="479" r:id="rId51"/>
    <p:sldId id="485" r:id="rId52"/>
    <p:sldId id="321" r:id="rId53"/>
    <p:sldId id="843" r:id="rId54"/>
    <p:sldId id="844" r:id="rId55"/>
    <p:sldId id="461" r:id="rId56"/>
    <p:sldId id="875" r:id="rId57"/>
    <p:sldId id="724" r:id="rId58"/>
    <p:sldId id="723" r:id="rId59"/>
    <p:sldId id="722" r:id="rId60"/>
    <p:sldId id="310" r:id="rId61"/>
    <p:sldId id="53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09" autoAdjust="0"/>
    <p:restoredTop sz="92208" autoAdjust="0"/>
  </p:normalViewPr>
  <p:slideViewPr>
    <p:cSldViewPr snapToGrid="0">
      <p:cViewPr varScale="1">
        <p:scale>
          <a:sx n="97" d="100"/>
          <a:sy n="97" d="100"/>
        </p:scale>
        <p:origin x="1600" y="200"/>
      </p:cViewPr>
      <p:guideLst>
        <p:guide pos="3840"/>
        <p:guide orient="horz" pos="216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475077-A074-4E8C-B45E-964494945228}" type="datetimeFigureOut">
              <a:rPr lang="en-US"/>
              <a:t>5/10/22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B48A4-4B96-49F4-8C25-4C9D06114B2C}" type="datetimeFigureOut">
              <a:rPr lang="en-US"/>
              <a:t>5/10/22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ndex.php?title=Spermacoce_verticillata&amp;action=edit&amp;redlink=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lecture I would like you to learn to recognize common wasps, beetles and flies in the orders Hymenoptera, </a:t>
            </a:r>
            <a:r>
              <a:rPr lang="en-US" dirty="0" err="1"/>
              <a:t>Coleoptera</a:t>
            </a:r>
            <a:r>
              <a:rPr lang="en-US" dirty="0"/>
              <a:t> and </a:t>
            </a:r>
            <a:r>
              <a:rPr lang="en-US" dirty="0" err="1"/>
              <a:t>Diptera</a:t>
            </a:r>
            <a:r>
              <a:rPr lang="en-US" dirty="0"/>
              <a:t> that you may observe </a:t>
            </a:r>
            <a:r>
              <a:rPr lang="en-US" dirty="0" err="1"/>
              <a:t>visting</a:t>
            </a:r>
            <a:r>
              <a:rPr lang="en-US" dirty="0"/>
              <a:t> floral resources.</a:t>
            </a:r>
          </a:p>
        </p:txBody>
      </p:sp>
      <p:sp>
        <p:nvSpPr>
          <p:cNvPr id="4" name="Slide Number Placeholder 3"/>
          <p:cNvSpPr>
            <a:spLocks noGrp="1"/>
          </p:cNvSpPr>
          <p:nvPr>
            <p:ph type="sldNum" sz="quarter" idx="5"/>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164603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u="none" strike="noStrike" kern="1200" dirty="0">
                <a:solidFill>
                  <a:schemeClr val="tx1"/>
                </a:solidFill>
                <a:effectLst/>
                <a:latin typeface="+mn-lt"/>
                <a:ea typeface="+mn-ea"/>
                <a:cs typeface="+mn-cs"/>
              </a:rPr>
              <a:t>These introduced wasps feed on nectar as adults, with the shrubby false </a:t>
            </a:r>
            <a:r>
              <a:rPr lang="en-US" sz="1200" b="0" i="0" u="none" strike="noStrike" kern="1200" dirty="0" err="1">
                <a:solidFill>
                  <a:schemeClr val="tx1"/>
                </a:solidFill>
                <a:effectLst/>
                <a:latin typeface="+mn-lt"/>
                <a:ea typeface="+mn-ea"/>
                <a:cs typeface="+mn-cs"/>
              </a:rPr>
              <a:t>buttonweed</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bg1"/>
                </a:solidFill>
                <a:effectLst/>
                <a:latin typeface="+mn-lt"/>
                <a:ea typeface="+mn-ea"/>
                <a:cs typeface="+mn-cs"/>
                <a:hlinkClick r:id="rId3" tooltip="Spermacoce verticillata (page does not exist)">
                  <a:extLst>
                    <a:ext uri="{A12FA001-AC4F-418D-AE19-62706E023703}">
                      <ahyp:hlinkClr xmlns:ahyp="http://schemas.microsoft.com/office/drawing/2018/hyperlinkcolor" val="tx"/>
                    </a:ext>
                  </a:extLst>
                </a:hlinkClick>
              </a:rPr>
              <a:t>Spermacoce verticillata</a:t>
            </a:r>
            <a:r>
              <a:rPr lang="en-US" sz="1200" b="0" i="0" u="none" strike="noStrike" kern="1200" dirty="0">
                <a:solidFill>
                  <a:schemeClr val="tx1"/>
                </a:solidFill>
                <a:effectLst/>
                <a:latin typeface="+mn-lt"/>
                <a:ea typeface="+mn-ea"/>
                <a:cs typeface="+mn-cs"/>
              </a:rPr>
              <a:t>) thought to be preferred.</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Females hunt mole crickets, stinging them on the underside to paralyze them for several minutes. A single egg is deposited between the first and second pairs of legs. Research by Cheri Abraham and David Held determined that white </a:t>
            </a:r>
            <a:r>
              <a:rPr lang="en-US" sz="1200" b="0" i="0" u="none" strike="noStrike" kern="1200" dirty="0" err="1">
                <a:solidFill>
                  <a:schemeClr val="tx1"/>
                </a:solidFill>
                <a:effectLst/>
                <a:latin typeface="+mn-lt"/>
                <a:ea typeface="+mn-ea"/>
                <a:cs typeface="+mn-cs"/>
              </a:rPr>
              <a:t>pentas</a:t>
            </a:r>
            <a:r>
              <a:rPr lang="en-US" sz="1200" b="0" i="0" u="none" strike="noStrike" kern="1200" dirty="0">
                <a:solidFill>
                  <a:schemeClr val="tx1"/>
                </a:solidFill>
                <a:effectLst/>
                <a:latin typeface="+mn-lt"/>
                <a:ea typeface="+mn-ea"/>
                <a:cs typeface="+mn-cs"/>
              </a:rPr>
              <a:t> were suitable as floral resources and attractive and easier to use to help support activity by </a:t>
            </a:r>
            <a:r>
              <a:rPr lang="en-US" sz="1200" b="0" i="0" u="none" strike="noStrike" kern="1200" dirty="0" err="1">
                <a:solidFill>
                  <a:schemeClr val="tx1"/>
                </a:solidFill>
                <a:effectLst/>
                <a:latin typeface="+mn-lt"/>
                <a:ea typeface="+mn-ea"/>
                <a:cs typeface="+mn-cs"/>
              </a:rPr>
              <a:t>Larra</a:t>
            </a:r>
            <a:r>
              <a:rPr lang="en-US" sz="1200" b="0" i="0" u="none" strike="noStrike" kern="1200" dirty="0">
                <a:solidFill>
                  <a:schemeClr val="tx1"/>
                </a:solidFill>
                <a:effectLst/>
                <a:latin typeface="+mn-lt"/>
                <a:ea typeface="+mn-ea"/>
                <a:cs typeface="+mn-cs"/>
              </a:rPr>
              <a:t> bicolor</a:t>
            </a:r>
            <a:endParaRPr lang="en-US" sz="1400"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10</a:t>
            </a:fld>
            <a:endParaRPr lang="en-US" sz="1200">
              <a:latin typeface="Georgia" pitchFamily="18" charset="0"/>
            </a:endParaRPr>
          </a:p>
        </p:txBody>
      </p:sp>
    </p:spTree>
    <p:extLst>
      <p:ext uri="{BB962C8B-B14F-4D97-AF65-F5344CB8AC3E}">
        <p14:creationId xmlns:p14="http://schemas.microsoft.com/office/powerpoint/2010/main" val="3383548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Flies in the order </a:t>
            </a:r>
            <a:r>
              <a:rPr lang="en-US" dirty="0" err="1"/>
              <a:t>Diptera</a:t>
            </a:r>
            <a:r>
              <a:rPr lang="en-US" dirty="0"/>
              <a:t> that you may encounter at flowers include syrphid flies (also called hover or flower flies), tachinid parasitoids, long-legged flies robber flies and bee flies.</a:t>
            </a:r>
          </a:p>
        </p:txBody>
      </p:sp>
      <p:sp>
        <p:nvSpPr>
          <p:cNvPr id="4" name="Slide Number Placeholder 3"/>
          <p:cNvSpPr>
            <a:spLocks noGrp="1"/>
          </p:cNvSpPr>
          <p:nvPr>
            <p:ph type="sldNum" sz="quarter" idx="5"/>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182099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Flies can be green metallic like some bees but will have 2 wings not 4, different antennae and will hold their wings differently.  Many flies mimic bees but can be distinguished by the 2 wings, antennae lack of pollen carrying structures ( although they do transfer pollen grains adhering to </a:t>
            </a:r>
            <a:r>
              <a:rPr lang="en-US"/>
              <a:t>their bodies) and </a:t>
            </a:r>
            <a:r>
              <a:rPr lang="en-US" dirty="0"/>
              <a:t>how they hover in flight.</a:t>
            </a:r>
          </a:p>
        </p:txBody>
      </p:sp>
      <p:sp>
        <p:nvSpPr>
          <p:cNvPr id="4" name="Slide Number Placeholder 3"/>
          <p:cNvSpPr>
            <a:spLocks noGrp="1"/>
          </p:cNvSpPr>
          <p:nvPr>
            <p:ph type="sldNum" sz="quarter" idx="5"/>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372725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Syrphid flies often mimic bees and have a hovering flight pattern. Their larvae are voracious predators of aphids.</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13</a:t>
            </a:fld>
            <a:endParaRPr lang="en-US" sz="1200">
              <a:latin typeface="Georgia" pitchFamily="18" charset="0"/>
            </a:endParaRPr>
          </a:p>
        </p:txBody>
      </p:sp>
    </p:spTree>
    <p:extLst>
      <p:ext uri="{BB962C8B-B14F-4D97-AF65-F5344CB8AC3E}">
        <p14:creationId xmlns:p14="http://schemas.microsoft.com/office/powerpoint/2010/main" val="267247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Tachinid flies vary in appearance depending upon species.  Often they resemble house flies, but some are brightly colored orange and black.  You may see insects with eggs deposited on the body often on the back behind the head.  This is evidence of parasitism often by tachinid flies.</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14</a:t>
            </a:fld>
            <a:endParaRPr lang="en-US" sz="1200">
              <a:latin typeface="Georgia" pitchFamily="18" charset="0"/>
            </a:endParaRPr>
          </a:p>
        </p:txBody>
      </p:sp>
    </p:spTree>
    <p:extLst>
      <p:ext uri="{BB962C8B-B14F-4D97-AF65-F5344CB8AC3E}">
        <p14:creationId xmlns:p14="http://schemas.microsoft.com/office/powerpoint/2010/main" val="13261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Long-legged flies in the family </a:t>
            </a:r>
            <a:r>
              <a:rPr lang="en-US" sz="1400" dirty="0" err="1"/>
              <a:t>Dolichopodidae</a:t>
            </a:r>
            <a:r>
              <a:rPr lang="en-US" sz="1400" dirty="0"/>
              <a:t> include small metallic green, blue copper or bronze flies. Although poorly known, these flies are predators.</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15</a:t>
            </a:fld>
            <a:endParaRPr lang="en-US" sz="1200">
              <a:latin typeface="Georgia" pitchFamily="18" charset="0"/>
            </a:endParaRPr>
          </a:p>
        </p:txBody>
      </p:sp>
    </p:spTree>
    <p:extLst>
      <p:ext uri="{BB962C8B-B14F-4D97-AF65-F5344CB8AC3E}">
        <p14:creationId xmlns:p14="http://schemas.microsoft.com/office/powerpoint/2010/main" val="4094129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Bee flies are often covered in long hairs and have a hovering flight pattern and can superficially resemble bees.  Many are parasitoids of wasps, bees, beetles and flies or can be hyperparasitoids (parasites of other parasites!). </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16</a:t>
            </a:fld>
            <a:endParaRPr lang="en-US" sz="1200">
              <a:latin typeface="Georgia" pitchFamily="18" charset="0"/>
            </a:endParaRPr>
          </a:p>
        </p:txBody>
      </p:sp>
    </p:spTree>
    <p:extLst>
      <p:ext uri="{BB962C8B-B14F-4D97-AF65-F5344CB8AC3E}">
        <p14:creationId xmlns:p14="http://schemas.microsoft.com/office/powerpoint/2010/main" val="306550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Robber flies vary tremendously in shape and size.  Some closely mimic bees.  They are predators capturing other insects in flight- often bees.  They all have a “heart-shaped” head and a “bearded” face.</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17</a:t>
            </a:fld>
            <a:endParaRPr lang="en-US" sz="1200">
              <a:latin typeface="Georgia" pitchFamily="18" charset="0"/>
            </a:endParaRPr>
          </a:p>
        </p:txBody>
      </p:sp>
    </p:spTree>
    <p:extLst>
      <p:ext uri="{BB962C8B-B14F-4D97-AF65-F5344CB8AC3E}">
        <p14:creationId xmlns:p14="http://schemas.microsoft.com/office/powerpoint/2010/main" val="72174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beetles in the Order </a:t>
            </a:r>
            <a:r>
              <a:rPr lang="en-US" dirty="0" err="1"/>
              <a:t>Coleoptera</a:t>
            </a:r>
            <a:r>
              <a:rPr lang="en-US" dirty="0"/>
              <a:t> that you might frequently see include soldier beetles, wedge shaped beetles longhorn beetles and tumbling flower beetles.</a:t>
            </a:r>
          </a:p>
        </p:txBody>
      </p:sp>
      <p:sp>
        <p:nvSpPr>
          <p:cNvPr id="4" name="Slide Number Placeholder 3"/>
          <p:cNvSpPr>
            <a:spLocks noGrp="1"/>
          </p:cNvSpPr>
          <p:nvPr>
            <p:ph type="sldNum" sz="quarter" idx="5"/>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63345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Beetles vary in size, shape, color pattern and antennal structure.  All have hardened front wings termed elytra.</a:t>
            </a:r>
          </a:p>
        </p:txBody>
      </p:sp>
      <p:sp>
        <p:nvSpPr>
          <p:cNvPr id="4" name="Slide Number Placeholder 3"/>
          <p:cNvSpPr>
            <a:spLocks noGrp="1"/>
          </p:cNvSpPr>
          <p:nvPr>
            <p:ph type="sldNum" sz="quarter" idx="5"/>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134476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Bees flies and wasps can all be important pollinators and beneficial insects.  Some members of all three groups can also be considered pests!  The first step in sorting through this apparent dilemma is to be able to tell them apart. </a:t>
            </a:r>
            <a:r>
              <a:rPr lang="en-US" sz="1200" kern="1200" dirty="0">
                <a:solidFill>
                  <a:schemeClr val="tx1"/>
                </a:solidFill>
                <a:effectLst/>
                <a:latin typeface="+mn-lt"/>
                <a:ea typeface="+mn-ea"/>
                <a:cs typeface="+mn-cs"/>
              </a:rPr>
              <a:t>Bees have Longer, thinner antennae, eyes on the side of the head, Four wings, are often hairy (some bees) and carry loads of pollen. Flies have short, thick antennae, large eyes in the front of the head, two wings. They do have some  hairs but aren’t “hairy” They have pollen stick to their body but don’t carry loads of it or have any specialized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Bees often (but not always) fold their wings over their back at rest and do not hover in flight.  Flies hold their wings out at a bit of an angle at rest and often do appear to hover in flight. Bees  vs. Wasps </a:t>
            </a:r>
          </a:p>
          <a:p>
            <a:r>
              <a:rPr lang="en-US" sz="1200" kern="1200" dirty="0">
                <a:solidFill>
                  <a:schemeClr val="tx1"/>
                </a:solidFill>
                <a:effectLst/>
                <a:latin typeface="+mn-lt"/>
                <a:ea typeface="+mn-ea"/>
                <a:cs typeface="+mn-cs"/>
              </a:rPr>
              <a:t>Bees:</a:t>
            </a:r>
            <a:endParaRPr lang="en-US" dirty="0">
              <a:effectLst/>
            </a:endParaRPr>
          </a:p>
          <a:p>
            <a:r>
              <a:rPr lang="en-US" sz="1200" kern="1200" dirty="0">
                <a:solidFill>
                  <a:schemeClr val="tx1"/>
                </a:solidFill>
                <a:effectLst/>
                <a:latin typeface="+mn-lt"/>
                <a:ea typeface="+mn-ea"/>
                <a:cs typeface="+mn-cs"/>
              </a:rPr>
              <a:t>Usually a broader body and a wider abdomen Face hairs are dull Body is Hairy (though not always) Carry pollen Usually their exoskeleton is one color (except sometimes stripes on the abdomen) </a:t>
            </a:r>
          </a:p>
          <a:p>
            <a:r>
              <a:rPr lang="en-US" sz="1200" kern="1200" dirty="0" err="1">
                <a:solidFill>
                  <a:schemeClr val="tx1"/>
                </a:solidFill>
                <a:effectLst/>
                <a:latin typeface="+mn-lt"/>
                <a:ea typeface="+mn-ea"/>
                <a:cs typeface="+mn-cs"/>
              </a:rPr>
              <a:t>Wasps:Narrower</a:t>
            </a:r>
            <a:r>
              <a:rPr lang="en-US" sz="1200" kern="1200" dirty="0">
                <a:solidFill>
                  <a:schemeClr val="tx1"/>
                </a:solidFill>
                <a:effectLst/>
                <a:latin typeface="+mn-lt"/>
                <a:ea typeface="+mn-ea"/>
                <a:cs typeface="+mn-cs"/>
              </a:rPr>
              <a:t> bodies and sometimes a very pinched abdomen Face often have shiny or metallic hairs Very few hairs Don’t carry pollen loads though they can have pollen grains stuck to them </a:t>
            </a:r>
          </a:p>
          <a:p>
            <a:r>
              <a:rPr lang="en-US" sz="1200" kern="1200" dirty="0">
                <a:solidFill>
                  <a:schemeClr val="tx1"/>
                </a:solidFill>
                <a:effectLst/>
                <a:latin typeface="+mn-lt"/>
                <a:ea typeface="+mn-ea"/>
                <a:cs typeface="+mn-cs"/>
              </a:rPr>
              <a:t>Have patterns or designs in their exoskeleton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197417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Soldier beetles in the family </a:t>
            </a:r>
            <a:r>
              <a:rPr lang="en-US" sz="1400" dirty="0" err="1"/>
              <a:t>Cantharidae</a:t>
            </a:r>
            <a:r>
              <a:rPr lang="en-US" sz="1400" dirty="0"/>
              <a:t> are frequent visitors to flowers.  </a:t>
            </a:r>
            <a:r>
              <a:rPr lang="en-US" sz="1400" dirty="0" err="1"/>
              <a:t>Cantharids</a:t>
            </a:r>
            <a:r>
              <a:rPr lang="en-US" sz="1400" dirty="0"/>
              <a:t> are predators.</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20</a:t>
            </a:fld>
            <a:endParaRPr lang="en-US" sz="1200">
              <a:latin typeface="Georgia" pitchFamily="18" charset="0"/>
            </a:endParaRPr>
          </a:p>
        </p:txBody>
      </p:sp>
    </p:spTree>
    <p:extLst>
      <p:ext uri="{BB962C8B-B14F-4D97-AF65-F5344CB8AC3E}">
        <p14:creationId xmlns:p14="http://schemas.microsoft.com/office/powerpoint/2010/main" val="3846436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Long horned beetles in the family </a:t>
            </a:r>
            <a:r>
              <a:rPr lang="en-US" sz="1400" dirty="0" err="1"/>
              <a:t>Cerambycidae</a:t>
            </a:r>
            <a:r>
              <a:rPr lang="en-US" sz="1400" dirty="0"/>
              <a:t> derive their name from their very long antennae.  These beetles are borers. In fact the common name for their larvae is round-headed borers.  While some can achieve pest status, many are responsible for “shaping” forest resources, pruning the canopy and recycling dead wood into soil.</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21</a:t>
            </a:fld>
            <a:endParaRPr lang="en-US" sz="1200">
              <a:latin typeface="Georgia" pitchFamily="18" charset="0"/>
            </a:endParaRPr>
          </a:p>
        </p:txBody>
      </p:sp>
    </p:spTree>
    <p:extLst>
      <p:ext uri="{BB962C8B-B14F-4D97-AF65-F5344CB8AC3E}">
        <p14:creationId xmlns:p14="http://schemas.microsoft.com/office/powerpoint/2010/main" val="429171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Wedge-shaped beetles are common floral visitors.  They are parasitoids of bees and wasps.  Females may deposit eggs in flowers.  Larvae that hatch climb aboard visiting bees and hitchhike back to the nest where they parasitize larval bees.  Some resemble our next example…</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22</a:t>
            </a:fld>
            <a:endParaRPr lang="en-US" sz="1200">
              <a:latin typeface="Georgia" pitchFamily="18" charset="0"/>
            </a:endParaRPr>
          </a:p>
        </p:txBody>
      </p:sp>
    </p:spTree>
    <p:extLst>
      <p:ext uri="{BB962C8B-B14F-4D97-AF65-F5344CB8AC3E}">
        <p14:creationId xmlns:p14="http://schemas.microsoft.com/office/powerpoint/2010/main" val="1602726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tumbling flower beetle in the family </a:t>
            </a:r>
            <a:r>
              <a:rPr lang="en-US" sz="1400" dirty="0" err="1"/>
              <a:t>Mordellidae</a:t>
            </a:r>
            <a:r>
              <a:rPr lang="en-US" sz="1400" dirty="0"/>
              <a:t>. These are very active little beetles commonly seen on flowers, especially </a:t>
            </a:r>
            <a:r>
              <a:rPr lang="en-US" sz="1400" dirty="0" err="1"/>
              <a:t>composits</a:t>
            </a:r>
            <a:r>
              <a:rPr lang="en-US" sz="1400" dirty="0"/>
              <a:t>. Some feed on fungi, decaying wood or </a:t>
            </a:r>
            <a:r>
              <a:rPr lang="en-US" sz="1400"/>
              <a:t>plant stems.</a:t>
            </a:r>
            <a:endParaRPr lang="en-US" sz="1400"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23</a:t>
            </a:fld>
            <a:endParaRPr lang="en-US" sz="1200">
              <a:latin typeface="Georgia" pitchFamily="18" charset="0"/>
            </a:endParaRPr>
          </a:p>
        </p:txBody>
      </p:sp>
    </p:spTree>
    <p:extLst>
      <p:ext uri="{BB962C8B-B14F-4D97-AF65-F5344CB8AC3E}">
        <p14:creationId xmlns:p14="http://schemas.microsoft.com/office/powerpoint/2010/main" val="11502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Imported cabbageworm can cause considerable damage to crops and gardens but has an attractive adult stage that you may observe frequently</a:t>
            </a:r>
          </a:p>
        </p:txBody>
      </p:sp>
      <p:sp>
        <p:nvSpPr>
          <p:cNvPr id="4" name="Slide Number Placeholder 3"/>
          <p:cNvSpPr>
            <a:spLocks noGrp="1"/>
          </p:cNvSpPr>
          <p:nvPr>
            <p:ph type="sldNum" sz="quarter" idx="5"/>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3745859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butterflies can be pollinators on flowers as adults but we also recognize their pest status as larvae!</a:t>
            </a:r>
          </a:p>
        </p:txBody>
      </p:sp>
      <p:sp>
        <p:nvSpPr>
          <p:cNvPr id="4" name="Slide Number Placeholder 3"/>
          <p:cNvSpPr>
            <a:spLocks noGrp="1"/>
          </p:cNvSpPr>
          <p:nvPr>
            <p:ph type="sldNum" sz="quarter" idx="5"/>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1573761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lecture, we will start with Butterflies and moths in just a few families. There are over 725 species of butterflies in North America.  In Georgia over 160 different butterflies have been recorded.  We can, alas, only highlight a few of the many species that you might see.  </a:t>
            </a:r>
            <a:r>
              <a:rPr lang="en-US" dirty="0" err="1"/>
              <a:t>Nymphalidae</a:t>
            </a:r>
            <a:r>
              <a:rPr lang="en-US" dirty="0"/>
              <a:t> are the brush-footed butterflies. </a:t>
            </a:r>
            <a:r>
              <a:rPr lang="en-US" dirty="0" err="1"/>
              <a:t>Papilionidae</a:t>
            </a:r>
            <a:r>
              <a:rPr lang="en-US" dirty="0"/>
              <a:t> are the swallowtail butterflies. </a:t>
            </a:r>
            <a:r>
              <a:rPr lang="en-US" dirty="0" err="1"/>
              <a:t>Hesperiidae</a:t>
            </a:r>
            <a:r>
              <a:rPr lang="en-US" dirty="0"/>
              <a:t> are commonly called skippers. Blues and hairstreaks are in the family </a:t>
            </a:r>
            <a:r>
              <a:rPr lang="en-US" dirty="0" err="1"/>
              <a:t>Lycaenidae</a:t>
            </a:r>
            <a:r>
              <a:rPr lang="en-US" dirty="0"/>
              <a:t>. </a:t>
            </a:r>
            <a:r>
              <a:rPr lang="en-US" dirty="0" err="1"/>
              <a:t>Pieridae</a:t>
            </a:r>
            <a:r>
              <a:rPr lang="en-US" dirty="0"/>
              <a:t> contains the </a:t>
            </a:r>
            <a:r>
              <a:rPr lang="en-US" dirty="0" err="1"/>
              <a:t>sulphurs</a:t>
            </a:r>
            <a:r>
              <a:rPr lang="en-US" dirty="0"/>
              <a:t>. Sphinx moths including </a:t>
            </a:r>
            <a:r>
              <a:rPr lang="en-US" dirty="0" err="1"/>
              <a:t>clearwinged</a:t>
            </a:r>
            <a:r>
              <a:rPr lang="en-US" dirty="0"/>
              <a:t> sphinx moths are in the family </a:t>
            </a:r>
            <a:r>
              <a:rPr lang="en-US" dirty="0" err="1"/>
              <a:t>Sphingidae</a:t>
            </a:r>
            <a:r>
              <a:rPr lang="en-US" dirty="0"/>
              <a:t>.  Some of our largest and most spectacular moths are in the family </a:t>
            </a:r>
            <a:r>
              <a:rPr lang="en-US" dirty="0" err="1"/>
              <a:t>Saturniidae</a:t>
            </a:r>
            <a:r>
              <a:rPr lang="en-US" dirty="0"/>
              <a:t>.</a:t>
            </a:r>
          </a:p>
        </p:txBody>
      </p:sp>
      <p:sp>
        <p:nvSpPr>
          <p:cNvPr id="4" name="Slide Number Placeholder 3"/>
          <p:cNvSpPr>
            <a:spLocks noGrp="1"/>
          </p:cNvSpPr>
          <p:nvPr>
            <p:ph type="sldNum" sz="quarter" idx="5"/>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24946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Largest and most diverse of the butterfly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first pair of legs is significantly reduced in all members and modified into small brush-like structures giving the family its name and the appearance of having only 4 legs</a:t>
            </a:r>
          </a:p>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1468069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Monarchs are the most well-known butterfly in GA in addition to its wonderful migratory pattern it is unique in that it feeds on only one plant species, the milkweed (</a:t>
            </a:r>
            <a:r>
              <a:rPr lang="en-US" sz="1400" i="1" dirty="0"/>
              <a:t>A. </a:t>
            </a:r>
            <a:r>
              <a:rPr lang="en-US" sz="1400" i="1" dirty="0" err="1"/>
              <a:t>tuberosa</a:t>
            </a:r>
            <a:r>
              <a:rPr lang="en-US" sz="1400" dirty="0"/>
              <a:t>). Loss of habitat and climate change have created great concern for the survival of the species.</a:t>
            </a: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09D4BE53-73EF-47FF-A78F-3A341EFB7D68}" type="slidenum">
              <a:rPr lang="en-US" sz="1200" smtClean="0">
                <a:latin typeface="Georgia" pitchFamily="18" charset="0"/>
              </a:rPr>
              <a:pPr eaLnBrk="1" hangingPunct="1"/>
              <a:t>28</a:t>
            </a:fld>
            <a:endParaRPr lang="en-US" sz="1200">
              <a:latin typeface="Georgia" pitchFamily="18" charset="0"/>
            </a:endParaRPr>
          </a:p>
        </p:txBody>
      </p:sp>
    </p:spTree>
    <p:extLst>
      <p:ext uri="{BB962C8B-B14F-4D97-AF65-F5344CB8AC3E}">
        <p14:creationId xmlns:p14="http://schemas.microsoft.com/office/powerpoint/2010/main" val="2162051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Great Spangled Fritillary has a wide range of environments in the US. It feeds on common violets, including the weeds! Because of this it is found all over the US.</a:t>
            </a:r>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892F60B1-8C04-4D23-94DE-C4C7E3F4DCB2}" type="slidenum">
              <a:rPr lang="en-US" sz="1200" smtClean="0">
                <a:latin typeface="Georgia" pitchFamily="18" charset="0"/>
              </a:rPr>
              <a:pPr eaLnBrk="1" hangingPunct="1"/>
              <a:t>29</a:t>
            </a:fld>
            <a:endParaRPr lang="en-US" sz="1200">
              <a:latin typeface="Georgia" pitchFamily="18" charset="0"/>
            </a:endParaRPr>
          </a:p>
        </p:txBody>
      </p:sp>
    </p:spTree>
    <p:extLst>
      <p:ext uri="{BB962C8B-B14F-4D97-AF65-F5344CB8AC3E}">
        <p14:creationId xmlns:p14="http://schemas.microsoft.com/office/powerpoint/2010/main" val="1805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our chart with general characteristics that help separate the flies and wasps from bees and from each other.  Please review those characters.</a:t>
            </a:r>
          </a:p>
        </p:txBody>
      </p:sp>
      <p:sp>
        <p:nvSpPr>
          <p:cNvPr id="4" name="Slide Number Placeholder 3"/>
          <p:cNvSpPr>
            <a:spLocks noGrp="1"/>
          </p:cNvSpPr>
          <p:nvPr>
            <p:ph type="sldNum" sz="quarter" idx="5"/>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184083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Ohio Buckeye has an unusual adaptation of having bright eye spots on the wings which it flashes to birds or other predators if they get too close. This makes the bird think that a larger animal is nearby.</a:t>
            </a: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74DDBB89-2436-49A7-8400-271DF07379D2}" type="slidenum">
              <a:rPr lang="en-US" sz="1200" smtClean="0">
                <a:latin typeface="Georgia" pitchFamily="18" charset="0"/>
              </a:rPr>
              <a:pPr eaLnBrk="1" hangingPunct="1"/>
              <a:t>30</a:t>
            </a:fld>
            <a:endParaRPr lang="en-US" sz="1200">
              <a:latin typeface="Georgia" pitchFamily="18" charset="0"/>
            </a:endParaRPr>
          </a:p>
        </p:txBody>
      </p:sp>
    </p:spTree>
    <p:extLst>
      <p:ext uri="{BB962C8B-B14F-4D97-AF65-F5344CB8AC3E}">
        <p14:creationId xmlns:p14="http://schemas.microsoft.com/office/powerpoint/2010/main" val="1164712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Pearl Crescent is a very common one that is often found on yarrow and </a:t>
            </a:r>
            <a:r>
              <a:rPr lang="en-US" sz="1400" dirty="0" err="1"/>
              <a:t>helenium</a:t>
            </a:r>
            <a:r>
              <a:rPr lang="en-US" sz="1400" dirty="0"/>
              <a:t> in GA. </a:t>
            </a:r>
            <a:endParaRPr lang="en-US" dirty="0"/>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80D253AA-83D0-4817-A4DD-B464C613E6FC}" type="slidenum">
              <a:rPr lang="en-US" sz="1200" smtClean="0">
                <a:latin typeface="Georgia" pitchFamily="18" charset="0"/>
              </a:rPr>
              <a:pPr eaLnBrk="1" hangingPunct="1"/>
              <a:t>31</a:t>
            </a:fld>
            <a:endParaRPr lang="en-US" sz="1200">
              <a:latin typeface="Georgia" pitchFamily="18" charset="0"/>
            </a:endParaRPr>
          </a:p>
        </p:txBody>
      </p:sp>
    </p:spTree>
    <p:extLst>
      <p:ext uri="{BB962C8B-B14F-4D97-AF65-F5344CB8AC3E}">
        <p14:creationId xmlns:p14="http://schemas.microsoft.com/office/powerpoint/2010/main" val="178428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American Painted Lady is one of the most common species found in gardens. It has a wide variety of host plants. Common to abundant in open and disturbed sites and gardens.  Multiple generations are produced.</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6EB14AE3-E0AC-497A-BFF8-E9CAC92FF757}" type="slidenum">
              <a:rPr lang="en-US" sz="1200" smtClean="0">
                <a:latin typeface="Georgia" pitchFamily="18" charset="0"/>
              </a:rPr>
              <a:pPr eaLnBrk="1" hangingPunct="1"/>
              <a:t>32</a:t>
            </a:fld>
            <a:endParaRPr lang="en-US" sz="1200">
              <a:latin typeface="Georgia" pitchFamily="18" charset="0"/>
            </a:endParaRPr>
          </a:p>
        </p:txBody>
      </p:sp>
    </p:spTree>
    <p:extLst>
      <p:ext uri="{BB962C8B-B14F-4D97-AF65-F5344CB8AC3E}">
        <p14:creationId xmlns:p14="http://schemas.microsoft.com/office/powerpoint/2010/main" val="1851375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Gulf Fritillary is a common southeastern butterfly that feeds on our native maypop (</a:t>
            </a:r>
            <a:r>
              <a:rPr lang="en-US" sz="1400" dirty="0" err="1"/>
              <a:t>Passiflora</a:t>
            </a:r>
            <a:r>
              <a:rPr lang="en-US" sz="1400" dirty="0"/>
              <a:t>). Its caterpillar is bright orange with black branched spines’.</a:t>
            </a: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0CCB59DE-75C7-407C-AF0B-DDA945EE34ED}" type="slidenum">
              <a:rPr lang="en-US" sz="1200" smtClean="0">
                <a:latin typeface="Georgia" pitchFamily="18" charset="0"/>
              </a:rPr>
              <a:pPr eaLnBrk="1" hangingPunct="1"/>
              <a:t>33</a:t>
            </a:fld>
            <a:endParaRPr lang="en-US" sz="1200">
              <a:latin typeface="Georgia" pitchFamily="18" charset="0"/>
            </a:endParaRPr>
          </a:p>
        </p:txBody>
      </p:sp>
    </p:spTree>
    <p:extLst>
      <p:ext uri="{BB962C8B-B14F-4D97-AF65-F5344CB8AC3E}">
        <p14:creationId xmlns:p14="http://schemas.microsoft.com/office/powerpoint/2010/main" val="2730117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swallowtails, </a:t>
            </a:r>
            <a:r>
              <a:rPr lang="en-US" sz="1200" dirty="0" err="1"/>
              <a:t>Papilionidae</a:t>
            </a:r>
            <a:r>
              <a:rPr lang="en-US" sz="1200" dirty="0"/>
              <a:t> are easily recognized by their large size and long hindwing tails</a:t>
            </a:r>
          </a:p>
          <a:p>
            <a:r>
              <a:rPr lang="en-US" sz="1200" dirty="0"/>
              <a:t>Swift and powerful flight</a:t>
            </a:r>
          </a:p>
          <a:p>
            <a:r>
              <a:rPr lang="en-US" sz="1200" dirty="0"/>
              <a:t>Males often puddle on damp ground</a:t>
            </a:r>
          </a:p>
          <a:p>
            <a:r>
              <a:rPr lang="en-US" sz="1200" dirty="0"/>
              <a:t>Generally found along woodland edges and adjacent open areas</a:t>
            </a:r>
          </a:p>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3415349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Tiger swallowtails are the most visible and one of the most popular butterflies to have visit your garden. They have a slow, graceful flight pattern and will spend hours in the garden sipping nectar.</a:t>
            </a: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DD8809BD-C5F9-4877-9970-2352E3B4E794}" type="slidenum">
              <a:rPr lang="en-US" sz="1200" smtClean="0">
                <a:latin typeface="Georgia" pitchFamily="18" charset="0"/>
              </a:rPr>
              <a:pPr eaLnBrk="1" hangingPunct="1"/>
              <a:t>35</a:t>
            </a:fld>
            <a:endParaRPr lang="en-US" sz="1200">
              <a:latin typeface="Georgia" pitchFamily="18" charset="0"/>
            </a:endParaRPr>
          </a:p>
        </p:txBody>
      </p:sp>
    </p:spTree>
    <p:extLst>
      <p:ext uri="{BB962C8B-B14F-4D97-AF65-F5344CB8AC3E}">
        <p14:creationId xmlns:p14="http://schemas.microsoft.com/office/powerpoint/2010/main" val="2058120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Eastern Tiger Swallowtail butterfly is the state butterfly of Alabama, Delaware, Georgia, and South Carolina. This species is commonly seen from spring to fall and produces two broods in the north, and three life cycles in the southeastern states.</a:t>
            </a:r>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161270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Young caterpillars are brown and white and resemble bird droppings.  Great camouflage from hungry birds.  Larger caterpillars have false “eyes” that may make the caterpillar appear “snakelike” as a defense against predators.  The actual head of the caterpillar is small and inconspicuous.  </a:t>
            </a:r>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37</a:t>
            </a:fld>
            <a:endParaRPr lang="en-US"/>
          </a:p>
        </p:txBody>
      </p:sp>
    </p:spTree>
    <p:extLst>
      <p:ext uri="{BB962C8B-B14F-4D97-AF65-F5344CB8AC3E}">
        <p14:creationId xmlns:p14="http://schemas.microsoft.com/office/powerpoint/2010/main" val="969901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Black Swallowtail is one of the most common of the swallowtails in GA . The caterpillar is the common fennel or parsley worm that is the bane of gardener’s existence. One larva can devour a whole plant in a day! </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F8E9642B-1635-4BAD-870D-48F0799041C6}" type="slidenum">
              <a:rPr lang="en-US" sz="1200" smtClean="0">
                <a:latin typeface="Georgia" pitchFamily="18" charset="0"/>
              </a:rPr>
              <a:pPr eaLnBrk="1" hangingPunct="1"/>
              <a:t>38</a:t>
            </a:fld>
            <a:endParaRPr lang="en-US" sz="1200">
              <a:latin typeface="Georgia" pitchFamily="18" charset="0"/>
            </a:endParaRPr>
          </a:p>
        </p:txBody>
      </p:sp>
    </p:spTree>
    <p:extLst>
      <p:ext uri="{BB962C8B-B14F-4D97-AF65-F5344CB8AC3E}">
        <p14:creationId xmlns:p14="http://schemas.microsoft.com/office/powerpoint/2010/main" val="2413428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140197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some examples of common wasps known to visit flowers. They include paper wasps, thread-waisted wasps, tiphiid and </a:t>
            </a:r>
            <a:r>
              <a:rPr lang="en-US" dirty="0" err="1"/>
              <a:t>scoliid</a:t>
            </a:r>
            <a:r>
              <a:rPr lang="en-US" dirty="0"/>
              <a:t> wasps and many parasitic wasps.  Our example will be </a:t>
            </a:r>
            <a:r>
              <a:rPr lang="en-US" dirty="0" err="1"/>
              <a:t>Larra</a:t>
            </a:r>
            <a:r>
              <a:rPr lang="en-US" dirty="0"/>
              <a:t> Bicolor a parasitoid of mole crickets.</a:t>
            </a:r>
          </a:p>
        </p:txBody>
      </p:sp>
      <p:sp>
        <p:nvSpPr>
          <p:cNvPr id="4" name="Slide Number Placeholder 3"/>
          <p:cNvSpPr>
            <a:spLocks noGrp="1"/>
          </p:cNvSpPr>
          <p:nvPr>
            <p:ph type="sldNum" sz="quarter" idx="5"/>
          </p:nvPr>
        </p:nvSpPr>
        <p:spPr/>
        <p:txBody>
          <a:bodyPr/>
          <a:lstStyle/>
          <a:p>
            <a:fld id="{5D81F1E7-4EFD-4BFF-B438-FCD52FD36B17}" type="slidenum">
              <a:rPr lang="en-US" smtClean="0"/>
              <a:t>4</a:t>
            </a:fld>
            <a:endParaRPr lang="en-US"/>
          </a:p>
        </p:txBody>
      </p:sp>
    </p:spTree>
    <p:extLst>
      <p:ext uri="{BB962C8B-B14F-4D97-AF65-F5344CB8AC3E}">
        <p14:creationId xmlns:p14="http://schemas.microsoft.com/office/powerpoint/2010/main" val="249462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When disturbed caterpillars can extrude an orange osmeterium, a forked gland with a noxious scent that they wipe on startled would-be predators.  Larval host plants  are wild and cultivated members of the carrot family can include carrots, parsley, dill fennel, bronze fennel and queen Anne’s lace</a:t>
            </a:r>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1630195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Spicebush Swallowtail is a shy and fast-moving butterfly in the garden. It never rests. While feeding, it constantly beats its wings showing off its iridescent blue markings. These markings are a sign to birds that the butterfly is poisonous or tastes bad. Actually, its caterpillars feed on spicebush which is not poisonous but the butterfly closely mimics the Pipevine Swallowtail which is poisonous. </a:t>
            </a: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E4A03B16-C8E3-4534-8C31-256B437E6052}" type="slidenum">
              <a:rPr lang="en-US" sz="1200" smtClean="0">
                <a:latin typeface="Georgia" pitchFamily="18" charset="0"/>
              </a:rPr>
              <a:pPr eaLnBrk="1" hangingPunct="1"/>
              <a:t>41</a:t>
            </a:fld>
            <a:endParaRPr lang="en-US" sz="1200">
              <a:latin typeface="Georgia" pitchFamily="18" charset="0"/>
            </a:endParaRPr>
          </a:p>
        </p:txBody>
      </p:sp>
    </p:spTree>
    <p:extLst>
      <p:ext uri="{BB962C8B-B14F-4D97-AF65-F5344CB8AC3E}">
        <p14:creationId xmlns:p14="http://schemas.microsoft.com/office/powerpoint/2010/main" val="777154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Zebra Swallowtail is the most nervous and the most difficult of the swallowtails in the garden to see. They are fast, erratic flier, and the stripes allow them to blend in the branches and shadows of any garden with ease. They commonly fly near the ground or at waist height avoiding most human observation.</a:t>
            </a: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BDE45805-28FA-4EAA-A76B-F17886F07FB8}" type="slidenum">
              <a:rPr lang="en-US" sz="1200" smtClean="0">
                <a:latin typeface="Georgia" pitchFamily="18" charset="0"/>
              </a:rPr>
              <a:pPr eaLnBrk="1" hangingPunct="1"/>
              <a:t>42</a:t>
            </a:fld>
            <a:endParaRPr lang="en-US" sz="1200">
              <a:latin typeface="Georgia" pitchFamily="18" charset="0"/>
            </a:endParaRPr>
          </a:p>
        </p:txBody>
      </p:sp>
    </p:spTree>
    <p:extLst>
      <p:ext uri="{BB962C8B-B14F-4D97-AF65-F5344CB8AC3E}">
        <p14:creationId xmlns:p14="http://schemas.microsoft.com/office/powerpoint/2010/main" val="401489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Small to medium sized; typically white or yellow</a:t>
            </a:r>
          </a:p>
          <a:p>
            <a:r>
              <a:rPr lang="en-US" sz="1200" dirty="0"/>
              <a:t>Many have dark markings, most are sexually dimorphic and seasonally variable</a:t>
            </a:r>
          </a:p>
          <a:p>
            <a:r>
              <a:rPr lang="en-US" sz="1200" dirty="0"/>
              <a:t>Quick, erratic flight</a:t>
            </a:r>
          </a:p>
          <a:p>
            <a:r>
              <a:rPr lang="en-US" sz="1200" dirty="0"/>
              <a:t>Open disturbed sites where weedy larval host plants can be found</a:t>
            </a:r>
          </a:p>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43</a:t>
            </a:fld>
            <a:endParaRPr lang="en-US"/>
          </a:p>
        </p:txBody>
      </p:sp>
    </p:spTree>
    <p:extLst>
      <p:ext uri="{BB962C8B-B14F-4D97-AF65-F5344CB8AC3E}">
        <p14:creationId xmlns:p14="http://schemas.microsoft.com/office/powerpoint/2010/main" val="1869399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Common Sulfur is a not a native species. It produces several generations in the Southeast. It is the most easily recognized butterfly in the GA garden because of its bright yellow color.</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2E70A80-A872-4840-B3A0-61AFE3951CDC}" type="slidenum">
              <a:rPr lang="en-US" sz="1200" smtClean="0">
                <a:latin typeface="Georgia" pitchFamily="18" charset="0"/>
              </a:rPr>
              <a:pPr eaLnBrk="1" hangingPunct="1"/>
              <a:t>44</a:t>
            </a:fld>
            <a:endParaRPr lang="en-US" sz="1200">
              <a:latin typeface="Georgia" pitchFamily="18" charset="0"/>
            </a:endParaRPr>
          </a:p>
        </p:txBody>
      </p:sp>
    </p:spTree>
    <p:extLst>
      <p:ext uri="{BB962C8B-B14F-4D97-AF65-F5344CB8AC3E}">
        <p14:creationId xmlns:p14="http://schemas.microsoft.com/office/powerpoint/2010/main" val="3506328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The Cloudless Giant Sulfur is a late season butterfly that emigrates from FL for the same reasons as the other species. They will be persistent in the garden until November.  As fall approaches the species undergo a massive southward migration into the Florida peninsula.</a:t>
            </a: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5AF7EA16-92F6-40B5-903C-5485BA7C536A}" type="slidenum">
              <a:rPr lang="en-US" sz="1200" smtClean="0">
                <a:latin typeface="Georgia" pitchFamily="18" charset="0"/>
              </a:rPr>
              <a:pPr eaLnBrk="1" hangingPunct="1"/>
              <a:t>45</a:t>
            </a:fld>
            <a:endParaRPr lang="en-US" sz="1200">
              <a:latin typeface="Georgia" pitchFamily="18" charset="0"/>
            </a:endParaRPr>
          </a:p>
        </p:txBody>
      </p:sp>
    </p:spTree>
    <p:extLst>
      <p:ext uri="{BB962C8B-B14F-4D97-AF65-F5344CB8AC3E}">
        <p14:creationId xmlns:p14="http://schemas.microsoft.com/office/powerpoint/2010/main" val="1148503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Diverse family includes coppers, blues, hairstreaks, metalmarks</a:t>
            </a:r>
          </a:p>
          <a:p>
            <a:r>
              <a:rPr lang="en-US" sz="1200" dirty="0"/>
              <a:t>Adults are small and often brightly colored but can be overlooked</a:t>
            </a:r>
          </a:p>
          <a:p>
            <a:r>
              <a:rPr lang="en-US" sz="1200" dirty="0"/>
              <a:t>Contains Georgia's smallest butterfly, the Pygmy -Blue</a:t>
            </a:r>
          </a:p>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46</a:t>
            </a:fld>
            <a:endParaRPr lang="en-US"/>
          </a:p>
        </p:txBody>
      </p:sp>
    </p:spTree>
    <p:extLst>
      <p:ext uri="{BB962C8B-B14F-4D97-AF65-F5344CB8AC3E}">
        <p14:creationId xmlns:p14="http://schemas.microsoft.com/office/powerpoint/2010/main" val="3615821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spcBef>
                <a:spcPts val="0"/>
              </a:spcBef>
              <a:defRPr/>
            </a:pPr>
            <a:r>
              <a:rPr lang="en-US" sz="1400" dirty="0">
                <a:solidFill>
                  <a:schemeClr val="tx2">
                    <a:lumMod val="95000"/>
                    <a:lumOff val="5000"/>
                  </a:schemeClr>
                </a:solidFill>
              </a:rPr>
              <a:t>The Eastern Tailed Blue is one of the first spring butterflies. It is seen in February and March in most parts of GA. Flies low to the ground  and can be seen feeding  on moisture and salts in the garden soil. The butterflies form clusters of several butterflies that fly around as a group. Caterpillars over-winter in pea pods.</a:t>
            </a:r>
          </a:p>
          <a:p>
            <a:pPr eaLnBrk="1" hangingPunct="1">
              <a:spcBef>
                <a:spcPts val="0"/>
              </a:spcBef>
              <a:defRPr/>
            </a:pPr>
            <a:endParaRPr lang="en-US" sz="1400" dirty="0"/>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AF7FBA65-4A7B-436D-9BD4-9067CC5B0FD9}" type="slidenum">
              <a:rPr lang="en-US" sz="1200" smtClean="0">
                <a:latin typeface="Georgia" pitchFamily="18" charset="0"/>
              </a:rPr>
              <a:pPr eaLnBrk="1" hangingPunct="1"/>
              <a:t>47</a:t>
            </a:fld>
            <a:endParaRPr lang="en-US" sz="1200">
              <a:latin typeface="Georgia" pitchFamily="18" charset="0"/>
            </a:endParaRPr>
          </a:p>
        </p:txBody>
      </p:sp>
    </p:spTree>
    <p:extLst>
      <p:ext uri="{BB962C8B-B14F-4D97-AF65-F5344CB8AC3E}">
        <p14:creationId xmlns:p14="http://schemas.microsoft.com/office/powerpoint/2010/main" val="1179992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Gray Hairstreak is another mid- to late-summer butterfly that frequents ageratum and aster. It is the size of a dime with bright, gray wings and also tends to fly in clusters of 3-4.</a:t>
            </a: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91FCC4CB-0850-4A7A-B086-4A72D6C56154}" type="slidenum">
              <a:rPr lang="en-US" sz="1200" smtClean="0">
                <a:latin typeface="Georgia" pitchFamily="18" charset="0"/>
              </a:rPr>
              <a:pPr eaLnBrk="1" hangingPunct="1"/>
              <a:t>48</a:t>
            </a:fld>
            <a:endParaRPr lang="en-US" sz="1200">
              <a:latin typeface="Georgia" pitchFamily="18" charset="0"/>
            </a:endParaRPr>
          </a:p>
        </p:txBody>
      </p:sp>
    </p:spTree>
    <p:extLst>
      <p:ext uri="{BB962C8B-B14F-4D97-AF65-F5344CB8AC3E}">
        <p14:creationId xmlns:p14="http://schemas.microsoft.com/office/powerpoint/2010/main" val="530864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Small to medium sized butterflies with stout bodies and compact wings</a:t>
            </a:r>
          </a:p>
          <a:p>
            <a:r>
              <a:rPr lang="en-US" sz="1200" dirty="0"/>
              <a:t>Generally brown, orange or white</a:t>
            </a:r>
          </a:p>
          <a:p>
            <a:r>
              <a:rPr lang="en-US" sz="1200" dirty="0"/>
              <a:t>Antennae have a very distinct hook at the tip</a:t>
            </a:r>
          </a:p>
          <a:p>
            <a:r>
              <a:rPr lang="en-US" sz="1200" dirty="0"/>
              <a:t>Quick and erratic in flight</a:t>
            </a:r>
          </a:p>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656151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those examples.  Clockwise from the top(and center) are paper wasps, a thread-waisted wasp, tiphiid, </a:t>
            </a:r>
            <a:r>
              <a:rPr lang="en-US" dirty="0" err="1"/>
              <a:t>scoliid</a:t>
            </a:r>
            <a:r>
              <a:rPr lang="en-US" dirty="0"/>
              <a:t>, potter wasp and two parasitic wasps.  The two parasitoids represent the great diversity in size and and life history among parasitoids.  </a:t>
            </a:r>
            <a:r>
              <a:rPr lang="en-US" dirty="0" err="1"/>
              <a:t>Larra</a:t>
            </a:r>
            <a:r>
              <a:rPr lang="en-US" dirty="0"/>
              <a:t> bicolor is an external parasitoid of mole cricket adults and large nymphs.  </a:t>
            </a:r>
            <a:r>
              <a:rPr lang="en-US" dirty="0" err="1"/>
              <a:t>Anagrus</a:t>
            </a:r>
            <a:r>
              <a:rPr lang="en-US" dirty="0"/>
              <a:t> </a:t>
            </a:r>
            <a:r>
              <a:rPr lang="en-US" dirty="0" err="1"/>
              <a:t>takeyanus</a:t>
            </a:r>
            <a:r>
              <a:rPr lang="en-US" dirty="0"/>
              <a:t>, you may remember,  is an internal parasitoid of lace bug eggs.</a:t>
            </a:r>
          </a:p>
        </p:txBody>
      </p:sp>
      <p:sp>
        <p:nvSpPr>
          <p:cNvPr id="4" name="Slide Number Placeholder 3"/>
          <p:cNvSpPr>
            <a:spLocks noGrp="1"/>
          </p:cNvSpPr>
          <p:nvPr>
            <p:ph type="sldNum" sz="quarter" idx="5"/>
          </p:nvPr>
        </p:nvSpPr>
        <p:spPr/>
        <p:txBody>
          <a:bodyPr/>
          <a:lstStyle/>
          <a:p>
            <a:fld id="{5D81F1E7-4EFD-4BFF-B438-FCD52FD36B17}" type="slidenum">
              <a:rPr lang="en-US" smtClean="0"/>
              <a:t>5</a:t>
            </a:fld>
            <a:endParaRPr lang="en-US"/>
          </a:p>
        </p:txBody>
      </p:sp>
    </p:spTree>
    <p:extLst>
      <p:ext uri="{BB962C8B-B14F-4D97-AF65-F5344CB8AC3E}">
        <p14:creationId xmlns:p14="http://schemas.microsoft.com/office/powerpoint/2010/main" val="1314302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Checkered Skipper is a mid to late-summer garden visitor that prefers our native ageratum or asters. You can often see the male fighting off other males for territorial control of the flowers, much like male hummers around feeders.</a:t>
            </a: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50</a:t>
            </a:fld>
            <a:endParaRPr lang="en-US" sz="1200">
              <a:latin typeface="Georgia" pitchFamily="18" charset="0"/>
            </a:endParaRPr>
          </a:p>
        </p:txBody>
      </p:sp>
    </p:spTree>
    <p:extLst>
      <p:ext uri="{BB962C8B-B14F-4D97-AF65-F5344CB8AC3E}">
        <p14:creationId xmlns:p14="http://schemas.microsoft.com/office/powerpoint/2010/main" val="4259167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Silver Spotted Skipper is a common visitor to the mid-summer to late summer garden. They are fast fliers, and once they find a food source they do not stray far from it.</a:t>
            </a: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FEDDED15-052B-4F0C-9A3D-65DBD022C33D}" type="slidenum">
              <a:rPr lang="en-US" sz="1200" smtClean="0">
                <a:latin typeface="Georgia" pitchFamily="18" charset="0"/>
              </a:rPr>
              <a:pPr eaLnBrk="1" hangingPunct="1"/>
              <a:t>51</a:t>
            </a:fld>
            <a:endParaRPr lang="en-US" sz="1200">
              <a:latin typeface="Georgia" pitchFamily="18" charset="0"/>
            </a:endParaRPr>
          </a:p>
        </p:txBody>
      </p:sp>
    </p:spTree>
    <p:extLst>
      <p:ext uri="{BB962C8B-B14F-4D97-AF65-F5344CB8AC3E}">
        <p14:creationId xmlns:p14="http://schemas.microsoft.com/office/powerpoint/2010/main" val="2812827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t>The Branded Skipper and its 21 cousins that populate GA gardens are the jet airplanes of the butterfly world. They frequently are seen in the garden seemingly having dog-fights in large groups. Actually this is a mating ritual.</a:t>
            </a: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2C7E0B8E-E0D3-4EF7-8C00-C29D3D837DEE}" type="slidenum">
              <a:rPr lang="en-US" sz="1200" smtClean="0">
                <a:latin typeface="Georgia" pitchFamily="18" charset="0"/>
              </a:rPr>
              <a:pPr eaLnBrk="1" hangingPunct="1"/>
              <a:t>52</a:t>
            </a:fld>
            <a:endParaRPr lang="en-US" sz="1200">
              <a:latin typeface="Georgia" pitchFamily="18" charset="0"/>
            </a:endParaRPr>
          </a:p>
        </p:txBody>
      </p:sp>
    </p:spTree>
    <p:extLst>
      <p:ext uri="{BB962C8B-B14F-4D97-AF65-F5344CB8AC3E}">
        <p14:creationId xmlns:p14="http://schemas.microsoft.com/office/powerpoint/2010/main" val="2108950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spcBef>
                <a:spcPct val="0"/>
              </a:spcBef>
            </a:pPr>
            <a:r>
              <a:rPr lang="en-US" sz="1400">
                <a:solidFill>
                  <a:srgbClr val="0D0D0D"/>
                </a:solidFill>
              </a:rPr>
              <a:t>Have you ever wondered how to tell the difference between a butterfly and a moth? Butterflies have knobby antennae, fly during daylight, make chrysalises, and rest w/ wings closed. Moths, on the other hand, have Feathery antennae, fly at dusk and night, make cocoons / pupae, and rest with wings open and also with them flat across their backs.</a:t>
            </a:r>
          </a:p>
          <a:p>
            <a:pPr eaLnBrk="1" hangingPunct="1">
              <a:spcBef>
                <a:spcPct val="0"/>
              </a:spcBef>
            </a:pPr>
            <a:endParaRPr lang="en-US" sz="1400">
              <a:solidFill>
                <a:srgbClr val="0D0D0D"/>
              </a:solidFill>
            </a:endParaRPr>
          </a:p>
        </p:txBody>
      </p:sp>
      <p:sp>
        <p:nvSpPr>
          <p:cNvPr id="221187" name="Slide Number Placeholder 3"/>
          <p:cNvSpPr>
            <a:spLocks noGrp="1"/>
          </p:cNvSpPr>
          <p:nvPr>
            <p:ph type="sldNum" sz="quarter" idx="5"/>
          </p:nvPr>
        </p:nvSpPr>
        <p:spPr>
          <a:noFill/>
        </p:spPr>
        <p:txBody>
          <a:bodyPr/>
          <a:lstStyle/>
          <a:p>
            <a:fld id="{72E40CCB-5094-4037-9BBF-EAD1FC489283}" type="slidenum">
              <a:rPr lang="en-US"/>
              <a:pPr/>
              <a:t>53</a:t>
            </a:fld>
            <a:endParaRPr lang="en-US"/>
          </a:p>
        </p:txBody>
      </p:sp>
    </p:spTree>
    <p:extLst>
      <p:ext uri="{BB962C8B-B14F-4D97-AF65-F5344CB8AC3E}">
        <p14:creationId xmlns:p14="http://schemas.microsoft.com/office/powerpoint/2010/main" val="3625607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110000"/>
              </a:lnSpc>
              <a:defRPr/>
            </a:pPr>
            <a:r>
              <a:rPr lang="en-US" sz="1400" dirty="0">
                <a:solidFill>
                  <a:schemeClr val="accent4">
                    <a:lumMod val="95000"/>
                    <a:lumOff val="5000"/>
                  </a:schemeClr>
                </a:solidFill>
              </a:rPr>
              <a:t>Moths antennae are specialized sensors that pick up scent of the opposite sex. Male Moths have very feathery antennae to sense females that are very far away. Butterfly antennae are knobby and do not express differences between the sexes. </a:t>
            </a:r>
          </a:p>
          <a:p>
            <a:pPr eaLnBrk="1" hangingPunct="1">
              <a:lnSpc>
                <a:spcPct val="75000"/>
              </a:lnSpc>
              <a:defRPr/>
            </a:pPr>
            <a:endParaRPr lang="en-US" sz="1400" dirty="0">
              <a:solidFill>
                <a:schemeClr val="accent4">
                  <a:lumMod val="95000"/>
                  <a:lumOff val="5000"/>
                </a:schemeClr>
              </a:solidFill>
            </a:endParaRPr>
          </a:p>
          <a:p>
            <a:pPr eaLnBrk="1" hangingPunct="1">
              <a:defRPr/>
            </a:pPr>
            <a:endParaRPr lang="en-US" sz="1400" dirty="0">
              <a:solidFill>
                <a:schemeClr val="accent4">
                  <a:lumMod val="95000"/>
                  <a:lumOff val="5000"/>
                </a:schemeClr>
              </a:solidFill>
            </a:endParaRPr>
          </a:p>
        </p:txBody>
      </p:sp>
      <p:sp>
        <p:nvSpPr>
          <p:cNvPr id="223235" name="Slide Number Placeholder 3"/>
          <p:cNvSpPr>
            <a:spLocks noGrp="1"/>
          </p:cNvSpPr>
          <p:nvPr>
            <p:ph type="sldNum" sz="quarter" idx="5"/>
          </p:nvPr>
        </p:nvSpPr>
        <p:spPr>
          <a:noFill/>
        </p:spPr>
        <p:txBody>
          <a:bodyPr/>
          <a:lstStyle/>
          <a:p>
            <a:fld id="{0B4C0D8E-66E0-4A6B-A967-825D78D0796C}" type="slidenum">
              <a:rPr lang="en-US"/>
              <a:pPr/>
              <a:t>54</a:t>
            </a:fld>
            <a:endParaRPr lang="en-US"/>
          </a:p>
        </p:txBody>
      </p:sp>
    </p:spTree>
    <p:extLst>
      <p:ext uri="{BB962C8B-B14F-4D97-AF65-F5344CB8AC3E}">
        <p14:creationId xmlns:p14="http://schemas.microsoft.com/office/powerpoint/2010/main" val="396839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US" sz="1400" dirty="0">
                <a:solidFill>
                  <a:schemeClr val="tx2">
                    <a:lumMod val="95000"/>
                    <a:lumOff val="5000"/>
                  </a:schemeClr>
                </a:solidFill>
              </a:rPr>
              <a:t>Butterfly gardens are active at night as well. There are many night-feeding insects that can be observed. However, not all moths are found at night. Your state has many species of day-flying moths. These moths feed on the very same plants as butterflies.     </a:t>
            </a:r>
          </a:p>
          <a:p>
            <a:pPr eaLnBrk="1" hangingPunct="1">
              <a:defRPr/>
            </a:pPr>
            <a:endParaRPr lang="en-US" sz="1400" dirty="0">
              <a:solidFill>
                <a:schemeClr val="tx2">
                  <a:lumMod val="95000"/>
                  <a:lumOff val="5000"/>
                </a:schemeClr>
              </a:solidFill>
            </a:endParaRPr>
          </a:p>
        </p:txBody>
      </p:sp>
      <p:sp>
        <p:nvSpPr>
          <p:cNvPr id="303107" name="Slide Number Placeholder 3"/>
          <p:cNvSpPr>
            <a:spLocks noGrp="1"/>
          </p:cNvSpPr>
          <p:nvPr>
            <p:ph type="sldNum" sz="quarter" idx="5"/>
          </p:nvPr>
        </p:nvSpPr>
        <p:spPr>
          <a:noFill/>
        </p:spPr>
        <p:txBody>
          <a:bodyPr/>
          <a:lstStyle/>
          <a:p>
            <a:fld id="{23AD06BB-1FD4-46AF-806B-7F9F41FF23A2}" type="slidenum">
              <a:rPr lang="en-US"/>
              <a:pPr/>
              <a:t>55</a:t>
            </a:fld>
            <a:endParaRPr lang="en-US"/>
          </a:p>
        </p:txBody>
      </p:sp>
    </p:spTree>
    <p:extLst>
      <p:ext uri="{BB962C8B-B14F-4D97-AF65-F5344CB8AC3E}">
        <p14:creationId xmlns:p14="http://schemas.microsoft.com/office/powerpoint/2010/main" val="428936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Viginia</a:t>
            </a:r>
            <a:r>
              <a:rPr lang="en-US" dirty="0"/>
              <a:t> </a:t>
            </a:r>
            <a:r>
              <a:rPr lang="en-US" dirty="0" err="1"/>
              <a:t>ctenucha</a:t>
            </a:r>
            <a:r>
              <a:rPr lang="en-US" dirty="0"/>
              <a:t> is active by day but also comes to lights at night.  It feeds on grasses, irises </a:t>
            </a:r>
            <a:r>
              <a:rPr lang="en-US"/>
              <a:t>and sedges.</a:t>
            </a:r>
          </a:p>
        </p:txBody>
      </p:sp>
      <p:sp>
        <p:nvSpPr>
          <p:cNvPr id="4" name="Slide Number Placeholder 3"/>
          <p:cNvSpPr>
            <a:spLocks noGrp="1"/>
          </p:cNvSpPr>
          <p:nvPr>
            <p:ph type="sldNum" sz="quarter" idx="5"/>
          </p:nvPr>
        </p:nvSpPr>
        <p:spPr/>
        <p:txBody>
          <a:bodyPr/>
          <a:lstStyle/>
          <a:p>
            <a:fld id="{5D81F1E7-4EFD-4BFF-B438-FCD52FD36B17}" type="slidenum">
              <a:rPr lang="en-US" smtClean="0"/>
              <a:t>56</a:t>
            </a:fld>
            <a:endParaRPr lang="en-US"/>
          </a:p>
        </p:txBody>
      </p:sp>
    </p:spTree>
    <p:extLst>
      <p:ext uri="{BB962C8B-B14F-4D97-AF65-F5344CB8AC3E}">
        <p14:creationId xmlns:p14="http://schemas.microsoft.com/office/powerpoint/2010/main" val="803189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a:ln/>
        </p:spPr>
      </p:sp>
      <p:sp>
        <p:nvSpPr>
          <p:cNvPr id="305154" name="Notes Placeholder 2"/>
          <p:cNvSpPr>
            <a:spLocks noGrp="1"/>
          </p:cNvSpPr>
          <p:nvPr>
            <p:ph type="body" idx="1"/>
          </p:nvPr>
        </p:nvSpPr>
        <p:spPr>
          <a:noFill/>
          <a:ln/>
        </p:spPr>
        <p:txBody>
          <a:bodyPr/>
          <a:lstStyle/>
          <a:p>
            <a:pPr eaLnBrk="1" hangingPunct="1"/>
            <a:r>
              <a:rPr lang="en-US" sz="1400"/>
              <a:t>The Luna Moth is the most widely recognized of the large silk moths in GA. Frequently seen on windows on warm evenings in spring and fall.</a:t>
            </a:r>
          </a:p>
        </p:txBody>
      </p:sp>
      <p:sp>
        <p:nvSpPr>
          <p:cNvPr id="305155" name="Slide Number Placeholder 3"/>
          <p:cNvSpPr>
            <a:spLocks noGrp="1"/>
          </p:cNvSpPr>
          <p:nvPr>
            <p:ph type="sldNum" sz="quarter" idx="5"/>
          </p:nvPr>
        </p:nvSpPr>
        <p:spPr>
          <a:noFill/>
        </p:spPr>
        <p:txBody>
          <a:bodyPr/>
          <a:lstStyle/>
          <a:p>
            <a:fld id="{D780CF7A-BFA9-4815-BEFE-0C2B3C417609}" type="slidenum">
              <a:rPr lang="en-US"/>
              <a:pPr/>
              <a:t>57</a:t>
            </a:fld>
            <a:endParaRPr lang="en-US"/>
          </a:p>
        </p:txBody>
      </p:sp>
    </p:spTree>
    <p:extLst>
      <p:ext uri="{BB962C8B-B14F-4D97-AF65-F5344CB8AC3E}">
        <p14:creationId xmlns:p14="http://schemas.microsoft.com/office/powerpoint/2010/main" val="1151499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a:ln/>
        </p:spPr>
      </p:sp>
      <p:sp>
        <p:nvSpPr>
          <p:cNvPr id="307202" name="Notes Placeholder 2"/>
          <p:cNvSpPr>
            <a:spLocks noGrp="1"/>
          </p:cNvSpPr>
          <p:nvPr>
            <p:ph type="body" idx="1"/>
          </p:nvPr>
        </p:nvSpPr>
        <p:spPr>
          <a:noFill/>
          <a:ln/>
        </p:spPr>
        <p:txBody>
          <a:bodyPr/>
          <a:lstStyle/>
          <a:p>
            <a:pPr eaLnBrk="1" hangingPunct="1"/>
            <a:r>
              <a:rPr lang="en-US" sz="1400" dirty="0"/>
              <a:t>The </a:t>
            </a:r>
            <a:r>
              <a:rPr lang="en-US" sz="1400" dirty="0" err="1"/>
              <a:t>Polyphemus</a:t>
            </a:r>
            <a:r>
              <a:rPr lang="en-US" sz="1400" dirty="0"/>
              <a:t> Moth is another nighttime visitor to bright windows whose wing beating makes a lot of noise. The insect has large eye spots that mimic a large creature hence the name ‘poly’—or many eye.</a:t>
            </a:r>
          </a:p>
        </p:txBody>
      </p:sp>
      <p:sp>
        <p:nvSpPr>
          <p:cNvPr id="307203" name="Slide Number Placeholder 3"/>
          <p:cNvSpPr>
            <a:spLocks noGrp="1"/>
          </p:cNvSpPr>
          <p:nvPr>
            <p:ph type="sldNum" sz="quarter" idx="5"/>
          </p:nvPr>
        </p:nvSpPr>
        <p:spPr>
          <a:noFill/>
        </p:spPr>
        <p:txBody>
          <a:bodyPr/>
          <a:lstStyle/>
          <a:p>
            <a:fld id="{376F51CA-68AA-45C4-970B-4A8CDF486EFC}" type="slidenum">
              <a:rPr lang="en-US"/>
              <a:pPr/>
              <a:t>58</a:t>
            </a:fld>
            <a:endParaRPr lang="en-US"/>
          </a:p>
        </p:txBody>
      </p:sp>
    </p:spTree>
    <p:extLst>
      <p:ext uri="{BB962C8B-B14F-4D97-AF65-F5344CB8AC3E}">
        <p14:creationId xmlns:p14="http://schemas.microsoft.com/office/powerpoint/2010/main" val="4172509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09250" name="Notes Placeholder 2"/>
          <p:cNvSpPr>
            <a:spLocks noGrp="1"/>
          </p:cNvSpPr>
          <p:nvPr>
            <p:ph type="body" idx="1"/>
          </p:nvPr>
        </p:nvSpPr>
        <p:spPr>
          <a:noFill/>
          <a:ln/>
        </p:spPr>
        <p:txBody>
          <a:bodyPr/>
          <a:lstStyle/>
          <a:p>
            <a:pPr eaLnBrk="1" hangingPunct="1"/>
            <a:r>
              <a:rPr lang="en-US" sz="1400" dirty="0"/>
              <a:t>The </a:t>
            </a:r>
            <a:r>
              <a:rPr lang="en-US" sz="1400" dirty="0" err="1"/>
              <a:t>Cecropia</a:t>
            </a:r>
            <a:r>
              <a:rPr lang="en-US" sz="1400" dirty="0"/>
              <a:t> Moth was once a common large silk moth in GA but because of changing weather patterns and destruction of native habitats (piedmont forest) this moth is now rare in GA. Once it hatches from a big cocoon it does not feed—it does not have mouth parts. For two weeks it just focuses on reproduction.</a:t>
            </a:r>
          </a:p>
        </p:txBody>
      </p:sp>
      <p:sp>
        <p:nvSpPr>
          <p:cNvPr id="309251" name="Slide Number Placeholder 3"/>
          <p:cNvSpPr>
            <a:spLocks noGrp="1"/>
          </p:cNvSpPr>
          <p:nvPr>
            <p:ph type="sldNum" sz="quarter" idx="5"/>
          </p:nvPr>
        </p:nvSpPr>
        <p:spPr>
          <a:noFill/>
        </p:spPr>
        <p:txBody>
          <a:bodyPr/>
          <a:lstStyle/>
          <a:p>
            <a:fld id="{4708E24C-4C4F-4702-A8E3-0DCE44696196}" type="slidenum">
              <a:rPr lang="en-US"/>
              <a:pPr/>
              <a:t>59</a:t>
            </a:fld>
            <a:endParaRPr lang="en-US"/>
          </a:p>
        </p:txBody>
      </p:sp>
    </p:spTree>
    <p:extLst>
      <p:ext uri="{BB962C8B-B14F-4D97-AF65-F5344CB8AC3E}">
        <p14:creationId xmlns:p14="http://schemas.microsoft.com/office/powerpoint/2010/main" val="3008701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Paper wasps in the genus </a:t>
            </a:r>
            <a:r>
              <a:rPr lang="en-US" sz="1400" i="1" dirty="0" err="1"/>
              <a:t>Polistes</a:t>
            </a:r>
            <a:r>
              <a:rPr lang="en-US" sz="1400" i="0" dirty="0"/>
              <a:t> and the family </a:t>
            </a:r>
            <a:r>
              <a:rPr lang="en-US" sz="1400" i="0" dirty="0" err="1"/>
              <a:t>Vespidae</a:t>
            </a:r>
            <a:r>
              <a:rPr lang="en-US" sz="1400" i="0" dirty="0"/>
              <a:t> can be voracious predators of insects especially caterpillars.  They are also sometimes called umbrella wasps because of the shape of  their paper nests.  They have long antennae, 2 pair of wings, eyes on the sides of their head, a narrow constriction between thorax and abdomen, few hairs and no pollen bearing structures.  New colonies are established in the spring.</a:t>
            </a:r>
            <a:endParaRPr lang="en-US" sz="1400"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6</a:t>
            </a:fld>
            <a:endParaRPr lang="en-US" sz="1200">
              <a:latin typeface="Georgia" pitchFamily="18" charset="0"/>
            </a:endParaRPr>
          </a:p>
        </p:txBody>
      </p:sp>
    </p:spTree>
    <p:extLst>
      <p:ext uri="{BB962C8B-B14F-4D97-AF65-F5344CB8AC3E}">
        <p14:creationId xmlns:p14="http://schemas.microsoft.com/office/powerpoint/2010/main" val="31629991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p:spPr>
        <p:txBody>
          <a:bodyPr/>
          <a:lstStyle/>
          <a:p>
            <a:pPr eaLnBrk="1" hangingPunct="1"/>
            <a:r>
              <a:rPr lang="en-US" sz="1400" dirty="0"/>
              <a:t>The Hummingbird Clearwing Moth is a commonly misidentified moth as it mimics the bumblebee. It has a flight pattern similar to hummingbirds, hence its name. It feeds on the nectar of deep-throated flowers, just like hummingbirds do. </a:t>
            </a:r>
          </a:p>
        </p:txBody>
      </p:sp>
      <p:sp>
        <p:nvSpPr>
          <p:cNvPr id="311299" name="Slide Number Placeholder 3"/>
          <p:cNvSpPr>
            <a:spLocks noGrp="1"/>
          </p:cNvSpPr>
          <p:nvPr>
            <p:ph type="sldNum" sz="quarter" idx="5"/>
          </p:nvPr>
        </p:nvSpPr>
        <p:spPr>
          <a:noFill/>
        </p:spPr>
        <p:txBody>
          <a:bodyPr/>
          <a:lstStyle/>
          <a:p>
            <a:fld id="{D79A9A62-3EF5-43A7-A99E-423548E4AE14}" type="slidenum">
              <a:rPr lang="en-US"/>
              <a:pPr/>
              <a:t>60</a:t>
            </a:fld>
            <a:endParaRPr lang="en-US"/>
          </a:p>
        </p:txBody>
      </p:sp>
    </p:spTree>
    <p:extLst>
      <p:ext uri="{BB962C8B-B14F-4D97-AF65-F5344CB8AC3E}">
        <p14:creationId xmlns:p14="http://schemas.microsoft.com/office/powerpoint/2010/main" val="4024214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p:spPr>
        <p:txBody>
          <a:bodyPr/>
          <a:lstStyle/>
          <a:p>
            <a:pPr eaLnBrk="1" hangingPunct="1"/>
            <a:r>
              <a:rPr lang="en-US" sz="1400"/>
              <a:t>The Sphinx Moth is a beautiful night flying moth that mimics a hummingbird. What most gardeners do not know is that this is the adult of the tomato horn worm.</a:t>
            </a:r>
          </a:p>
        </p:txBody>
      </p:sp>
      <p:sp>
        <p:nvSpPr>
          <p:cNvPr id="315395" name="Slide Number Placeholder 3"/>
          <p:cNvSpPr>
            <a:spLocks noGrp="1"/>
          </p:cNvSpPr>
          <p:nvPr>
            <p:ph type="sldNum" sz="quarter" idx="5"/>
          </p:nvPr>
        </p:nvSpPr>
        <p:spPr>
          <a:noFill/>
        </p:spPr>
        <p:txBody>
          <a:bodyPr/>
          <a:lstStyle/>
          <a:p>
            <a:fld id="{274FCDC8-A4D9-49C4-A837-2922BF9DEFBA}" type="slidenum">
              <a:rPr lang="en-US"/>
              <a:pPr/>
              <a:t>61</a:t>
            </a:fld>
            <a:endParaRPr lang="en-US"/>
          </a:p>
        </p:txBody>
      </p:sp>
    </p:spTree>
    <p:extLst>
      <p:ext uri="{BB962C8B-B14F-4D97-AF65-F5344CB8AC3E}">
        <p14:creationId xmlns:p14="http://schemas.microsoft.com/office/powerpoint/2010/main" val="2515937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Potter wasps also belong to the family </a:t>
            </a:r>
            <a:r>
              <a:rPr lang="en-US" dirty="0" err="1"/>
              <a:t>Vespidae</a:t>
            </a:r>
            <a:r>
              <a:rPr lang="en-US" dirty="0"/>
              <a:t> although some sources pull them out as a separate family.  These beneficial insects capture caterpillars or other insects and use them to provision their brood cells, the clay based little compartment where the larval wasp will develop.  Females do not defend their nests and are rarely aggressive.</a:t>
            </a:r>
          </a:p>
        </p:txBody>
      </p:sp>
      <p:sp>
        <p:nvSpPr>
          <p:cNvPr id="4" name="Slide Number Placeholder 3"/>
          <p:cNvSpPr>
            <a:spLocks noGrp="1"/>
          </p:cNvSpPr>
          <p:nvPr>
            <p:ph type="sldNum" sz="quarter" idx="5"/>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388856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Thread-waisted wasps and mud daubers in the </a:t>
            </a:r>
            <a:r>
              <a:rPr lang="en-US" sz="1400" i="0" dirty="0"/>
              <a:t>family </a:t>
            </a:r>
            <a:r>
              <a:rPr lang="en-US" sz="1400" i="0" dirty="0" err="1"/>
              <a:t>Sphecidae</a:t>
            </a:r>
            <a:r>
              <a:rPr lang="en-US" sz="1400" i="0" dirty="0"/>
              <a:t> can be fascinating predators of insects and spiders.  Depending on the species, these specialized predators paralyze their prey and carry them back to their nests to feed their young. They have long antennae, 2 pair of wings, eyes on the sides of their head, a narrow constriction between thorax and abdomen, few hairs and no pollen bearing structures.  </a:t>
            </a:r>
            <a:endParaRPr lang="en-US" sz="1400"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8</a:t>
            </a:fld>
            <a:endParaRPr lang="en-US" sz="1200">
              <a:latin typeface="Georgia" pitchFamily="18" charset="0"/>
            </a:endParaRPr>
          </a:p>
        </p:txBody>
      </p:sp>
    </p:spTree>
    <p:extLst>
      <p:ext uri="{BB962C8B-B14F-4D97-AF65-F5344CB8AC3E}">
        <p14:creationId xmlns:p14="http://schemas.microsoft.com/office/powerpoint/2010/main" val="1225514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Some Tiphiid and </a:t>
            </a:r>
            <a:r>
              <a:rPr lang="en-US" sz="1400" dirty="0" err="1"/>
              <a:t>scoliid</a:t>
            </a:r>
            <a:r>
              <a:rPr lang="en-US" sz="1400" dirty="0"/>
              <a:t> wasps in the </a:t>
            </a:r>
            <a:r>
              <a:rPr lang="en-US" sz="1400" i="0" dirty="0" err="1"/>
              <a:t>familes</a:t>
            </a:r>
            <a:r>
              <a:rPr lang="en-US" sz="1400" i="0" dirty="0"/>
              <a:t> </a:t>
            </a:r>
            <a:r>
              <a:rPr lang="en-US" sz="1400" i="0" dirty="0" err="1"/>
              <a:t>Tiphiidae</a:t>
            </a:r>
            <a:r>
              <a:rPr lang="en-US" sz="1400" i="0" dirty="0"/>
              <a:t> and </a:t>
            </a:r>
            <a:r>
              <a:rPr lang="en-US" sz="1400" i="0" dirty="0" err="1"/>
              <a:t>Scoliidae</a:t>
            </a:r>
            <a:r>
              <a:rPr lang="en-US" sz="1400" i="0" dirty="0"/>
              <a:t> are parasitoids of Japanese beetle and other scarab beetle larvae.  Some like </a:t>
            </a:r>
            <a:r>
              <a:rPr lang="en-US" sz="1400" i="0" dirty="0" err="1"/>
              <a:t>Tiphia</a:t>
            </a:r>
            <a:r>
              <a:rPr lang="en-US" sz="1400" i="0" dirty="0"/>
              <a:t> </a:t>
            </a:r>
            <a:r>
              <a:rPr lang="en-US" sz="1400" i="0" dirty="0" err="1"/>
              <a:t>vernalis</a:t>
            </a:r>
            <a:r>
              <a:rPr lang="en-US" sz="1400" i="0" dirty="0"/>
              <a:t> were introduced to help control Japanese beetles.  They are frequent flower visitors . They have long antennae, 2 pair of wings, eyes on the sides of their head, a narrow constriction between thorax and abdomen, few hairs and no pollen bearing structures.  </a:t>
            </a:r>
            <a:endParaRPr lang="en-US" sz="1400"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fld id="{CC5D9BA8-2AD2-4A15-8C44-2C0E7A81831F}" type="slidenum">
              <a:rPr lang="en-US" sz="1200" smtClean="0">
                <a:latin typeface="Georgia" pitchFamily="18" charset="0"/>
              </a:rPr>
              <a:pPr eaLnBrk="1" hangingPunct="1"/>
              <a:t>9</a:t>
            </a:fld>
            <a:endParaRPr lang="en-US" sz="1200">
              <a:latin typeface="Georgia" pitchFamily="18" charset="0"/>
            </a:endParaRPr>
          </a:p>
        </p:txBody>
      </p:sp>
    </p:spTree>
    <p:extLst>
      <p:ext uri="{BB962C8B-B14F-4D97-AF65-F5344CB8AC3E}">
        <p14:creationId xmlns:p14="http://schemas.microsoft.com/office/powerpoint/2010/main" val="1120509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09600" y="4740333"/>
            <a:ext cx="10972800" cy="1263534"/>
          </a:xfrm>
        </p:spPr>
        <p:txBody>
          <a:bodyPr anchor="ctr">
            <a:normAutofit/>
          </a:bodyPr>
          <a:lstStyle>
            <a:lvl1pPr algn="l">
              <a:defRPr sz="5800"/>
            </a:lvl1pPr>
          </a:lstStyle>
          <a:p>
            <a:r>
              <a:rPr lang="en-US"/>
              <a:t>Click to edit Master title style</a:t>
            </a:r>
            <a:endParaRPr dirty="0"/>
          </a:p>
        </p:txBody>
      </p:sp>
      <p:cxnSp>
        <p:nvCxnSpPr>
          <p:cNvPr id="8" name="Straight Connector 7"/>
          <p:cNvCxnSpPr/>
          <p:nvPr/>
        </p:nvCxnSpPr>
        <p:spPr>
          <a:xfrm>
            <a:off x="0" y="62103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09600" y="6286500"/>
            <a:ext cx="10972800" cy="457200"/>
          </a:xfrm>
        </p:spPr>
        <p:txBody>
          <a:bodyPr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9" name="Picture 8" descr="Closeup of test tube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9486900" y="685800"/>
            <a:ext cx="2324100" cy="5486399"/>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685800"/>
            <a:ext cx="8105775" cy="54863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5"/>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09600" y="3153095"/>
            <a:ext cx="10972800" cy="2286000"/>
          </a:xfrm>
        </p:spPr>
        <p:txBody>
          <a:bodyPr anchor="b">
            <a:normAutofit/>
          </a:bodyPr>
          <a:lstStyle>
            <a:lvl1pPr>
              <a:defRPr sz="5800" b="0"/>
            </a:lvl1pPr>
          </a:lstStyle>
          <a:p>
            <a:r>
              <a:rPr lang="en-US"/>
              <a:t>Click to edit Master title style</a:t>
            </a:r>
            <a:endParaRPr/>
          </a:p>
        </p:txBody>
      </p:sp>
      <p:cxnSp>
        <p:nvCxnSpPr>
          <p:cNvPr id="8" name="Straight Connector 7"/>
          <p:cNvCxnSpPr/>
          <p:nvPr/>
        </p:nvCxnSpPr>
        <p:spPr>
          <a:xfrm>
            <a:off x="0" y="57531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603250" y="5864054"/>
            <a:ext cx="10972800" cy="450042"/>
          </a:xfrm>
        </p:spPr>
        <p:txBody>
          <a:bodyPr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73091" y="1714501"/>
            <a:ext cx="4752109" cy="4457700"/>
          </a:xfrm>
        </p:spPr>
        <p:txBody>
          <a:bodyPr>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4"/>
          <p:cNvSpPr>
            <a:spLocks noGrp="1"/>
          </p:cNvSpPr>
          <p:nvPr>
            <p:ph type="sldNum" sz="quarter" idx="12"/>
          </p:nvPr>
        </p:nvSpPr>
        <p:spPr/>
        <p:txBody>
          <a:bodyPr/>
          <a:lstStyle/>
          <a:p>
            <a:fld id="{5F4C9F40-B079-4B71-A627-7266DFEA7F03}"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6"/>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p:txBody>
          <a:bodyPr/>
          <a:lstStyle/>
          <a:p>
            <a:fld id="{5F4C9F40-B079-4B71-A627-7266DFEA7F03}"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8"/>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5F4C9F40-B079-4B71-A627-7266DFEA7F03}"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5"/>
          <p:cNvSpPr>
            <a:spLocks noGrp="1"/>
          </p:cNvSpPr>
          <p:nvPr>
            <p:ph type="dt" sz="half" idx="10"/>
          </p:nvPr>
        </p:nvSpPr>
        <p:spPr/>
        <p:txBody>
          <a:bodyPr/>
          <a:lstStyle/>
          <a:p>
            <a:fld id="{0402902D-A5F5-4D7D-AAA7-32469BA0BC4D}" type="datetimeFigureOut">
              <a:rPr lang="en-US"/>
              <a:t>5/10/22</a:t>
            </a:fld>
            <a:endParaRPr/>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3"/>
          <p:cNvSpPr>
            <a:spLocks noGrp="1"/>
          </p:cNvSpPr>
          <p:nvPr>
            <p:ph type="dt" sz="half" idx="10"/>
          </p:nvPr>
        </p:nvSpPr>
        <p:spPr/>
        <p:txBody>
          <a:bodyPr/>
          <a:lstStyle/>
          <a:p>
            <a:fld id="{0402902D-A5F5-4D7D-AAA7-32469BA0BC4D}" type="datetimeFigureOut">
              <a:rPr lang="en-US"/>
              <a:t>5/10/22</a:t>
            </a:fld>
            <a:endParaRPr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5F4C9F40-B079-4B71-A627-7266DFEA7F03}" type="slidenum">
              <a:rPr/>
              <a:pPr/>
              <a:t>‹#›</a:t>
            </a:fld>
            <a:endParaRPr/>
          </a:p>
        </p:txBody>
      </p:sp>
      <p:sp>
        <p:nvSpPr>
          <p:cNvPr id="5" name="Footer Placeholder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endParaRPr dirty="0"/>
          </a:p>
        </p:txBody>
      </p:sp>
      <p:sp>
        <p:nvSpPr>
          <p:cNvPr id="4" name="Date Placeholder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fld id="{0402902D-A5F5-4D7D-AAA7-32469BA0BC4D}" type="datetimeFigureOut">
              <a:rPr lang="en-US"/>
              <a:pPr/>
              <a:t>5/10/22</a:t>
            </a:fld>
            <a:endParaRPr dirty="0"/>
          </a:p>
        </p:txBody>
      </p:sp>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20.jpeg"/><Relationship Id="rId4" Type="http://schemas.openxmlformats.org/officeDocument/2006/relationships/image" Target="../media/image18.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www.insectimages.org/browse/detail.cfm?imgnum=1236079#collapseseven" TargetMode="Externa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hyperlink" Target="https://www.insectimages.org/browse/subthumb.cfm?sub=17538"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www.insectimages.org/browse/detail.cfm?imgnum=5384385#collapseseven" TargetMode="External"/><Relationship Id="rId5" Type="http://schemas.openxmlformats.org/officeDocument/2006/relationships/image" Target="../media/image29.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s://www.insectimages.org/browse/detail.cfm?imgnum=5429640#collapseseven"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32.tiff"/><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notesSlide" Target="../notesSlides/notesSlide24.xml"/><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video" Target="../media/media3.mp4"/><Relationship Id="rId7" Type="http://schemas.openxmlformats.org/officeDocument/2006/relationships/notesSlide" Target="../notesSlides/notesSlide25.xml"/><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0.tiff"/></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3.tiff"/><Relationship Id="rId4" Type="http://schemas.openxmlformats.org/officeDocument/2006/relationships/image" Target="../media/image62.tiff"/></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7.tif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jpeg"/><Relationship Id="rId11" Type="http://schemas.openxmlformats.org/officeDocument/2006/relationships/image" Target="../media/image12.jp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5.jpe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insectimages.org/browse/autimages.cfm?aut=61589"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ipmimages.org/browse/autimages.cfm?aut=42615" TargetMode="External"/><Relationship Id="rId5" Type="http://schemas.openxmlformats.org/officeDocument/2006/relationships/image" Target="../media/image16.tiff"/><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96598"/>
            <a:ext cx="10058400" cy="1097280"/>
          </a:xfrm>
        </p:spPr>
        <p:txBody>
          <a:bodyPr>
            <a:normAutofit fontScale="90000"/>
          </a:bodyPr>
          <a:lstStyle/>
          <a:p>
            <a:r>
              <a:rPr lang="en-US" sz="4400" b="1" dirty="0">
                <a:solidFill>
                  <a:srgbClr val="FFFF00"/>
                </a:solidFill>
                <a:latin typeface="Maiandra GD" panose="020E0502030308020204" pitchFamily="34" charset="0"/>
              </a:rPr>
              <a:t>Pollinators other than bees</a:t>
            </a:r>
            <a:br>
              <a:rPr lang="en-US" sz="4000" b="1" dirty="0">
                <a:latin typeface="Maiandra GD" panose="020E0502030308020204" pitchFamily="34" charset="0"/>
              </a:rPr>
            </a:br>
            <a:br>
              <a:rPr lang="en-US" sz="3100" b="1" dirty="0">
                <a:latin typeface="Maiandra GD" panose="020E0502030308020204" pitchFamily="34" charset="0"/>
              </a:rPr>
            </a:br>
            <a:br>
              <a:rPr lang="en-US" sz="3100" b="1" dirty="0">
                <a:latin typeface="Maiandra GD" panose="020E0502030308020204" pitchFamily="34" charset="0"/>
              </a:rPr>
            </a:br>
            <a:r>
              <a:rPr lang="en-US" sz="4900" b="1" dirty="0">
                <a:latin typeface="Maiandra GD" panose="020E0502030308020204" pitchFamily="34" charset="0"/>
              </a:rPr>
              <a:t>INTRODUCTION AND OVERVIEW</a:t>
            </a:r>
          </a:p>
        </p:txBody>
      </p:sp>
      <p:sp>
        <p:nvSpPr>
          <p:cNvPr id="7" name="Content Placeholder 6">
            <a:extLst>
              <a:ext uri="{FF2B5EF4-FFF2-40B4-BE49-F238E27FC236}">
                <a16:creationId xmlns:a16="http://schemas.microsoft.com/office/drawing/2014/main" id="{77E23D5C-4894-E049-8C89-34E89B1C01DA}"/>
              </a:ext>
            </a:extLst>
          </p:cNvPr>
          <p:cNvSpPr>
            <a:spLocks noGrp="1"/>
          </p:cNvSpPr>
          <p:nvPr>
            <p:ph idx="1"/>
          </p:nvPr>
        </p:nvSpPr>
        <p:spPr>
          <a:xfrm>
            <a:off x="1066800" y="2280558"/>
            <a:ext cx="10058400" cy="4457700"/>
          </a:xfrm>
        </p:spPr>
        <p:txBody>
          <a:bodyPr>
            <a:normAutofit/>
          </a:bodyPr>
          <a:lstStyle/>
          <a:p>
            <a:r>
              <a:rPr lang="en-US" sz="4000" dirty="0"/>
              <a:t>Recognize common wasps, beetles and flies in the orders Hymenoptera, Coleoptera and Diptera</a:t>
            </a:r>
          </a:p>
          <a:p>
            <a:endParaRPr lang="en-US" sz="4000" dirty="0"/>
          </a:p>
          <a:p>
            <a:pPr marL="0" indent="0">
              <a:buNone/>
            </a:pPr>
            <a:r>
              <a:rPr lang="en-US" sz="4000" dirty="0"/>
              <a:t>Dr. Kris </a:t>
            </a:r>
            <a:r>
              <a:rPr lang="en-US" sz="4000" dirty="0" err="1"/>
              <a:t>Braman</a:t>
            </a:r>
            <a:endParaRPr lang="en-US" sz="4000" dirty="0"/>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430485" y="635848"/>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i="1" dirty="0" err="1">
                <a:solidFill>
                  <a:srgbClr val="FFFF00"/>
                </a:solidFill>
                <a:latin typeface="Georgia" pitchFamily="18" charset="0"/>
              </a:rPr>
              <a:t>Larra</a:t>
            </a:r>
            <a:r>
              <a:rPr lang="en-US" sz="4000" i="1" dirty="0">
                <a:solidFill>
                  <a:srgbClr val="FFFF00"/>
                </a:solidFill>
                <a:latin typeface="Georgia" pitchFamily="18" charset="0"/>
              </a:rPr>
              <a:t> </a:t>
            </a:r>
            <a:r>
              <a:rPr lang="en-US" sz="4000" i="1" dirty="0" err="1">
                <a:solidFill>
                  <a:srgbClr val="FFFF00"/>
                </a:solidFill>
                <a:latin typeface="Georgia" pitchFamily="18" charset="0"/>
              </a:rPr>
              <a:t>bicolor</a:t>
            </a:r>
            <a:r>
              <a:rPr lang="en-US" sz="4000" dirty="0" err="1">
                <a:solidFill>
                  <a:srgbClr val="FFFF00"/>
                </a:solidFill>
                <a:latin typeface="Georgia" pitchFamily="18" charset="0"/>
              </a:rPr>
              <a:t>Wasp</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a:t>Long antennae</a:t>
            </a:r>
            <a:br>
              <a:rPr lang="en-US" dirty="0"/>
            </a:br>
            <a:r>
              <a:rPr lang="en-US" dirty="0"/>
              <a:t>2 </a:t>
            </a:r>
            <a:r>
              <a:rPr lang="en-US" dirty="0" err="1"/>
              <a:t>pr</a:t>
            </a:r>
            <a:r>
              <a:rPr lang="en-US" dirty="0"/>
              <a:t> wings folded lengthwise at rest</a:t>
            </a:r>
            <a:br>
              <a:rPr lang="en-US" dirty="0"/>
            </a:br>
            <a:r>
              <a:rPr lang="en-US" dirty="0"/>
              <a:t>predators especially of caterpillars</a:t>
            </a:r>
            <a:br>
              <a:rPr lang="en-US" dirty="0"/>
            </a:br>
            <a:r>
              <a:rPr lang="en-US" dirty="0"/>
              <a:t>Family: </a:t>
            </a:r>
            <a:r>
              <a:rPr lang="en-US" dirty="0" err="1"/>
              <a:t>Crabronidae</a:t>
            </a:r>
            <a:br>
              <a:rPr lang="en-US" dirty="0"/>
            </a:br>
            <a:r>
              <a:rPr lang="en-US" dirty="0"/>
              <a:t>Genus: </a:t>
            </a:r>
            <a:r>
              <a:rPr lang="en-US" i="1" dirty="0" err="1"/>
              <a:t>Larra</a:t>
            </a:r>
            <a:endParaRPr lang="en-US" i="1"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a:xfrm>
            <a:off x="380519" y="3920671"/>
            <a:ext cx="3506162" cy="2425700"/>
          </a:xfrm>
        </p:spPr>
        <p:txBody>
          <a:bodyPr>
            <a:normAutofit/>
          </a:bodyPr>
          <a:lstStyle/>
          <a:p>
            <a:r>
              <a:rPr lang="en-US" sz="3600" dirty="0"/>
              <a:t>Parasites of mole crickets</a:t>
            </a:r>
          </a:p>
          <a:p>
            <a:endParaRPr lang="en-US" dirty="0"/>
          </a:p>
        </p:txBody>
      </p:sp>
      <p:pic>
        <p:nvPicPr>
          <p:cNvPr id="10" name="Picture 9">
            <a:extLst>
              <a:ext uri="{FF2B5EF4-FFF2-40B4-BE49-F238E27FC236}">
                <a16:creationId xmlns:a16="http://schemas.microsoft.com/office/drawing/2014/main" id="{B9C1718B-FFDD-EF42-96F6-F0162C84D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689" y="1482271"/>
            <a:ext cx="4254500" cy="4876800"/>
          </a:xfrm>
          <a:prstGeom prst="rect">
            <a:avLst/>
          </a:prstGeom>
        </p:spPr>
      </p:pic>
      <p:sp>
        <p:nvSpPr>
          <p:cNvPr id="12" name="Rectangle 11">
            <a:extLst>
              <a:ext uri="{FF2B5EF4-FFF2-40B4-BE49-F238E27FC236}">
                <a16:creationId xmlns:a16="http://schemas.microsoft.com/office/drawing/2014/main" id="{4A5F3C31-552D-0449-A46D-AD8D78DE87D4}"/>
              </a:ext>
            </a:extLst>
          </p:cNvPr>
          <p:cNvSpPr/>
          <p:nvPr/>
        </p:nvSpPr>
        <p:spPr>
          <a:xfrm>
            <a:off x="8140991" y="1847757"/>
            <a:ext cx="3159904" cy="369332"/>
          </a:xfrm>
          <a:prstGeom prst="rect">
            <a:avLst/>
          </a:prstGeom>
        </p:spPr>
        <p:txBody>
          <a:bodyPr wrap="none">
            <a:spAutoFit/>
          </a:bodyPr>
          <a:lstStyle/>
          <a:p>
            <a:r>
              <a:rPr lang="en-US" dirty="0">
                <a:latin typeface="Arial" charset="0"/>
              </a:rPr>
              <a:t>Cheri Abraham photographer</a:t>
            </a:r>
          </a:p>
        </p:txBody>
      </p:sp>
      <p:pic>
        <p:nvPicPr>
          <p:cNvPr id="1025" name="Picture 1" descr="page1image541887632">
            <a:extLst>
              <a:ext uri="{FF2B5EF4-FFF2-40B4-BE49-F238E27FC236}">
                <a16:creationId xmlns:a16="http://schemas.microsoft.com/office/drawing/2014/main" id="{E22487FF-EC33-AE4C-9AB2-8D03AEB9F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312" y="2364921"/>
            <a:ext cx="4274376" cy="28928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C7B403F-0067-CE4D-B593-D8564030082F}"/>
              </a:ext>
            </a:extLst>
          </p:cNvPr>
          <p:cNvSpPr/>
          <p:nvPr/>
        </p:nvSpPr>
        <p:spPr>
          <a:xfrm>
            <a:off x="4430485" y="5639191"/>
            <a:ext cx="1992853" cy="369332"/>
          </a:xfrm>
          <a:prstGeom prst="rect">
            <a:avLst/>
          </a:prstGeom>
        </p:spPr>
        <p:txBody>
          <a:bodyPr wrap="none">
            <a:spAutoFit/>
          </a:bodyPr>
          <a:lstStyle/>
          <a:p>
            <a:r>
              <a:rPr lang="en-US" dirty="0"/>
              <a:t>false </a:t>
            </a:r>
            <a:r>
              <a:rPr lang="en-US" dirty="0" err="1"/>
              <a:t>buttonweed</a:t>
            </a:r>
            <a:r>
              <a:rPr lang="en-US" dirty="0"/>
              <a:t> </a:t>
            </a:r>
          </a:p>
        </p:txBody>
      </p:sp>
      <p:sp>
        <p:nvSpPr>
          <p:cNvPr id="14" name="Rectangle 13">
            <a:extLst>
              <a:ext uri="{FF2B5EF4-FFF2-40B4-BE49-F238E27FC236}">
                <a16:creationId xmlns:a16="http://schemas.microsoft.com/office/drawing/2014/main" id="{FB1698DE-788C-9144-AA91-88D913633BB5}"/>
              </a:ext>
            </a:extLst>
          </p:cNvPr>
          <p:cNvSpPr/>
          <p:nvPr/>
        </p:nvSpPr>
        <p:spPr>
          <a:xfrm>
            <a:off x="10429394" y="3626694"/>
            <a:ext cx="1544012" cy="369332"/>
          </a:xfrm>
          <a:prstGeom prst="rect">
            <a:avLst/>
          </a:prstGeom>
        </p:spPr>
        <p:txBody>
          <a:bodyPr wrap="none">
            <a:spAutoFit/>
          </a:bodyPr>
          <a:lstStyle/>
          <a:p>
            <a:r>
              <a:rPr lang="en-US" dirty="0"/>
              <a:t>white </a:t>
            </a:r>
            <a:r>
              <a:rPr lang="en-US" dirty="0" err="1"/>
              <a:t>pentas</a:t>
            </a:r>
            <a:r>
              <a:rPr lang="en-US" dirty="0"/>
              <a:t> </a:t>
            </a:r>
          </a:p>
        </p:txBody>
      </p:sp>
    </p:spTree>
    <p:extLst>
      <p:ext uri="{BB962C8B-B14F-4D97-AF65-F5344CB8AC3E}">
        <p14:creationId xmlns:p14="http://schemas.microsoft.com/office/powerpoint/2010/main" val="68856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B81-4F95-B24B-89FE-B839CC8DC15A}"/>
              </a:ext>
            </a:extLst>
          </p:cNvPr>
          <p:cNvSpPr>
            <a:spLocks noGrp="1"/>
          </p:cNvSpPr>
          <p:nvPr>
            <p:ph type="title"/>
          </p:nvPr>
        </p:nvSpPr>
        <p:spPr/>
        <p:txBody>
          <a:bodyPr>
            <a:normAutofit fontScale="90000"/>
          </a:bodyPr>
          <a:lstStyle/>
          <a:p>
            <a:r>
              <a:rPr lang="en-US" sz="4000" dirty="0">
                <a:solidFill>
                  <a:schemeClr val="accent3"/>
                </a:solidFill>
              </a:rPr>
              <a:t>Flies: </a:t>
            </a:r>
            <a:r>
              <a:rPr lang="en-US" sz="4000" dirty="0"/>
              <a:t>Order </a:t>
            </a:r>
            <a:r>
              <a:rPr lang="en-US" sz="4000" dirty="0" err="1"/>
              <a:t>Diptera</a:t>
            </a:r>
            <a:br>
              <a:rPr lang="en-US" sz="4000" dirty="0"/>
            </a:br>
            <a:endParaRPr lang="en-US" sz="4000" dirty="0">
              <a:solidFill>
                <a:schemeClr val="accent3"/>
              </a:solidFill>
            </a:endParaRPr>
          </a:p>
        </p:txBody>
      </p:sp>
      <p:sp>
        <p:nvSpPr>
          <p:cNvPr id="4" name="Content Placeholder 3">
            <a:extLst>
              <a:ext uri="{FF2B5EF4-FFF2-40B4-BE49-F238E27FC236}">
                <a16:creationId xmlns:a16="http://schemas.microsoft.com/office/drawing/2014/main" id="{EC23B47C-545C-DA4B-8634-F55A412B4C43}"/>
              </a:ext>
            </a:extLst>
          </p:cNvPr>
          <p:cNvSpPr>
            <a:spLocks noGrp="1"/>
          </p:cNvSpPr>
          <p:nvPr>
            <p:ph type="body" sz="half" idx="2"/>
          </p:nvPr>
        </p:nvSpPr>
        <p:spPr/>
        <p:txBody>
          <a:bodyPr>
            <a:normAutofit/>
          </a:bodyPr>
          <a:lstStyle/>
          <a:p>
            <a:pPr lvl="1"/>
            <a:endParaRPr lang="en-US" sz="3800" dirty="0"/>
          </a:p>
        </p:txBody>
      </p:sp>
      <p:sp>
        <p:nvSpPr>
          <p:cNvPr id="3" name="Content Placeholder 2">
            <a:extLst>
              <a:ext uri="{FF2B5EF4-FFF2-40B4-BE49-F238E27FC236}">
                <a16:creationId xmlns:a16="http://schemas.microsoft.com/office/drawing/2014/main" id="{1E7364B3-208E-6548-AABF-FED89865048C}"/>
              </a:ext>
            </a:extLst>
          </p:cNvPr>
          <p:cNvSpPr>
            <a:spLocks noGrp="1"/>
          </p:cNvSpPr>
          <p:nvPr>
            <p:ph idx="1"/>
          </p:nvPr>
        </p:nvSpPr>
        <p:spPr/>
        <p:txBody>
          <a:bodyPr>
            <a:normAutofit/>
          </a:bodyPr>
          <a:lstStyle/>
          <a:p>
            <a:r>
              <a:rPr lang="en-US" sz="3600" dirty="0"/>
              <a:t>Examples:</a:t>
            </a:r>
          </a:p>
          <a:p>
            <a:pPr lvl="1"/>
            <a:endParaRPr lang="en-US" sz="3400" dirty="0"/>
          </a:p>
          <a:p>
            <a:pPr lvl="1"/>
            <a:r>
              <a:rPr lang="en-US" sz="3400" dirty="0"/>
              <a:t>Flower, hover or syrphid flies</a:t>
            </a:r>
          </a:p>
          <a:p>
            <a:pPr lvl="1"/>
            <a:r>
              <a:rPr lang="en-US" sz="3400" dirty="0"/>
              <a:t>Tachinid flies</a:t>
            </a:r>
          </a:p>
          <a:p>
            <a:pPr lvl="1"/>
            <a:r>
              <a:rPr lang="en-US" sz="3400" dirty="0"/>
              <a:t>Long-legged flies</a:t>
            </a:r>
          </a:p>
          <a:p>
            <a:pPr lvl="1"/>
            <a:r>
              <a:rPr lang="en-US" sz="3400" dirty="0"/>
              <a:t>Robber flies</a:t>
            </a:r>
          </a:p>
          <a:p>
            <a:pPr lvl="1"/>
            <a:r>
              <a:rPr lang="en-US" sz="3400" dirty="0"/>
              <a:t>Bee flies</a:t>
            </a:r>
          </a:p>
          <a:p>
            <a:pPr lvl="1"/>
            <a:endParaRPr lang="en-US" sz="3400" dirty="0"/>
          </a:p>
        </p:txBody>
      </p:sp>
      <p:pic>
        <p:nvPicPr>
          <p:cNvPr id="6" name="Picture Placeholder 4" descr="Card Pic - Tachinid Fly On Q. A. Lace (2097).jpg">
            <a:extLst>
              <a:ext uri="{FF2B5EF4-FFF2-40B4-BE49-F238E27FC236}">
                <a16:creationId xmlns:a16="http://schemas.microsoft.com/office/drawing/2014/main" id="{34AA6EB9-508E-9244-89AC-D66713B5C48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0519" y="3673475"/>
            <a:ext cx="3426714" cy="2571750"/>
          </a:xfrm>
        </p:spPr>
      </p:pic>
    </p:spTree>
    <p:extLst>
      <p:ext uri="{BB962C8B-B14F-4D97-AF65-F5344CB8AC3E}">
        <p14:creationId xmlns:p14="http://schemas.microsoft.com/office/powerpoint/2010/main" val="91751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lnglegf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11567" y="495556"/>
            <a:ext cx="3115478" cy="2390266"/>
          </a:xfrm>
          <a:prstGeom prst="rect">
            <a:avLst/>
          </a:prstGeom>
          <a:noFill/>
          <a:ln/>
        </p:spPr>
      </p:pic>
      <p:sp>
        <p:nvSpPr>
          <p:cNvPr id="2" name="Title 1"/>
          <p:cNvSpPr>
            <a:spLocks noGrp="1"/>
          </p:cNvSpPr>
          <p:nvPr>
            <p:ph type="title"/>
          </p:nvPr>
        </p:nvSpPr>
        <p:spPr/>
        <p:txBody>
          <a:bodyPr/>
          <a:lstStyle/>
          <a:p>
            <a:r>
              <a:rPr lang="en-US" dirty="0">
                <a:solidFill>
                  <a:schemeClr val="accent4"/>
                </a:solidFill>
              </a:rPr>
              <a:t>Flies</a:t>
            </a:r>
          </a:p>
        </p:txBody>
      </p:sp>
      <p:pic>
        <p:nvPicPr>
          <p:cNvPr id="5" name="Picture Placeholder 4" descr="Card Pic - Tachinid Fly On Q. A. Lace (2097).jpg"/>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24025" y="1916395"/>
            <a:ext cx="3426714" cy="2571750"/>
          </a:xfrm>
        </p:spPr>
      </p:pic>
      <p:pic>
        <p:nvPicPr>
          <p:cNvPr id="8" name="Picture 2" descr="bi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657" y="495556"/>
            <a:ext cx="2992082" cy="2395834"/>
          </a:xfrm>
          <a:prstGeom prst="rect">
            <a:avLst/>
          </a:prstGeom>
          <a:noFill/>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1890" y="4334879"/>
            <a:ext cx="1957417" cy="1777163"/>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8821484" y="2995467"/>
            <a:ext cx="1920716" cy="1754741"/>
          </a:xfrm>
          <a:prstGeom prst="rect">
            <a:avLst/>
          </a:prstGeom>
        </p:spPr>
      </p:pic>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1705411" y="4323248"/>
            <a:ext cx="1922210" cy="1788794"/>
          </a:xfrm>
          <a:prstGeom prst="rect">
            <a:avLst/>
          </a:prstGeom>
        </p:spPr>
      </p:pic>
      <p:pic>
        <p:nvPicPr>
          <p:cNvPr id="11" name="Picture 10" descr="robber fly bumble bee mimic copy.jpg">
            <a:extLst>
              <a:ext uri="{FF2B5EF4-FFF2-40B4-BE49-F238E27FC236}">
                <a16:creationId xmlns:a16="http://schemas.microsoft.com/office/drawing/2014/main" id="{3AB25DCA-699A-7B45-B8A7-A315C3C9EEF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372628" y="2885822"/>
            <a:ext cx="3708834" cy="2740154"/>
          </a:xfrm>
          <a:prstGeom prst="rect">
            <a:avLst/>
          </a:prstGeom>
        </p:spPr>
      </p:pic>
    </p:spTree>
    <p:extLst>
      <p:ext uri="{BB962C8B-B14F-4D97-AF65-F5344CB8AC3E}">
        <p14:creationId xmlns:p14="http://schemas.microsoft.com/office/powerpoint/2010/main" val="81440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016828" y="441107"/>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Syrphid, flower, hover fly</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227638" y="315516"/>
            <a:ext cx="3506162" cy="2793151"/>
          </a:xfrm>
        </p:spPr>
        <p:txBody>
          <a:bodyPr>
            <a:normAutofit/>
          </a:bodyPr>
          <a:lstStyle/>
          <a:p>
            <a:r>
              <a:rPr lang="en-US" dirty="0"/>
              <a:t>Short antennae</a:t>
            </a:r>
            <a:br>
              <a:rPr lang="en-US" dirty="0"/>
            </a:br>
            <a:r>
              <a:rPr lang="en-US" dirty="0"/>
              <a:t>1 </a:t>
            </a:r>
            <a:r>
              <a:rPr lang="en-US" dirty="0" err="1"/>
              <a:t>pr</a:t>
            </a:r>
            <a:r>
              <a:rPr lang="en-US" dirty="0"/>
              <a:t> wings</a:t>
            </a:r>
            <a:br>
              <a:rPr lang="en-US" dirty="0"/>
            </a:br>
            <a:r>
              <a:rPr lang="en-US" dirty="0"/>
              <a:t>predators as larvae especially of aphids</a:t>
            </a:r>
            <a:br>
              <a:rPr lang="en-US" dirty="0"/>
            </a:br>
            <a:r>
              <a:rPr lang="en-US" dirty="0"/>
              <a:t>Family: </a:t>
            </a:r>
            <a:r>
              <a:rPr lang="en-US" dirty="0" err="1"/>
              <a:t>Syrphidae</a:t>
            </a:r>
            <a:br>
              <a:rPr lang="en-US" dirty="0"/>
            </a:br>
            <a:endParaRPr lang="en-US" dirty="0"/>
          </a:p>
        </p:txBody>
      </p:sp>
      <p:pic>
        <p:nvPicPr>
          <p:cNvPr id="5" name="Picture 4">
            <a:extLst>
              <a:ext uri="{FF2B5EF4-FFF2-40B4-BE49-F238E27FC236}">
                <a16:creationId xmlns:a16="http://schemas.microsoft.com/office/drawing/2014/main" id="{AB755A52-2865-BA46-997E-91C0988F2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23414"/>
            <a:ext cx="6150428" cy="4046757"/>
          </a:xfrm>
          <a:prstGeom prst="rect">
            <a:avLst/>
          </a:prstGeom>
        </p:spPr>
      </p:pic>
      <p:sp>
        <p:nvSpPr>
          <p:cNvPr id="6" name="TextBox 5">
            <a:extLst>
              <a:ext uri="{FF2B5EF4-FFF2-40B4-BE49-F238E27FC236}">
                <a16:creationId xmlns:a16="http://schemas.microsoft.com/office/drawing/2014/main" id="{A9662211-4E6C-7C49-BA81-CABD91419440}"/>
              </a:ext>
            </a:extLst>
          </p:cNvPr>
          <p:cNvSpPr txBox="1"/>
          <p:nvPr/>
        </p:nvSpPr>
        <p:spPr>
          <a:xfrm>
            <a:off x="4855029" y="1752600"/>
            <a:ext cx="3595921" cy="369332"/>
          </a:xfrm>
          <a:prstGeom prst="rect">
            <a:avLst/>
          </a:prstGeom>
          <a:noFill/>
        </p:spPr>
        <p:txBody>
          <a:bodyPr wrap="none" rtlCol="0">
            <a:spAutoFit/>
          </a:bodyPr>
          <a:lstStyle/>
          <a:p>
            <a:r>
              <a:rPr lang="en-US" dirty="0"/>
              <a:t>Whitney </a:t>
            </a:r>
            <a:r>
              <a:rPr lang="en-US" dirty="0" err="1"/>
              <a:t>Cranshaw</a:t>
            </a:r>
            <a:r>
              <a:rPr lang="en-US" dirty="0"/>
              <a:t>, </a:t>
            </a:r>
            <a:r>
              <a:rPr lang="en-US" dirty="0" err="1"/>
              <a:t>Bugwood.org</a:t>
            </a:r>
            <a:endParaRPr lang="en-US" dirty="0"/>
          </a:p>
        </p:txBody>
      </p:sp>
      <p:pic>
        <p:nvPicPr>
          <p:cNvPr id="11" name="Picture 10">
            <a:extLst>
              <a:ext uri="{FF2B5EF4-FFF2-40B4-BE49-F238E27FC236}">
                <a16:creationId xmlns:a16="http://schemas.microsoft.com/office/drawing/2014/main" id="{9B2AC24D-4BD6-5342-A5DC-1257C0AE2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19" y="2425700"/>
            <a:ext cx="3200400" cy="3200400"/>
          </a:xfrm>
          <a:prstGeom prst="rect">
            <a:avLst/>
          </a:prstGeom>
        </p:spPr>
      </p:pic>
      <p:sp>
        <p:nvSpPr>
          <p:cNvPr id="12" name="Rectangle 11">
            <a:extLst>
              <a:ext uri="{FF2B5EF4-FFF2-40B4-BE49-F238E27FC236}">
                <a16:creationId xmlns:a16="http://schemas.microsoft.com/office/drawing/2014/main" id="{0DBFBC35-0DCB-024C-AC63-0A8E4C533B90}"/>
              </a:ext>
            </a:extLst>
          </p:cNvPr>
          <p:cNvSpPr/>
          <p:nvPr/>
        </p:nvSpPr>
        <p:spPr>
          <a:xfrm>
            <a:off x="227638" y="5710535"/>
            <a:ext cx="4147457" cy="923330"/>
          </a:xfrm>
          <a:prstGeom prst="rect">
            <a:avLst/>
          </a:prstGeom>
        </p:spPr>
        <p:txBody>
          <a:bodyPr wrap="square">
            <a:spAutoFit/>
          </a:bodyPr>
          <a:lstStyle/>
          <a:p>
            <a:r>
              <a:rPr lang="en-US" b="1" dirty="0">
                <a:solidFill>
                  <a:srgbClr val="000000"/>
                </a:solidFill>
                <a:latin typeface="Helvetica Neue" panose="02000503000000020004" pitchFamily="2" charset="0"/>
                <a:hlinkClick r:id="rId5"/>
              </a:rPr>
              <a:t>Clemson University - USDA Cooperative Extension Slide Series, Bugwood.org</a:t>
            </a:r>
            <a:endParaRPr lang="en-US" b="0" i="0" u="none" strike="noStrike"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21180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Tachinid fly</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a:t>Short antennae</a:t>
            </a:r>
            <a:br>
              <a:rPr lang="en-US" dirty="0"/>
            </a:br>
            <a:r>
              <a:rPr lang="en-US" dirty="0"/>
              <a:t>1 </a:t>
            </a:r>
            <a:r>
              <a:rPr lang="en-US" dirty="0" err="1"/>
              <a:t>pr</a:t>
            </a:r>
            <a:r>
              <a:rPr lang="en-US" dirty="0"/>
              <a:t> wings</a:t>
            </a:r>
            <a:br>
              <a:rPr lang="en-US" dirty="0"/>
            </a:br>
            <a:r>
              <a:rPr lang="en-US" dirty="0"/>
              <a:t>parasitoids on many insect taxa</a:t>
            </a:r>
            <a:br>
              <a:rPr lang="en-US" dirty="0"/>
            </a:br>
            <a:r>
              <a:rPr lang="en-US" dirty="0"/>
              <a:t>Family: </a:t>
            </a:r>
            <a:r>
              <a:rPr lang="en-US" dirty="0" err="1"/>
              <a:t>Tachinidae</a:t>
            </a: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10" name="Picture Placeholder 4" descr="Card Pic - Tachinid Fly On Q. A. Lace (2097).jpg">
            <a:extLst>
              <a:ext uri="{FF2B5EF4-FFF2-40B4-BE49-F238E27FC236}">
                <a16:creationId xmlns:a16="http://schemas.microsoft.com/office/drawing/2014/main" id="{6F666E57-33E3-064C-B021-5D2B1A700DB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794652" y="299991"/>
            <a:ext cx="4169229" cy="3129008"/>
          </a:xfrm>
        </p:spPr>
      </p:pic>
      <p:pic>
        <p:nvPicPr>
          <p:cNvPr id="5" name="Picture 4">
            <a:extLst>
              <a:ext uri="{FF2B5EF4-FFF2-40B4-BE49-F238E27FC236}">
                <a16:creationId xmlns:a16="http://schemas.microsoft.com/office/drawing/2014/main" id="{FB043524-A325-604A-BAF5-4D79943CB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580" y="2139043"/>
            <a:ext cx="4186019" cy="3858986"/>
          </a:xfrm>
          <a:prstGeom prst="rect">
            <a:avLst/>
          </a:prstGeom>
        </p:spPr>
      </p:pic>
      <p:sp>
        <p:nvSpPr>
          <p:cNvPr id="6" name="Rectangle 5">
            <a:extLst>
              <a:ext uri="{FF2B5EF4-FFF2-40B4-BE49-F238E27FC236}">
                <a16:creationId xmlns:a16="http://schemas.microsoft.com/office/drawing/2014/main" id="{D6A1ACAC-0210-BE46-90CD-B5E29D2058FB}"/>
              </a:ext>
            </a:extLst>
          </p:cNvPr>
          <p:cNvSpPr/>
          <p:nvPr/>
        </p:nvSpPr>
        <p:spPr>
          <a:xfrm>
            <a:off x="4507444" y="5101255"/>
            <a:ext cx="4135812" cy="646331"/>
          </a:xfrm>
          <a:prstGeom prst="rect">
            <a:avLst/>
          </a:prstGeom>
        </p:spPr>
        <p:txBody>
          <a:bodyPr wrap="none">
            <a:spAutoFit/>
          </a:bodyPr>
          <a:lstStyle/>
          <a:p>
            <a:r>
              <a:rPr lang="en-US" b="1" dirty="0">
                <a:solidFill>
                  <a:srgbClr val="337AB7"/>
                </a:solidFill>
                <a:latin typeface="Helvetica Neue" panose="02000503000000020004" pitchFamily="2" charset="0"/>
                <a:hlinkClick r:id="rId5"/>
              </a:rPr>
              <a:t>feather-legged flies (</a:t>
            </a:r>
            <a:r>
              <a:rPr lang="en-US" b="1" i="1" dirty="0">
                <a:solidFill>
                  <a:srgbClr val="337AB7"/>
                </a:solidFill>
                <a:latin typeface="Helvetica Neue" panose="02000503000000020004" pitchFamily="2" charset="0"/>
                <a:hlinkClick r:id="rId5"/>
              </a:rPr>
              <a:t>Trichopoda</a:t>
            </a:r>
            <a:r>
              <a:rPr lang="en-US" b="1" dirty="0">
                <a:solidFill>
                  <a:srgbClr val="337AB7"/>
                </a:solidFill>
                <a:latin typeface="Helvetica Neue" panose="02000503000000020004" pitchFamily="2" charset="0"/>
                <a:hlinkClick r:id="rId5"/>
              </a:rPr>
              <a:t> sp.)</a:t>
            </a:r>
            <a:endParaRPr lang="en-US" b="1" dirty="0">
              <a:solidFill>
                <a:srgbClr val="337AB7"/>
              </a:solidFill>
              <a:latin typeface="Helvetica Neue" panose="02000503000000020004" pitchFamily="2" charset="0"/>
            </a:endParaRPr>
          </a:p>
          <a:p>
            <a:r>
              <a:rPr lang="en-US" b="1" i="0" u="none" strike="noStrike" dirty="0">
                <a:solidFill>
                  <a:srgbClr val="337AB7"/>
                </a:solidFill>
                <a:effectLst/>
                <a:latin typeface="Helvetica Neue" panose="02000503000000020004" pitchFamily="2" charset="0"/>
              </a:rPr>
              <a:t>David </a:t>
            </a:r>
            <a:r>
              <a:rPr lang="en-US" b="1" i="0" u="none" strike="noStrike" dirty="0" err="1">
                <a:solidFill>
                  <a:srgbClr val="337AB7"/>
                </a:solidFill>
                <a:effectLst/>
                <a:latin typeface="Helvetica Neue" panose="02000503000000020004" pitchFamily="2" charset="0"/>
              </a:rPr>
              <a:t>Cappaert</a:t>
            </a:r>
            <a:r>
              <a:rPr lang="en-US" b="1" i="0" u="none" strike="noStrike" dirty="0">
                <a:solidFill>
                  <a:srgbClr val="337AB7"/>
                </a:solidFill>
                <a:effectLst/>
                <a:latin typeface="Helvetica Neue" panose="02000503000000020004" pitchFamily="2" charset="0"/>
              </a:rPr>
              <a:t>, </a:t>
            </a:r>
            <a:r>
              <a:rPr lang="en-US" b="1" i="0" u="none" strike="noStrike" dirty="0" err="1">
                <a:solidFill>
                  <a:srgbClr val="337AB7"/>
                </a:solidFill>
                <a:effectLst/>
                <a:latin typeface="Helvetica Neue" panose="02000503000000020004" pitchFamily="2" charset="0"/>
              </a:rPr>
              <a:t>Bugwood.org</a:t>
            </a:r>
            <a:endParaRPr lang="en-US" b="0" i="0" u="none" strike="noStrike" dirty="0">
              <a:solidFill>
                <a:srgbClr val="333333"/>
              </a:solidFill>
              <a:effectLst/>
              <a:latin typeface="Helvetica Neue" panose="02000503000000020004" pitchFamily="2" charset="0"/>
            </a:endParaRPr>
          </a:p>
        </p:txBody>
      </p:sp>
      <p:pic>
        <p:nvPicPr>
          <p:cNvPr id="13" name="Picture 12" descr="DSCN3352.JPG">
            <a:extLst>
              <a:ext uri="{FF2B5EF4-FFF2-40B4-BE49-F238E27FC236}">
                <a16:creationId xmlns:a16="http://schemas.microsoft.com/office/drawing/2014/main" id="{5519229B-E956-2346-849E-AD1DE90C65D1}"/>
              </a:ext>
            </a:extLst>
          </p:cNvPr>
          <p:cNvPicPr>
            <a:picLocks noChangeAspect="1"/>
          </p:cNvPicPr>
          <p:nvPr/>
        </p:nvPicPr>
        <p:blipFill>
          <a:blip r:embed="rId6"/>
          <a:stretch>
            <a:fillRect/>
          </a:stretch>
        </p:blipFill>
        <p:spPr>
          <a:xfrm>
            <a:off x="273052" y="3563939"/>
            <a:ext cx="3721096" cy="2790822"/>
          </a:xfrm>
          <a:prstGeom prst="rect">
            <a:avLst/>
          </a:prstGeom>
        </p:spPr>
      </p:pic>
      <p:sp>
        <p:nvSpPr>
          <p:cNvPr id="14" name="TextBox 13">
            <a:extLst>
              <a:ext uri="{FF2B5EF4-FFF2-40B4-BE49-F238E27FC236}">
                <a16:creationId xmlns:a16="http://schemas.microsoft.com/office/drawing/2014/main" id="{88BC5C5B-A933-EC4E-A78B-0B1B66E38D69}"/>
              </a:ext>
            </a:extLst>
          </p:cNvPr>
          <p:cNvSpPr txBox="1"/>
          <p:nvPr/>
        </p:nvSpPr>
        <p:spPr>
          <a:xfrm>
            <a:off x="664028" y="3607647"/>
            <a:ext cx="2671637" cy="369332"/>
          </a:xfrm>
          <a:prstGeom prst="rect">
            <a:avLst/>
          </a:prstGeom>
          <a:solidFill>
            <a:schemeClr val="bg1"/>
          </a:solidFill>
        </p:spPr>
        <p:txBody>
          <a:bodyPr wrap="none" rtlCol="0">
            <a:spAutoFit/>
          </a:bodyPr>
          <a:lstStyle/>
          <a:p>
            <a:r>
              <a:rPr lang="en-US" dirty="0" err="1"/>
              <a:t>Tachinid</a:t>
            </a:r>
            <a:r>
              <a:rPr lang="en-US" dirty="0"/>
              <a:t> fly parasitoid egg</a:t>
            </a:r>
          </a:p>
        </p:txBody>
      </p:sp>
      <p:cxnSp>
        <p:nvCxnSpPr>
          <p:cNvPr id="15" name="Straight Arrow Connector 14">
            <a:extLst>
              <a:ext uri="{FF2B5EF4-FFF2-40B4-BE49-F238E27FC236}">
                <a16:creationId xmlns:a16="http://schemas.microsoft.com/office/drawing/2014/main" id="{AB503C54-D1FF-9E43-B364-F5BFF2F98C2E}"/>
              </a:ext>
            </a:extLst>
          </p:cNvPr>
          <p:cNvCxnSpPr/>
          <p:nvPr/>
        </p:nvCxnSpPr>
        <p:spPr>
          <a:xfrm>
            <a:off x="1335817" y="4186855"/>
            <a:ext cx="914400" cy="914400"/>
          </a:xfrm>
          <a:prstGeom prst="straightConnector1">
            <a:avLst/>
          </a:prstGeom>
          <a:ln w="5397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030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Long-legged fly</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err="1"/>
              <a:t>hort</a:t>
            </a:r>
            <a:r>
              <a:rPr lang="en-US" dirty="0"/>
              <a:t> antennae</a:t>
            </a:r>
            <a:br>
              <a:rPr lang="en-US" dirty="0"/>
            </a:br>
            <a:r>
              <a:rPr lang="en-US" dirty="0"/>
              <a:t>1 </a:t>
            </a:r>
            <a:r>
              <a:rPr lang="en-US" dirty="0" err="1"/>
              <a:t>pr</a:t>
            </a:r>
            <a:r>
              <a:rPr lang="en-US" dirty="0"/>
              <a:t> wings</a:t>
            </a:r>
            <a:br>
              <a:rPr lang="en-US" dirty="0"/>
            </a:br>
            <a:r>
              <a:rPr lang="en-US" dirty="0"/>
              <a:t>Family: </a:t>
            </a:r>
            <a:r>
              <a:rPr lang="en-US" dirty="0" err="1"/>
              <a:t>Dolichopodidae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10" name="Picture 3" descr="lnglegfl">
            <a:extLst>
              <a:ext uri="{FF2B5EF4-FFF2-40B4-BE49-F238E27FC236}">
                <a16:creationId xmlns:a16="http://schemas.microsoft.com/office/drawing/2014/main" id="{81A39D23-F09D-AC4F-8398-96B47A922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39954" y="2266410"/>
            <a:ext cx="4084785" cy="3133941"/>
          </a:xfrm>
          <a:prstGeom prst="rect">
            <a:avLst/>
          </a:prstGeom>
          <a:noFill/>
          <a:ln/>
        </p:spPr>
      </p:pic>
    </p:spTree>
    <p:extLst>
      <p:ext uri="{BB962C8B-B14F-4D97-AF65-F5344CB8AC3E}">
        <p14:creationId xmlns:p14="http://schemas.microsoft.com/office/powerpoint/2010/main" val="15056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Bee fly</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239377"/>
            <a:ext cx="3506162" cy="2793151"/>
          </a:xfrm>
        </p:spPr>
        <p:txBody>
          <a:bodyPr>
            <a:normAutofit/>
          </a:bodyPr>
          <a:lstStyle/>
          <a:p>
            <a:r>
              <a:rPr lang="en-US" sz="2000" dirty="0"/>
              <a:t>Short antennae</a:t>
            </a:r>
            <a:br>
              <a:rPr lang="en-US" sz="2000" dirty="0"/>
            </a:br>
            <a:r>
              <a:rPr lang="en-US" sz="2000" dirty="0"/>
              <a:t>1 </a:t>
            </a:r>
            <a:r>
              <a:rPr lang="en-US" sz="2000" dirty="0" err="1"/>
              <a:t>pr</a:t>
            </a:r>
            <a:r>
              <a:rPr lang="en-US" sz="2000" dirty="0"/>
              <a:t> wings</a:t>
            </a:r>
            <a:br>
              <a:rPr lang="en-US" sz="2000" dirty="0"/>
            </a:br>
            <a:r>
              <a:rPr lang="en-US" sz="2000" dirty="0"/>
              <a:t>Family: </a:t>
            </a:r>
            <a:r>
              <a:rPr lang="en-US" sz="2000" dirty="0" err="1"/>
              <a:t>Bombyliidae</a:t>
            </a:r>
            <a:br>
              <a:rPr lang="en-US" sz="2000" dirty="0"/>
            </a:br>
            <a:endParaRPr lang="en-US" sz="2000"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1F6E9494-D4E8-A247-BFCE-3F24B6E8A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840" y="1635953"/>
            <a:ext cx="6207987" cy="4655990"/>
          </a:xfrm>
          <a:prstGeom prst="rect">
            <a:avLst/>
          </a:prstGeom>
        </p:spPr>
      </p:pic>
      <p:sp>
        <p:nvSpPr>
          <p:cNvPr id="6" name="Rectangle 5">
            <a:extLst>
              <a:ext uri="{FF2B5EF4-FFF2-40B4-BE49-F238E27FC236}">
                <a16:creationId xmlns:a16="http://schemas.microsoft.com/office/drawing/2014/main" id="{4D5E446F-A976-4C4E-8B23-219BECA56916}"/>
              </a:ext>
            </a:extLst>
          </p:cNvPr>
          <p:cNvSpPr/>
          <p:nvPr/>
        </p:nvSpPr>
        <p:spPr>
          <a:xfrm>
            <a:off x="5167584" y="1916667"/>
            <a:ext cx="2836546" cy="369332"/>
          </a:xfrm>
          <a:prstGeom prst="rect">
            <a:avLst/>
          </a:prstGeom>
        </p:spPr>
        <p:txBody>
          <a:bodyPr wrap="none">
            <a:spAutoFit/>
          </a:bodyPr>
          <a:lstStyle/>
          <a:p>
            <a:r>
              <a:rPr lang="en-US" b="1" dirty="0">
                <a:solidFill>
                  <a:srgbClr val="000000"/>
                </a:solidFill>
                <a:latin typeface="Helvetica Neue" panose="02000503000000020004" pitchFamily="2" charset="0"/>
                <a:hlinkClick r:id="rId6"/>
              </a:rPr>
              <a:t>Joe Berry, Bugwood.org</a:t>
            </a:r>
            <a:endParaRPr lang="en-US" b="0" i="0" u="none" strike="noStrike" dirty="0">
              <a:solidFill>
                <a:srgbClr val="000000"/>
              </a:solidFill>
              <a:effectLst/>
              <a:latin typeface="Helvetica Neue" panose="02000503000000020004" pitchFamily="2" charset="0"/>
            </a:endParaRPr>
          </a:p>
        </p:txBody>
      </p:sp>
      <p:pic>
        <p:nvPicPr>
          <p:cNvPr id="7" name="bee fly">
            <a:hlinkClick r:id="" action="ppaction://media"/>
            <a:extLst>
              <a:ext uri="{FF2B5EF4-FFF2-40B4-BE49-F238E27FC236}">
                <a16:creationId xmlns:a16="http://schemas.microsoft.com/office/drawing/2014/main" id="{946CDDB7-C61F-9B45-A096-66521C6398C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457" y="1321648"/>
            <a:ext cx="3064286" cy="5447620"/>
          </a:xfrm>
          <a:prstGeom prst="rect">
            <a:avLst/>
          </a:prstGeom>
        </p:spPr>
      </p:pic>
    </p:spTree>
    <p:extLst>
      <p:ext uri="{BB962C8B-B14F-4D97-AF65-F5344CB8AC3E}">
        <p14:creationId xmlns:p14="http://schemas.microsoft.com/office/powerpoint/2010/main" val="18990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038600" y="533511"/>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Robber fly</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a:t>Short antennae</a:t>
            </a:r>
            <a:br>
              <a:rPr lang="en-US" dirty="0"/>
            </a:br>
            <a:r>
              <a:rPr lang="en-US" dirty="0"/>
              <a:t>1 </a:t>
            </a:r>
            <a:r>
              <a:rPr lang="en-US" dirty="0" err="1"/>
              <a:t>pr</a:t>
            </a:r>
            <a:r>
              <a:rPr lang="en-US" dirty="0"/>
              <a:t> wings</a:t>
            </a:r>
            <a:br>
              <a:rPr lang="en-US" dirty="0"/>
            </a:br>
            <a:r>
              <a:rPr lang="en-US" dirty="0"/>
              <a:t>predators</a:t>
            </a:r>
            <a:br>
              <a:rPr lang="en-US" dirty="0"/>
            </a:br>
            <a:r>
              <a:rPr lang="en-US" dirty="0"/>
              <a:t>Family: </a:t>
            </a:r>
            <a:r>
              <a:rPr lang="en-US" dirty="0" err="1"/>
              <a:t>Asillidae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10" name="Picture 9" descr="robber fly bumble bee mimic copy.jpg">
            <a:extLst>
              <a:ext uri="{FF2B5EF4-FFF2-40B4-BE49-F238E27FC236}">
                <a16:creationId xmlns:a16="http://schemas.microsoft.com/office/drawing/2014/main" id="{0C940493-A3A9-A240-A175-5F5D7D66D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82164" y="886563"/>
            <a:ext cx="3708834" cy="2740154"/>
          </a:xfrm>
          <a:prstGeom prst="rect">
            <a:avLst/>
          </a:prstGeom>
        </p:spPr>
      </p:pic>
      <p:pic>
        <p:nvPicPr>
          <p:cNvPr id="5" name="Picture 4">
            <a:extLst>
              <a:ext uri="{FF2B5EF4-FFF2-40B4-BE49-F238E27FC236}">
                <a16:creationId xmlns:a16="http://schemas.microsoft.com/office/drawing/2014/main" id="{FD051F8D-2207-E74D-AC18-89F90E37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384" y="4012291"/>
            <a:ext cx="3829154" cy="2522854"/>
          </a:xfrm>
          <a:prstGeom prst="rect">
            <a:avLst/>
          </a:prstGeom>
        </p:spPr>
      </p:pic>
      <p:pic>
        <p:nvPicPr>
          <p:cNvPr id="6" name="Picture 5">
            <a:extLst>
              <a:ext uri="{FF2B5EF4-FFF2-40B4-BE49-F238E27FC236}">
                <a16:creationId xmlns:a16="http://schemas.microsoft.com/office/drawing/2014/main" id="{AB88B9F4-E4FE-F04F-B061-6587C8714618}"/>
              </a:ext>
            </a:extLst>
          </p:cNvPr>
          <p:cNvPicPr>
            <a:picLocks noChangeAspect="1"/>
          </p:cNvPicPr>
          <p:nvPr/>
        </p:nvPicPr>
        <p:blipFill rotWithShape="1">
          <a:blip r:embed="rId5"/>
          <a:srcRect l="8016" t="30748" r="20090" b="29337"/>
          <a:stretch/>
        </p:blipFill>
        <p:spPr>
          <a:xfrm>
            <a:off x="380519" y="3626717"/>
            <a:ext cx="3506162" cy="2595435"/>
          </a:xfrm>
          <a:prstGeom prst="rect">
            <a:avLst/>
          </a:prstGeom>
        </p:spPr>
      </p:pic>
      <p:pic>
        <p:nvPicPr>
          <p:cNvPr id="11" name="Picture 10">
            <a:extLst>
              <a:ext uri="{FF2B5EF4-FFF2-40B4-BE49-F238E27FC236}">
                <a16:creationId xmlns:a16="http://schemas.microsoft.com/office/drawing/2014/main" id="{FC8E4602-A920-9946-A97C-E19FAB3E2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3777" y="1642975"/>
            <a:ext cx="3893043" cy="3112407"/>
          </a:xfrm>
          <a:prstGeom prst="rect">
            <a:avLst/>
          </a:prstGeom>
        </p:spPr>
      </p:pic>
      <p:sp>
        <p:nvSpPr>
          <p:cNvPr id="12" name="Rectangle 11">
            <a:extLst>
              <a:ext uri="{FF2B5EF4-FFF2-40B4-BE49-F238E27FC236}">
                <a16:creationId xmlns:a16="http://schemas.microsoft.com/office/drawing/2014/main" id="{5071FA05-255C-1D41-A5A7-0CBC647C579C}"/>
              </a:ext>
            </a:extLst>
          </p:cNvPr>
          <p:cNvSpPr/>
          <p:nvPr/>
        </p:nvSpPr>
        <p:spPr>
          <a:xfrm>
            <a:off x="9642948" y="5179046"/>
            <a:ext cx="2657909" cy="923330"/>
          </a:xfrm>
          <a:prstGeom prst="rect">
            <a:avLst/>
          </a:prstGeom>
        </p:spPr>
        <p:txBody>
          <a:bodyPr wrap="square">
            <a:spAutoFit/>
          </a:bodyPr>
          <a:lstStyle/>
          <a:p>
            <a:r>
              <a:rPr lang="en-US" b="1" dirty="0">
                <a:solidFill>
                  <a:srgbClr val="000000"/>
                </a:solidFill>
                <a:latin typeface="Helvetica Neue" panose="02000503000000020004" pitchFamily="2" charset="0"/>
                <a:hlinkClick r:id="rId7"/>
              </a:rPr>
              <a:t>Jessica Louque, Smithers Viscient, Bugwood.org</a:t>
            </a:r>
            <a:endParaRPr lang="en-US" b="0" i="0" u="none" strike="noStrike" dirty="0">
              <a:solidFill>
                <a:srgbClr val="000000"/>
              </a:solidFill>
              <a:effectLst/>
              <a:latin typeface="Helvetica Neue" panose="02000503000000020004" pitchFamily="2" charset="0"/>
            </a:endParaRPr>
          </a:p>
        </p:txBody>
      </p:sp>
      <p:sp>
        <p:nvSpPr>
          <p:cNvPr id="13" name="TextBox 12">
            <a:extLst>
              <a:ext uri="{FF2B5EF4-FFF2-40B4-BE49-F238E27FC236}">
                <a16:creationId xmlns:a16="http://schemas.microsoft.com/office/drawing/2014/main" id="{F72B5F84-5578-CE46-8FAA-79D7E1F6D0E5}"/>
              </a:ext>
            </a:extLst>
          </p:cNvPr>
          <p:cNvSpPr txBox="1"/>
          <p:nvPr/>
        </p:nvSpPr>
        <p:spPr>
          <a:xfrm>
            <a:off x="4865914" y="4093029"/>
            <a:ext cx="3595921" cy="369332"/>
          </a:xfrm>
          <a:prstGeom prst="rect">
            <a:avLst/>
          </a:prstGeom>
          <a:noFill/>
        </p:spPr>
        <p:txBody>
          <a:bodyPr wrap="none" rtlCol="0">
            <a:spAutoFit/>
          </a:bodyPr>
          <a:lstStyle/>
          <a:p>
            <a:r>
              <a:rPr lang="en-US" dirty="0"/>
              <a:t>Whitney </a:t>
            </a:r>
            <a:r>
              <a:rPr lang="en-US" dirty="0" err="1"/>
              <a:t>Cranshaw</a:t>
            </a:r>
            <a:r>
              <a:rPr lang="en-US" dirty="0"/>
              <a:t>, </a:t>
            </a:r>
            <a:r>
              <a:rPr lang="en-US" dirty="0" err="1"/>
              <a:t>Bugwood.org</a:t>
            </a:r>
            <a:endParaRPr lang="en-US" dirty="0"/>
          </a:p>
        </p:txBody>
      </p:sp>
    </p:spTree>
    <p:extLst>
      <p:ext uri="{BB962C8B-B14F-4D97-AF65-F5344CB8AC3E}">
        <p14:creationId xmlns:p14="http://schemas.microsoft.com/office/powerpoint/2010/main" val="23496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B81-4F95-B24B-89FE-B839CC8DC15A}"/>
              </a:ext>
            </a:extLst>
          </p:cNvPr>
          <p:cNvSpPr>
            <a:spLocks noGrp="1"/>
          </p:cNvSpPr>
          <p:nvPr>
            <p:ph type="title"/>
          </p:nvPr>
        </p:nvSpPr>
        <p:spPr/>
        <p:txBody>
          <a:bodyPr>
            <a:normAutofit fontScale="90000"/>
          </a:bodyPr>
          <a:lstStyle/>
          <a:p>
            <a:r>
              <a:rPr lang="en-US" sz="4000" dirty="0">
                <a:solidFill>
                  <a:schemeClr val="accent3"/>
                </a:solidFill>
              </a:rPr>
              <a:t>Beetles: </a:t>
            </a:r>
            <a:r>
              <a:rPr lang="en-US" sz="4000" dirty="0"/>
              <a:t>Order </a:t>
            </a:r>
            <a:r>
              <a:rPr lang="en-US" sz="4000" dirty="0" err="1"/>
              <a:t>Coleoptera</a:t>
            </a:r>
            <a:br>
              <a:rPr lang="en-US" sz="4000" dirty="0"/>
            </a:br>
            <a:endParaRPr lang="en-US" sz="4000" dirty="0">
              <a:solidFill>
                <a:schemeClr val="accent3"/>
              </a:solidFill>
            </a:endParaRPr>
          </a:p>
        </p:txBody>
      </p:sp>
      <p:sp>
        <p:nvSpPr>
          <p:cNvPr id="4" name="Content Placeholder 3">
            <a:extLst>
              <a:ext uri="{FF2B5EF4-FFF2-40B4-BE49-F238E27FC236}">
                <a16:creationId xmlns:a16="http://schemas.microsoft.com/office/drawing/2014/main" id="{EC23B47C-545C-DA4B-8634-F55A412B4C43}"/>
              </a:ext>
            </a:extLst>
          </p:cNvPr>
          <p:cNvSpPr>
            <a:spLocks noGrp="1"/>
          </p:cNvSpPr>
          <p:nvPr>
            <p:ph type="body" sz="half" idx="2"/>
          </p:nvPr>
        </p:nvSpPr>
        <p:spPr/>
        <p:txBody>
          <a:bodyPr>
            <a:normAutofit/>
          </a:bodyPr>
          <a:lstStyle/>
          <a:p>
            <a:pPr lvl="1"/>
            <a:endParaRPr lang="en-US" sz="3800" dirty="0"/>
          </a:p>
        </p:txBody>
      </p:sp>
      <p:sp>
        <p:nvSpPr>
          <p:cNvPr id="3" name="Content Placeholder 2">
            <a:extLst>
              <a:ext uri="{FF2B5EF4-FFF2-40B4-BE49-F238E27FC236}">
                <a16:creationId xmlns:a16="http://schemas.microsoft.com/office/drawing/2014/main" id="{1E7364B3-208E-6548-AABF-FED89865048C}"/>
              </a:ext>
            </a:extLst>
          </p:cNvPr>
          <p:cNvSpPr>
            <a:spLocks noGrp="1"/>
          </p:cNvSpPr>
          <p:nvPr>
            <p:ph idx="1"/>
          </p:nvPr>
        </p:nvSpPr>
        <p:spPr/>
        <p:txBody>
          <a:bodyPr>
            <a:normAutofit/>
          </a:bodyPr>
          <a:lstStyle/>
          <a:p>
            <a:r>
              <a:rPr lang="en-US" sz="3600" dirty="0"/>
              <a:t>Examples:</a:t>
            </a:r>
          </a:p>
          <a:p>
            <a:pPr lvl="1"/>
            <a:endParaRPr lang="en-US" sz="3400" dirty="0"/>
          </a:p>
          <a:p>
            <a:pPr lvl="1"/>
            <a:r>
              <a:rPr lang="en-US" sz="3400" dirty="0"/>
              <a:t>Soldier</a:t>
            </a:r>
          </a:p>
          <a:p>
            <a:pPr lvl="1"/>
            <a:r>
              <a:rPr lang="en-US" sz="3400" dirty="0"/>
              <a:t>Wedge-shaped</a:t>
            </a:r>
          </a:p>
          <a:p>
            <a:pPr lvl="1"/>
            <a:r>
              <a:rPr lang="en-US" sz="3400" dirty="0"/>
              <a:t>Longhorn</a:t>
            </a:r>
          </a:p>
          <a:p>
            <a:pPr lvl="1"/>
            <a:r>
              <a:rPr lang="en-US" sz="3400" dirty="0"/>
              <a:t>Tumbling flower beetles</a:t>
            </a:r>
          </a:p>
          <a:p>
            <a:pPr marL="320040" lvl="1" indent="0">
              <a:buNone/>
            </a:pPr>
            <a:endParaRPr lang="en-US" sz="3400" dirty="0"/>
          </a:p>
        </p:txBody>
      </p:sp>
      <p:pic>
        <p:nvPicPr>
          <p:cNvPr id="8" name="Picture 7" descr="Card Ga -  Showy Evng Prmrse, Lthrwng (3612).jpg">
            <a:extLst>
              <a:ext uri="{FF2B5EF4-FFF2-40B4-BE49-F238E27FC236}">
                <a16:creationId xmlns:a16="http://schemas.microsoft.com/office/drawing/2014/main" id="{99C14308-EAD7-2E4E-8EBC-3A98F3053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424" y="3604442"/>
            <a:ext cx="3722351" cy="2788046"/>
          </a:xfrm>
          <a:prstGeom prst="rect">
            <a:avLst/>
          </a:prstGeom>
        </p:spPr>
      </p:pic>
    </p:spTree>
    <p:extLst>
      <p:ext uri="{BB962C8B-B14F-4D97-AF65-F5344CB8AC3E}">
        <p14:creationId xmlns:p14="http://schemas.microsoft.com/office/powerpoint/2010/main" val="391124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d Ga -  Showy Evng Prmrse, Lthrwng (36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495" y="1769734"/>
            <a:ext cx="5080171" cy="3805055"/>
          </a:xfrm>
          <a:prstGeom prst="rect">
            <a:avLst/>
          </a:prstGeom>
        </p:spPr>
      </p:pic>
      <p:sp>
        <p:nvSpPr>
          <p:cNvPr id="29" name="Title 28"/>
          <p:cNvSpPr>
            <a:spLocks noGrp="1"/>
          </p:cNvSpPr>
          <p:nvPr>
            <p:ph type="title"/>
          </p:nvPr>
        </p:nvSpPr>
        <p:spPr>
          <a:xfrm>
            <a:off x="2144216" y="370572"/>
            <a:ext cx="2949178" cy="1600200"/>
          </a:xfrm>
        </p:spPr>
        <p:txBody>
          <a:bodyPr>
            <a:normAutofit/>
          </a:bodyPr>
          <a:lstStyle/>
          <a:p>
            <a:r>
              <a:rPr lang="en-US" sz="3600" dirty="0">
                <a:solidFill>
                  <a:schemeClr val="accent4"/>
                </a:solidFill>
              </a:rPr>
              <a:t>Beetles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527" y="283487"/>
            <a:ext cx="3856588" cy="3883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734" y="3672261"/>
            <a:ext cx="3983136" cy="3170712"/>
          </a:xfrm>
          <a:prstGeom prst="rect">
            <a:avLst/>
          </a:prstGeom>
        </p:spPr>
      </p:pic>
      <p:pic>
        <p:nvPicPr>
          <p:cNvPr id="6" name="Picture 5">
            <a:extLst>
              <a:ext uri="{FF2B5EF4-FFF2-40B4-BE49-F238E27FC236}">
                <a16:creationId xmlns:a16="http://schemas.microsoft.com/office/drawing/2014/main" id="{F0FCB94F-C967-2845-BD4D-667E59C91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0020" y="0"/>
            <a:ext cx="3441700" cy="4876800"/>
          </a:xfrm>
          <a:prstGeom prst="rect">
            <a:avLst/>
          </a:prstGeom>
        </p:spPr>
      </p:pic>
    </p:spTree>
    <p:extLst>
      <p:ext uri="{BB962C8B-B14F-4D97-AF65-F5344CB8AC3E}">
        <p14:creationId xmlns:p14="http://schemas.microsoft.com/office/powerpoint/2010/main" val="16458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259" y="1068427"/>
            <a:ext cx="10058400" cy="1097280"/>
          </a:xfrm>
        </p:spPr>
        <p:txBody>
          <a:bodyPr>
            <a:normAutofit fontScale="90000"/>
          </a:bodyPr>
          <a:lstStyle/>
          <a:p>
            <a:r>
              <a:rPr lang="en-US" sz="4400" b="1" dirty="0">
                <a:latin typeface="Maiandra GD" panose="020E0502030308020204" pitchFamily="34" charset="0"/>
              </a:rPr>
              <a:t>Identification is a key concept</a:t>
            </a:r>
            <a:br>
              <a:rPr lang="en-US" sz="4000" b="1" dirty="0">
                <a:latin typeface="Maiandra GD" panose="020E0502030308020204" pitchFamily="34" charset="0"/>
              </a:rPr>
            </a:br>
            <a:br>
              <a:rPr lang="en-US" sz="3100" b="1" dirty="0">
                <a:latin typeface="Maiandra GD" panose="020E0502030308020204" pitchFamily="34" charset="0"/>
              </a:rPr>
            </a:br>
            <a:r>
              <a:rPr lang="en-US" sz="5400" b="1" dirty="0">
                <a:latin typeface="Maiandra GD" panose="020E0502030308020204" pitchFamily="34" charset="0"/>
              </a:rPr>
              <a:t>Bees, Flies and Wasps: </a:t>
            </a:r>
            <a:r>
              <a:rPr lang="en-US" sz="4900" b="1" dirty="0">
                <a:latin typeface="Maiandra GD" panose="020E0502030308020204" pitchFamily="34" charset="0"/>
              </a:rPr>
              <a:t>Three groups that can be confused</a:t>
            </a:r>
          </a:p>
        </p:txBody>
      </p:sp>
      <p:pic>
        <p:nvPicPr>
          <p:cNvPr id="5" name="Picture Placeholder 4" descr="polistes on faw1.jpg">
            <a:extLst>
              <a:ext uri="{FF2B5EF4-FFF2-40B4-BE49-F238E27FC236}">
                <a16:creationId xmlns:a16="http://schemas.microsoft.com/office/drawing/2014/main" id="{80AADF36-B42C-0D48-BC8F-4ECD1AD1B66C}"/>
              </a:ext>
            </a:extLst>
          </p:cNvPr>
          <p:cNvPicPr>
            <a:picLocks noChangeAspect="1"/>
          </p:cNvPicPr>
          <p:nvPr/>
        </p:nvPicPr>
        <p:blipFill>
          <a:blip r:embed="rId3"/>
          <a:srcRect l="-9000" r="-9000"/>
          <a:stretch>
            <a:fillRect/>
          </a:stretch>
        </p:blipFill>
        <p:spPr>
          <a:xfrm>
            <a:off x="177248" y="2660421"/>
            <a:ext cx="4045887" cy="3479742"/>
          </a:xfrm>
          <a:prstGeom prst="rect">
            <a:avLst/>
          </a:prstGeom>
        </p:spPr>
      </p:pic>
      <p:sp>
        <p:nvSpPr>
          <p:cNvPr id="6" name="Text Box 22">
            <a:extLst>
              <a:ext uri="{FF2B5EF4-FFF2-40B4-BE49-F238E27FC236}">
                <a16:creationId xmlns:a16="http://schemas.microsoft.com/office/drawing/2014/main" id="{83D9A612-2537-AD48-8B51-7F1DDC30A6FC}"/>
              </a:ext>
            </a:extLst>
          </p:cNvPr>
          <p:cNvSpPr txBox="1">
            <a:spLocks noChangeArrowheads="1"/>
          </p:cNvSpPr>
          <p:nvPr/>
        </p:nvSpPr>
        <p:spPr bwMode="auto">
          <a:xfrm>
            <a:off x="2559619" y="5209253"/>
            <a:ext cx="1366338" cy="646331"/>
          </a:xfrm>
          <a:prstGeom prst="rect">
            <a:avLst/>
          </a:prstGeom>
          <a:solidFill>
            <a:srgbClr val="CCFFFF"/>
          </a:solidFill>
          <a:ln w="9525">
            <a:noFill/>
            <a:miter lim="800000"/>
            <a:headEnd/>
            <a:tailEnd/>
          </a:ln>
        </p:spPr>
        <p:txBody>
          <a:bodyPr wrap="square">
            <a:prstTxWarp prst="textNoShape">
              <a:avLst/>
            </a:prstTxWarp>
            <a:spAutoFit/>
          </a:bodyPr>
          <a:lstStyle/>
          <a:p>
            <a:r>
              <a:rPr lang="en-US" b="1" dirty="0">
                <a:solidFill>
                  <a:schemeClr val="bg1"/>
                </a:solidFill>
              </a:rPr>
              <a:t>Paper wasp</a:t>
            </a:r>
          </a:p>
        </p:txBody>
      </p:sp>
      <p:pic>
        <p:nvPicPr>
          <p:cNvPr id="7" name="Picture 7" descr="tachnid">
            <a:extLst>
              <a:ext uri="{FF2B5EF4-FFF2-40B4-BE49-F238E27FC236}">
                <a16:creationId xmlns:a16="http://schemas.microsoft.com/office/drawing/2014/main" id="{D357EE2D-BE6A-4B4C-831C-BB3BCD1DC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413" y="2707485"/>
            <a:ext cx="2199706" cy="2336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E4D10B3-88DC-6144-B8BF-B0645AB458B0}"/>
              </a:ext>
            </a:extLst>
          </p:cNvPr>
          <p:cNvPicPr>
            <a:picLocks noChangeAspect="1"/>
          </p:cNvPicPr>
          <p:nvPr/>
        </p:nvPicPr>
        <p:blipFill>
          <a:blip r:embed="rId5"/>
          <a:stretch>
            <a:fillRect/>
          </a:stretch>
        </p:blipFill>
        <p:spPr>
          <a:xfrm>
            <a:off x="6747628" y="2742648"/>
            <a:ext cx="3721100" cy="1193800"/>
          </a:xfrm>
          <a:prstGeom prst="rect">
            <a:avLst/>
          </a:prstGeom>
        </p:spPr>
      </p:pic>
      <p:sp>
        <p:nvSpPr>
          <p:cNvPr id="9" name="Text Box 22">
            <a:extLst>
              <a:ext uri="{FF2B5EF4-FFF2-40B4-BE49-F238E27FC236}">
                <a16:creationId xmlns:a16="http://schemas.microsoft.com/office/drawing/2014/main" id="{1F463C34-578E-6C4F-BA6A-9B63B05AA1C5}"/>
              </a:ext>
            </a:extLst>
          </p:cNvPr>
          <p:cNvSpPr txBox="1">
            <a:spLocks noChangeArrowheads="1"/>
          </p:cNvSpPr>
          <p:nvPr/>
        </p:nvSpPr>
        <p:spPr bwMode="auto">
          <a:xfrm>
            <a:off x="9427177" y="2453592"/>
            <a:ext cx="1366338" cy="646331"/>
          </a:xfrm>
          <a:prstGeom prst="rect">
            <a:avLst/>
          </a:prstGeom>
          <a:solidFill>
            <a:srgbClr val="CCFFFF"/>
          </a:solidFill>
          <a:ln w="9525">
            <a:noFill/>
            <a:miter lim="800000"/>
            <a:headEnd/>
            <a:tailEnd/>
          </a:ln>
        </p:spPr>
        <p:txBody>
          <a:bodyPr wrap="square">
            <a:prstTxWarp prst="textNoShape">
              <a:avLst/>
            </a:prstTxWarp>
            <a:spAutoFit/>
          </a:bodyPr>
          <a:lstStyle/>
          <a:p>
            <a:r>
              <a:rPr lang="en-US" b="1" dirty="0">
                <a:solidFill>
                  <a:schemeClr val="bg1"/>
                </a:solidFill>
              </a:rPr>
              <a:t>Leaf-cutter bee</a:t>
            </a:r>
          </a:p>
        </p:txBody>
      </p:sp>
      <p:sp>
        <p:nvSpPr>
          <p:cNvPr id="10" name="Text Box 22">
            <a:extLst>
              <a:ext uri="{FF2B5EF4-FFF2-40B4-BE49-F238E27FC236}">
                <a16:creationId xmlns:a16="http://schemas.microsoft.com/office/drawing/2014/main" id="{8CC32D7E-6CB6-2442-B5A7-E354443C33EF}"/>
              </a:ext>
            </a:extLst>
          </p:cNvPr>
          <p:cNvSpPr txBox="1">
            <a:spLocks noChangeArrowheads="1"/>
          </p:cNvSpPr>
          <p:nvPr/>
        </p:nvSpPr>
        <p:spPr bwMode="auto">
          <a:xfrm>
            <a:off x="5381290" y="4562922"/>
            <a:ext cx="1366338" cy="646331"/>
          </a:xfrm>
          <a:prstGeom prst="rect">
            <a:avLst/>
          </a:prstGeom>
          <a:solidFill>
            <a:srgbClr val="CCFFFF"/>
          </a:solidFill>
          <a:ln w="9525">
            <a:noFill/>
            <a:miter lim="800000"/>
            <a:headEnd/>
            <a:tailEnd/>
          </a:ln>
        </p:spPr>
        <p:txBody>
          <a:bodyPr wrap="square">
            <a:prstTxWarp prst="textNoShape">
              <a:avLst/>
            </a:prstTxWarp>
            <a:spAutoFit/>
          </a:bodyPr>
          <a:lstStyle/>
          <a:p>
            <a:r>
              <a:rPr lang="en-US" b="1" dirty="0">
                <a:solidFill>
                  <a:schemeClr val="bg1"/>
                </a:solidFill>
              </a:rPr>
              <a:t>Tachinid fly</a:t>
            </a:r>
          </a:p>
        </p:txBody>
      </p:sp>
    </p:spTree>
    <p:extLst>
      <p:ext uri="{BB962C8B-B14F-4D97-AF65-F5344CB8AC3E}">
        <p14:creationId xmlns:p14="http://schemas.microsoft.com/office/powerpoint/2010/main" val="521080069"/>
      </p:ext>
    </p:extLst>
  </p:cSld>
  <p:clrMapOvr>
    <a:masterClrMapping/>
  </p:clrMapOvr>
  <mc:AlternateContent xmlns:mc="http://schemas.openxmlformats.org/markup-compatibility/2006" xmlns:p14="http://schemas.microsoft.com/office/powerpoint/2010/main">
    <mc:Choice Requires="p14">
      <p:transition spd="med" p14:dur="700" advTm="117509">
        <p:fade/>
      </p:transition>
    </mc:Choice>
    <mc:Fallback xmlns="">
      <p:transition spd="med" advTm="117509">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Soldier beetle</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br>
              <a:rPr lang="en-US" dirty="0"/>
            </a:br>
            <a:r>
              <a:rPr lang="en-US" dirty="0"/>
              <a:t>Family: </a:t>
            </a:r>
            <a:r>
              <a:rPr lang="en-US" dirty="0" err="1"/>
              <a:t>Cantharidae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6" name="Picture 5" descr="Card Ga -  Showy Evng Prmrse, Lthrwng (3612).jpg">
            <a:extLst>
              <a:ext uri="{FF2B5EF4-FFF2-40B4-BE49-F238E27FC236}">
                <a16:creationId xmlns:a16="http://schemas.microsoft.com/office/drawing/2014/main" id="{A75315C6-EC1C-0041-9DDA-2E5A98637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638" y="1573107"/>
            <a:ext cx="6171791" cy="4622680"/>
          </a:xfrm>
          <a:prstGeom prst="rect">
            <a:avLst/>
          </a:prstGeom>
        </p:spPr>
      </p:pic>
    </p:spTree>
    <p:extLst>
      <p:ext uri="{BB962C8B-B14F-4D97-AF65-F5344CB8AC3E}">
        <p14:creationId xmlns:p14="http://schemas.microsoft.com/office/powerpoint/2010/main" val="23387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3886681" y="435429"/>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err="1">
                <a:solidFill>
                  <a:srgbClr val="FFFF00"/>
                </a:solidFill>
                <a:latin typeface="Georgia" pitchFamily="18" charset="0"/>
              </a:rPr>
              <a:t>Longhorned</a:t>
            </a:r>
            <a:r>
              <a:rPr lang="en-US" sz="4000" dirty="0">
                <a:solidFill>
                  <a:srgbClr val="FFFF00"/>
                </a:solidFill>
                <a:latin typeface="Georgia" pitchFamily="18" charset="0"/>
              </a:rPr>
              <a:t> beetle</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br>
              <a:rPr lang="en-US" dirty="0"/>
            </a:br>
            <a:r>
              <a:rPr lang="en-US" dirty="0"/>
              <a:t>Family: </a:t>
            </a:r>
            <a:r>
              <a:rPr lang="en-US" dirty="0" err="1"/>
              <a:t>Cerambycidae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29A42C20-E125-A348-AAA4-CCFF158CA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513" y="1718054"/>
            <a:ext cx="5909944" cy="4704517"/>
          </a:xfrm>
          <a:prstGeom prst="rect">
            <a:avLst/>
          </a:prstGeom>
        </p:spPr>
      </p:pic>
    </p:spTree>
    <p:extLst>
      <p:ext uri="{BB962C8B-B14F-4D97-AF65-F5344CB8AC3E}">
        <p14:creationId xmlns:p14="http://schemas.microsoft.com/office/powerpoint/2010/main" val="311306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452257" y="5334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Wedge-shaped beetle</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br>
              <a:rPr lang="en-US" dirty="0"/>
            </a:br>
            <a:r>
              <a:rPr lang="en-US" dirty="0"/>
              <a:t>Family: </a:t>
            </a:r>
            <a:r>
              <a:rPr lang="en-US" dirty="0" err="1"/>
              <a:t>Ripiphoridae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51205781-1803-C14A-8180-76622D0E6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184" y="1703557"/>
            <a:ext cx="4982616" cy="5017038"/>
          </a:xfrm>
          <a:prstGeom prst="rect">
            <a:avLst/>
          </a:prstGeom>
        </p:spPr>
      </p:pic>
    </p:spTree>
    <p:extLst>
      <p:ext uri="{BB962C8B-B14F-4D97-AF65-F5344CB8AC3E}">
        <p14:creationId xmlns:p14="http://schemas.microsoft.com/office/powerpoint/2010/main" val="337472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648681" y="511628"/>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Tumbling flower beetle</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br>
              <a:rPr lang="en-US" dirty="0"/>
            </a:br>
            <a:r>
              <a:rPr lang="en-US" dirty="0"/>
              <a:t>Family: </a:t>
            </a:r>
            <a:r>
              <a:rPr lang="en-US" dirty="0" err="1"/>
              <a:t>Mordellidae</a:t>
            </a:r>
            <a:br>
              <a:rPr lang="en-US" dirty="0"/>
            </a:b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DC3DE942-DCD2-3145-8B74-CC484000E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677" y="1687286"/>
            <a:ext cx="3441700" cy="4876800"/>
          </a:xfrm>
          <a:prstGeom prst="rect">
            <a:avLst/>
          </a:prstGeom>
        </p:spPr>
      </p:pic>
    </p:spTree>
    <p:extLst>
      <p:ext uri="{BB962C8B-B14F-4D97-AF65-F5344CB8AC3E}">
        <p14:creationId xmlns:p14="http://schemas.microsoft.com/office/powerpoint/2010/main" val="347908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t>Imported Cabbageworm</a:t>
            </a:r>
          </a:p>
        </p:txBody>
      </p:sp>
      <p:grpSp>
        <p:nvGrpSpPr>
          <p:cNvPr id="2" name="Group 13"/>
          <p:cNvGrpSpPr>
            <a:grpSpLocks/>
          </p:cNvGrpSpPr>
          <p:nvPr/>
        </p:nvGrpSpPr>
        <p:grpSpPr bwMode="auto">
          <a:xfrm>
            <a:off x="2057401" y="1295401"/>
            <a:ext cx="2157413" cy="1196975"/>
            <a:chOff x="609" y="1104"/>
            <a:chExt cx="1359" cy="754"/>
          </a:xfrm>
        </p:grpSpPr>
        <p:pic>
          <p:nvPicPr>
            <p:cNvPr id="30735" name="Picture 12" descr="Figure 3 Imported cabbageworm egg"/>
            <p:cNvPicPr>
              <a:picLocks noChangeAspect="1" noChangeArrowheads="1"/>
            </p:cNvPicPr>
            <p:nvPr/>
          </p:nvPicPr>
          <p:blipFill>
            <a:blip r:embed="rId5"/>
            <a:srcRect/>
            <a:stretch>
              <a:fillRect/>
            </a:stretch>
          </p:blipFill>
          <p:spPr bwMode="auto">
            <a:xfrm>
              <a:off x="609" y="1104"/>
              <a:ext cx="1359" cy="754"/>
            </a:xfrm>
            <a:prstGeom prst="rect">
              <a:avLst/>
            </a:prstGeom>
            <a:noFill/>
            <a:ln w="9525">
              <a:noFill/>
              <a:miter lim="800000"/>
              <a:headEnd/>
              <a:tailEnd/>
            </a:ln>
          </p:spPr>
        </p:pic>
        <p:sp>
          <p:nvSpPr>
            <p:cNvPr id="30736" name="Text Box 7"/>
            <p:cNvSpPr txBox="1">
              <a:spLocks noChangeArrowheads="1"/>
            </p:cNvSpPr>
            <p:nvPr/>
          </p:nvSpPr>
          <p:spPr bwMode="auto">
            <a:xfrm>
              <a:off x="657" y="1104"/>
              <a:ext cx="388" cy="231"/>
            </a:xfrm>
            <a:prstGeom prst="rect">
              <a:avLst/>
            </a:prstGeom>
            <a:noFill/>
            <a:ln w="9525">
              <a:noFill/>
              <a:miter lim="800000"/>
              <a:headEnd/>
              <a:tailEnd/>
            </a:ln>
          </p:spPr>
          <p:txBody>
            <a:bodyPr wrap="none">
              <a:prstTxWarp prst="textNoShape">
                <a:avLst/>
              </a:prstTxWarp>
              <a:spAutoFit/>
            </a:bodyPr>
            <a:lstStyle/>
            <a:p>
              <a:pPr>
                <a:spcBef>
                  <a:spcPct val="0"/>
                </a:spcBef>
              </a:pPr>
              <a:r>
                <a:rPr lang="en-US" b="1"/>
                <a:t>Egg</a:t>
              </a:r>
            </a:p>
          </p:txBody>
        </p:sp>
      </p:grpSp>
      <p:grpSp>
        <p:nvGrpSpPr>
          <p:cNvPr id="3" name="Group 14"/>
          <p:cNvGrpSpPr>
            <a:grpSpLocks/>
          </p:cNvGrpSpPr>
          <p:nvPr/>
        </p:nvGrpSpPr>
        <p:grpSpPr bwMode="auto">
          <a:xfrm>
            <a:off x="1981200" y="2590800"/>
            <a:ext cx="4114800" cy="1817688"/>
            <a:chOff x="192" y="1920"/>
            <a:chExt cx="2592" cy="1145"/>
          </a:xfrm>
        </p:grpSpPr>
        <p:pic>
          <p:nvPicPr>
            <p:cNvPr id="30732" name="Picture 14" descr="IC%205367898"/>
            <p:cNvPicPr>
              <a:picLocks noChangeAspect="1" noChangeArrowheads="1"/>
            </p:cNvPicPr>
            <p:nvPr/>
          </p:nvPicPr>
          <p:blipFill>
            <a:blip r:embed="rId6"/>
            <a:srcRect l="7236" t="40625" r="3064"/>
            <a:stretch>
              <a:fillRect/>
            </a:stretch>
          </p:blipFill>
          <p:spPr bwMode="auto">
            <a:xfrm>
              <a:off x="192" y="1920"/>
              <a:ext cx="2592" cy="1145"/>
            </a:xfrm>
            <a:prstGeom prst="rect">
              <a:avLst/>
            </a:prstGeom>
            <a:noFill/>
            <a:ln w="9525">
              <a:noFill/>
              <a:miter lim="800000"/>
              <a:headEnd/>
              <a:tailEnd/>
            </a:ln>
          </p:spPr>
        </p:pic>
        <p:sp>
          <p:nvSpPr>
            <p:cNvPr id="30733" name="Text Box 8"/>
            <p:cNvSpPr txBox="1">
              <a:spLocks noChangeArrowheads="1"/>
            </p:cNvSpPr>
            <p:nvPr/>
          </p:nvSpPr>
          <p:spPr bwMode="auto">
            <a:xfrm>
              <a:off x="2256" y="1920"/>
              <a:ext cx="500" cy="231"/>
            </a:xfrm>
            <a:prstGeom prst="rect">
              <a:avLst/>
            </a:prstGeom>
            <a:noFill/>
            <a:ln w="9525">
              <a:noFill/>
              <a:miter lim="800000"/>
              <a:headEnd/>
              <a:tailEnd/>
            </a:ln>
          </p:spPr>
          <p:txBody>
            <a:bodyPr wrap="none">
              <a:prstTxWarp prst="textNoShape">
                <a:avLst/>
              </a:prstTxWarp>
              <a:spAutoFit/>
            </a:bodyPr>
            <a:lstStyle/>
            <a:p>
              <a:pPr>
                <a:spcBef>
                  <a:spcPct val="0"/>
                </a:spcBef>
              </a:pPr>
              <a:r>
                <a:rPr lang="en-US" b="1"/>
                <a:t>Larva</a:t>
              </a:r>
            </a:p>
          </p:txBody>
        </p:sp>
        <p:sp>
          <p:nvSpPr>
            <p:cNvPr id="30734" name="Text Box 15"/>
            <p:cNvSpPr txBox="1">
              <a:spLocks noChangeArrowheads="1"/>
            </p:cNvSpPr>
            <p:nvPr/>
          </p:nvSpPr>
          <p:spPr bwMode="auto">
            <a:xfrm>
              <a:off x="192" y="2832"/>
              <a:ext cx="773" cy="192"/>
            </a:xfrm>
            <a:prstGeom prst="rect">
              <a:avLst/>
            </a:prstGeom>
            <a:noFill/>
            <a:ln w="9525">
              <a:noFill/>
              <a:miter lim="800000"/>
              <a:headEnd/>
              <a:tailEnd/>
            </a:ln>
          </p:spPr>
          <p:txBody>
            <a:bodyPr wrap="none">
              <a:prstTxWarp prst="textNoShape">
                <a:avLst/>
              </a:prstTxWarp>
              <a:spAutoFit/>
            </a:bodyPr>
            <a:lstStyle/>
            <a:p>
              <a:pPr>
                <a:spcBef>
                  <a:spcPct val="0"/>
                </a:spcBef>
              </a:pPr>
              <a:r>
                <a:rPr lang="en-US" sz="1400" b="1"/>
                <a:t>Russ Ottens</a:t>
              </a:r>
            </a:p>
          </p:txBody>
        </p:sp>
      </p:grpSp>
      <p:grpSp>
        <p:nvGrpSpPr>
          <p:cNvPr id="4" name="Group 16"/>
          <p:cNvGrpSpPr>
            <a:grpSpLocks/>
          </p:cNvGrpSpPr>
          <p:nvPr/>
        </p:nvGrpSpPr>
        <p:grpSpPr bwMode="auto">
          <a:xfrm>
            <a:off x="7696200" y="3733801"/>
            <a:ext cx="2514600" cy="2333625"/>
            <a:chOff x="3504" y="2448"/>
            <a:chExt cx="1584" cy="1470"/>
          </a:xfrm>
        </p:grpSpPr>
        <p:pic>
          <p:nvPicPr>
            <p:cNvPr id="30730" name="Picture 17" descr="Figure 4. Pupa of ICW. "/>
            <p:cNvPicPr>
              <a:picLocks noChangeAspect="1" noChangeArrowheads="1"/>
            </p:cNvPicPr>
            <p:nvPr/>
          </p:nvPicPr>
          <p:blipFill>
            <a:blip r:embed="rId7"/>
            <a:srcRect/>
            <a:stretch>
              <a:fillRect/>
            </a:stretch>
          </p:blipFill>
          <p:spPr bwMode="auto">
            <a:xfrm>
              <a:off x="3504" y="2448"/>
              <a:ext cx="1584" cy="1470"/>
            </a:xfrm>
            <a:prstGeom prst="rect">
              <a:avLst/>
            </a:prstGeom>
            <a:noFill/>
            <a:ln w="9525">
              <a:noFill/>
              <a:miter lim="800000"/>
              <a:headEnd/>
              <a:tailEnd/>
            </a:ln>
          </p:spPr>
        </p:pic>
        <p:sp>
          <p:nvSpPr>
            <p:cNvPr id="30731" name="Text Box 9"/>
            <p:cNvSpPr txBox="1">
              <a:spLocks noChangeArrowheads="1"/>
            </p:cNvSpPr>
            <p:nvPr/>
          </p:nvSpPr>
          <p:spPr bwMode="auto">
            <a:xfrm>
              <a:off x="3552" y="2496"/>
              <a:ext cx="468" cy="231"/>
            </a:xfrm>
            <a:prstGeom prst="rect">
              <a:avLst/>
            </a:prstGeom>
            <a:noFill/>
            <a:ln w="9525">
              <a:noFill/>
              <a:miter lim="800000"/>
              <a:headEnd/>
              <a:tailEnd/>
            </a:ln>
          </p:spPr>
          <p:txBody>
            <a:bodyPr wrap="none">
              <a:prstTxWarp prst="textNoShape">
                <a:avLst/>
              </a:prstTxWarp>
              <a:spAutoFit/>
            </a:bodyPr>
            <a:lstStyle/>
            <a:p>
              <a:pPr>
                <a:spcBef>
                  <a:spcPct val="0"/>
                </a:spcBef>
              </a:pPr>
              <a:r>
                <a:rPr lang="en-US" b="1"/>
                <a:t>Pupa</a:t>
              </a:r>
            </a:p>
          </p:txBody>
        </p:sp>
      </p:grpSp>
      <p:grpSp>
        <p:nvGrpSpPr>
          <p:cNvPr id="5" name="Group 15"/>
          <p:cNvGrpSpPr>
            <a:grpSpLocks/>
          </p:cNvGrpSpPr>
          <p:nvPr/>
        </p:nvGrpSpPr>
        <p:grpSpPr bwMode="auto">
          <a:xfrm>
            <a:off x="6705600" y="1295400"/>
            <a:ext cx="3486150" cy="2325688"/>
            <a:chOff x="2928" y="864"/>
            <a:chExt cx="2196" cy="1465"/>
          </a:xfrm>
        </p:grpSpPr>
        <p:pic>
          <p:nvPicPr>
            <p:cNvPr id="30728" name="Picture 19" descr="imported-cw-adult_zoom"/>
            <p:cNvPicPr>
              <a:picLocks noChangeAspect="1" noChangeArrowheads="1"/>
            </p:cNvPicPr>
            <p:nvPr/>
          </p:nvPicPr>
          <p:blipFill>
            <a:blip r:embed="rId8"/>
            <a:srcRect/>
            <a:stretch>
              <a:fillRect/>
            </a:stretch>
          </p:blipFill>
          <p:spPr bwMode="auto">
            <a:xfrm>
              <a:off x="2928" y="864"/>
              <a:ext cx="2196" cy="1465"/>
            </a:xfrm>
            <a:prstGeom prst="rect">
              <a:avLst/>
            </a:prstGeom>
            <a:noFill/>
            <a:ln w="9525">
              <a:noFill/>
              <a:miter lim="800000"/>
              <a:headEnd/>
              <a:tailEnd/>
            </a:ln>
          </p:spPr>
        </p:pic>
        <p:sp>
          <p:nvSpPr>
            <p:cNvPr id="30729" name="Text Box 10"/>
            <p:cNvSpPr txBox="1">
              <a:spLocks noChangeArrowheads="1"/>
            </p:cNvSpPr>
            <p:nvPr/>
          </p:nvSpPr>
          <p:spPr bwMode="auto">
            <a:xfrm>
              <a:off x="3792" y="864"/>
              <a:ext cx="484" cy="231"/>
            </a:xfrm>
            <a:prstGeom prst="rect">
              <a:avLst/>
            </a:prstGeom>
            <a:noFill/>
            <a:ln w="9525">
              <a:noFill/>
              <a:miter lim="800000"/>
              <a:headEnd/>
              <a:tailEnd/>
            </a:ln>
          </p:spPr>
          <p:txBody>
            <a:bodyPr wrap="none">
              <a:prstTxWarp prst="textNoShape">
                <a:avLst/>
              </a:prstTxWarp>
              <a:spAutoFit/>
            </a:bodyPr>
            <a:lstStyle/>
            <a:p>
              <a:pPr>
                <a:spcBef>
                  <a:spcPct val="0"/>
                </a:spcBef>
              </a:pPr>
              <a:r>
                <a:rPr lang="en-US" b="1">
                  <a:solidFill>
                    <a:schemeClr val="bg1"/>
                  </a:solidFill>
                </a:rPr>
                <a:t>Adult</a:t>
              </a:r>
            </a:p>
          </p:txBody>
        </p:sp>
      </p:grpSp>
      <p:pic>
        <p:nvPicPr>
          <p:cNvPr id="30727" name="Picture 18" descr="imported_cabbageworm_damage"/>
          <p:cNvPicPr>
            <a:picLocks noChangeAspect="1" noChangeArrowheads="1"/>
          </p:cNvPicPr>
          <p:nvPr/>
        </p:nvPicPr>
        <p:blipFill>
          <a:blip r:embed="rId9"/>
          <a:srcRect/>
          <a:stretch>
            <a:fillRect/>
          </a:stretch>
        </p:blipFill>
        <p:spPr bwMode="auto">
          <a:xfrm>
            <a:off x="4876800" y="4038600"/>
            <a:ext cx="2552700" cy="2667000"/>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79271652-3B4C-784C-B78B-0DD2C8FB23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8510469"/>
      </p:ext>
    </p:extLst>
  </p:cSld>
  <p:clrMapOvr>
    <a:masterClrMapping/>
  </p:clrMapOvr>
  <mc:AlternateContent xmlns:mc="http://schemas.openxmlformats.org/markup-compatibility/2006" xmlns:p14="http://schemas.microsoft.com/office/powerpoint/2010/main">
    <mc:Choice Requires="p14">
      <p:transition spd="med" p14:dur="700" advTm="12371">
        <p:fade/>
      </p:transition>
    </mc:Choice>
    <mc:Fallback xmlns="">
      <p:transition spd="med" advTm="12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tterfly field">
            <a:hlinkClick r:id="" action="ppaction://media"/>
            <a:extLst>
              <a:ext uri="{FF2B5EF4-FFF2-40B4-BE49-F238E27FC236}">
                <a16:creationId xmlns:a16="http://schemas.microsoft.com/office/drawing/2014/main" id="{2733F46E-F225-5642-A8A6-F6BA1921AC2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370138" y="1604963"/>
            <a:ext cx="7213600" cy="4064000"/>
          </a:xfrm>
          <a:prstGeom prst="rect">
            <a:avLst/>
          </a:prstGeom>
        </p:spPr>
      </p:pic>
      <p:pic>
        <p:nvPicPr>
          <p:cNvPr id="2" name="Audio 1">
            <a:hlinkClick r:id="" action="ppaction://media"/>
            <a:extLst>
              <a:ext uri="{FF2B5EF4-FFF2-40B4-BE49-F238E27FC236}">
                <a16:creationId xmlns:a16="http://schemas.microsoft.com/office/drawing/2014/main" id="{8AEE5CDC-1EC8-154E-9CE1-658B11D6901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837913811"/>
      </p:ext>
    </p:extLst>
  </p:cSld>
  <p:clrMapOvr>
    <a:masterClrMapping/>
  </p:clrMapOvr>
  <mc:AlternateContent xmlns:mc="http://schemas.openxmlformats.org/markup-compatibility/2006" xmlns:p14="http://schemas.microsoft.com/office/powerpoint/2010/main">
    <mc:Choice Requires="p14">
      <p:transition spd="med" p14:dur="700" advTm="28076">
        <p:fade/>
      </p:transition>
    </mc:Choice>
    <mc:Fallback xmlns="">
      <p:transition spd="med" advTm="28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651" objId="4"/>
        <p14:triggerEvt type="onClick" time="1652" objId="4"/>
        <p14:stopEvt time="20973" objId="4"/>
        <p14:playEvt time="23889" objId="4"/>
        <p14:stopEvt time="28076"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B81-4F95-B24B-89FE-B839CC8DC15A}"/>
              </a:ext>
            </a:extLst>
          </p:cNvPr>
          <p:cNvSpPr>
            <a:spLocks noGrp="1"/>
          </p:cNvSpPr>
          <p:nvPr>
            <p:ph type="title"/>
          </p:nvPr>
        </p:nvSpPr>
        <p:spPr/>
        <p:txBody>
          <a:bodyPr>
            <a:normAutofit fontScale="90000"/>
          </a:bodyPr>
          <a:lstStyle/>
          <a:p>
            <a:r>
              <a:rPr lang="en-US" sz="4000" dirty="0">
                <a:solidFill>
                  <a:schemeClr val="accent3"/>
                </a:solidFill>
              </a:rPr>
              <a:t>Butterflies and Moths: </a:t>
            </a:r>
            <a:r>
              <a:rPr lang="en-US" sz="4000" dirty="0"/>
              <a:t>Order Lepidoptera</a:t>
            </a:r>
            <a:br>
              <a:rPr lang="en-US" sz="4000" dirty="0"/>
            </a:br>
            <a:endParaRPr lang="en-US" sz="4000" dirty="0">
              <a:solidFill>
                <a:schemeClr val="accent3"/>
              </a:solidFill>
            </a:endParaRPr>
          </a:p>
        </p:txBody>
      </p:sp>
      <p:sp>
        <p:nvSpPr>
          <p:cNvPr id="3" name="Content Placeholder 2">
            <a:extLst>
              <a:ext uri="{FF2B5EF4-FFF2-40B4-BE49-F238E27FC236}">
                <a16:creationId xmlns:a16="http://schemas.microsoft.com/office/drawing/2014/main" id="{1E7364B3-208E-6548-AABF-FED89865048C}"/>
              </a:ext>
            </a:extLst>
          </p:cNvPr>
          <p:cNvSpPr>
            <a:spLocks noGrp="1"/>
          </p:cNvSpPr>
          <p:nvPr>
            <p:ph sz="half" idx="1"/>
          </p:nvPr>
        </p:nvSpPr>
        <p:spPr/>
        <p:txBody>
          <a:bodyPr>
            <a:normAutofit/>
          </a:bodyPr>
          <a:lstStyle/>
          <a:p>
            <a:r>
              <a:rPr lang="en-US" sz="3600" dirty="0"/>
              <a:t>Butterflies</a:t>
            </a:r>
          </a:p>
          <a:p>
            <a:pPr lvl="1"/>
            <a:r>
              <a:rPr lang="en-US" sz="3400" dirty="0" err="1"/>
              <a:t>Nymphalidae</a:t>
            </a:r>
            <a:endParaRPr lang="en-US" sz="3400" dirty="0"/>
          </a:p>
          <a:p>
            <a:pPr lvl="1"/>
            <a:r>
              <a:rPr lang="en-US" sz="3400" dirty="0" err="1"/>
              <a:t>Papilionidae</a:t>
            </a:r>
            <a:endParaRPr lang="en-US" sz="3400" dirty="0"/>
          </a:p>
          <a:p>
            <a:pPr lvl="1"/>
            <a:r>
              <a:rPr lang="en-US" sz="3400" dirty="0" err="1"/>
              <a:t>Hesperiidae</a:t>
            </a:r>
            <a:endParaRPr lang="en-US" sz="3400" dirty="0"/>
          </a:p>
          <a:p>
            <a:pPr lvl="1"/>
            <a:r>
              <a:rPr lang="en-US" sz="3400" dirty="0" err="1"/>
              <a:t>Lycaenidae</a:t>
            </a:r>
            <a:endParaRPr lang="en-US" sz="3400" dirty="0"/>
          </a:p>
          <a:p>
            <a:pPr lvl="1"/>
            <a:r>
              <a:rPr lang="en-US" sz="3400" dirty="0" err="1"/>
              <a:t>Pieridae</a:t>
            </a:r>
            <a:endParaRPr lang="en-US" sz="3400" dirty="0"/>
          </a:p>
          <a:p>
            <a:pPr lvl="1"/>
            <a:endParaRPr lang="en-US" sz="3400" dirty="0"/>
          </a:p>
        </p:txBody>
      </p:sp>
      <p:sp>
        <p:nvSpPr>
          <p:cNvPr id="4" name="Content Placeholder 3">
            <a:extLst>
              <a:ext uri="{FF2B5EF4-FFF2-40B4-BE49-F238E27FC236}">
                <a16:creationId xmlns:a16="http://schemas.microsoft.com/office/drawing/2014/main" id="{EC23B47C-545C-DA4B-8634-F55A412B4C43}"/>
              </a:ext>
            </a:extLst>
          </p:cNvPr>
          <p:cNvSpPr>
            <a:spLocks noGrp="1"/>
          </p:cNvSpPr>
          <p:nvPr>
            <p:ph sz="half" idx="2"/>
          </p:nvPr>
        </p:nvSpPr>
        <p:spPr/>
        <p:txBody>
          <a:bodyPr>
            <a:normAutofit/>
          </a:bodyPr>
          <a:lstStyle/>
          <a:p>
            <a:r>
              <a:rPr lang="en-US" sz="4000" dirty="0"/>
              <a:t>Moths</a:t>
            </a:r>
          </a:p>
          <a:p>
            <a:pPr lvl="1"/>
            <a:r>
              <a:rPr lang="en-US" sz="3800" dirty="0" err="1"/>
              <a:t>Sphingidae</a:t>
            </a:r>
            <a:endParaRPr lang="en-US" sz="3800" dirty="0"/>
          </a:p>
          <a:p>
            <a:pPr lvl="1"/>
            <a:r>
              <a:rPr lang="en-US" sz="3800" dirty="0" err="1"/>
              <a:t>Saturniidae</a:t>
            </a:r>
            <a:endParaRPr lang="en-US" sz="3800" dirty="0"/>
          </a:p>
          <a:p>
            <a:pPr lvl="1"/>
            <a:endParaRPr lang="en-US" sz="3800" dirty="0"/>
          </a:p>
        </p:txBody>
      </p:sp>
    </p:spTree>
    <p:extLst>
      <p:ext uri="{BB962C8B-B14F-4D97-AF65-F5344CB8AC3E}">
        <p14:creationId xmlns:p14="http://schemas.microsoft.com/office/powerpoint/2010/main" val="427309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44037-3A8B-5A4A-8E1A-20A8289B835D}"/>
              </a:ext>
            </a:extLst>
          </p:cNvPr>
          <p:cNvSpPr>
            <a:spLocks noGrp="1"/>
          </p:cNvSpPr>
          <p:nvPr>
            <p:ph type="title"/>
          </p:nvPr>
        </p:nvSpPr>
        <p:spPr/>
        <p:txBody>
          <a:bodyPr/>
          <a:lstStyle/>
          <a:p>
            <a:r>
              <a:rPr lang="en-US" dirty="0"/>
              <a:t>Lepidoptera- </a:t>
            </a:r>
            <a:r>
              <a:rPr lang="en-US" dirty="0" err="1"/>
              <a:t>Nymphalidae</a:t>
            </a:r>
            <a:r>
              <a:rPr lang="en-US" dirty="0"/>
              <a:t> </a:t>
            </a:r>
          </a:p>
        </p:txBody>
      </p:sp>
      <p:sp>
        <p:nvSpPr>
          <p:cNvPr id="6" name="Text Placeholder 5">
            <a:extLst>
              <a:ext uri="{FF2B5EF4-FFF2-40B4-BE49-F238E27FC236}">
                <a16:creationId xmlns:a16="http://schemas.microsoft.com/office/drawing/2014/main" id="{453015B0-EDF4-BC45-B67C-7287BDFBDC97}"/>
              </a:ext>
            </a:extLst>
          </p:cNvPr>
          <p:cNvSpPr>
            <a:spLocks noGrp="1"/>
          </p:cNvSpPr>
          <p:nvPr>
            <p:ph type="body" sz="half" idx="2"/>
          </p:nvPr>
        </p:nvSpPr>
        <p:spPr/>
        <p:txBody>
          <a:bodyPr>
            <a:normAutofit/>
          </a:bodyPr>
          <a:lstStyle/>
          <a:p>
            <a:r>
              <a:rPr lang="en-US" sz="4000" dirty="0"/>
              <a:t>Brush-footed butterflies</a:t>
            </a:r>
          </a:p>
        </p:txBody>
      </p:sp>
      <p:sp>
        <p:nvSpPr>
          <p:cNvPr id="8" name="Content Placeholder 7">
            <a:extLst>
              <a:ext uri="{FF2B5EF4-FFF2-40B4-BE49-F238E27FC236}">
                <a16:creationId xmlns:a16="http://schemas.microsoft.com/office/drawing/2014/main" id="{61101704-1111-1E48-87B2-29CD7B285152}"/>
              </a:ext>
            </a:extLst>
          </p:cNvPr>
          <p:cNvSpPr>
            <a:spLocks noGrp="1"/>
          </p:cNvSpPr>
          <p:nvPr>
            <p:ph idx="1"/>
          </p:nvPr>
        </p:nvSpPr>
        <p:spPr/>
        <p:txBody>
          <a:bodyPr/>
          <a:lstStyle/>
          <a:p>
            <a:r>
              <a:rPr lang="en-US" sz="3200" dirty="0"/>
              <a:t>Largest and most diverse</a:t>
            </a:r>
          </a:p>
          <a:p>
            <a:endParaRPr lang="en-US" dirty="0"/>
          </a:p>
          <a:p>
            <a:r>
              <a:rPr lang="en-US" sz="4000" dirty="0"/>
              <a:t>The first pair of legs is significantly reduced in all members and modified into small brush-like structures</a:t>
            </a:r>
          </a:p>
        </p:txBody>
      </p:sp>
    </p:spTree>
    <p:extLst>
      <p:ext uri="{BB962C8B-B14F-4D97-AF65-F5344CB8AC3E}">
        <p14:creationId xmlns:p14="http://schemas.microsoft.com/office/powerpoint/2010/main" val="3059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icture 1026" descr="MONARCHBUDDEL"/>
          <p:cNvSpPr>
            <a:spLocks noChangeAspect="1" noChangeArrowheads="1"/>
          </p:cNvSpPr>
          <p:nvPr/>
        </p:nvSpPr>
        <p:spPr bwMode="auto">
          <a:xfrm>
            <a:off x="4953000" y="1676401"/>
            <a:ext cx="4800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4515" name="Rectangle 1028"/>
          <p:cNvSpPr>
            <a:spLocks noChangeArrowheads="1"/>
          </p:cNvSpPr>
          <p:nvPr/>
        </p:nvSpPr>
        <p:spPr bwMode="auto">
          <a:xfrm>
            <a:off x="2441575" y="563563"/>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Monarch</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64516" name="Text Box 1029"/>
          <p:cNvSpPr txBox="1">
            <a:spLocks noChangeArrowheads="1"/>
          </p:cNvSpPr>
          <p:nvPr/>
        </p:nvSpPr>
        <p:spPr bwMode="auto">
          <a:xfrm>
            <a:off x="4845050" y="3055938"/>
            <a:ext cx="265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400" b="0">
                <a:solidFill>
                  <a:srgbClr val="FFFF00"/>
                </a:solidFill>
                <a:latin typeface="Georgia" pitchFamily="18" charset="0"/>
              </a:rPr>
              <a:t>Danaus plexippus</a:t>
            </a:r>
          </a:p>
        </p:txBody>
      </p:sp>
      <p:sp>
        <p:nvSpPr>
          <p:cNvPr id="64517" name="Rectangle 1030"/>
          <p:cNvSpPr>
            <a:spLocks noChangeArrowheads="1"/>
          </p:cNvSpPr>
          <p:nvPr/>
        </p:nvSpPr>
        <p:spPr bwMode="auto">
          <a:xfrm>
            <a:off x="685800" y="707573"/>
            <a:ext cx="42672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Widespread </a:t>
            </a:r>
          </a:p>
          <a:p>
            <a:pPr>
              <a:lnSpc>
                <a:spcPct val="35000"/>
              </a:lnSpc>
              <a:spcBef>
                <a:spcPct val="50000"/>
              </a:spcBef>
            </a:pPr>
            <a:r>
              <a:rPr lang="en-US" sz="2400" dirty="0">
                <a:solidFill>
                  <a:srgbClr val="FFFF00"/>
                </a:solidFill>
                <a:latin typeface="Georgia" pitchFamily="18" charset="0"/>
              </a:rPr>
              <a:t>     United States</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Milkweeds</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milkweeds</a:t>
            </a:r>
            <a:endParaRPr lang="en-US" sz="2400" dirty="0">
              <a:solidFill>
                <a:schemeClr val="bg1"/>
              </a:solidFill>
              <a:latin typeface="Georgia" pitchFamily="18" charset="0"/>
            </a:endParaRPr>
          </a:p>
          <a:p>
            <a:pPr>
              <a:lnSpc>
                <a:spcPct val="35000"/>
              </a:lnSpc>
              <a:spcBef>
                <a:spcPct val="50000"/>
              </a:spcBef>
            </a:pPr>
            <a:r>
              <a:rPr lang="en-US" sz="2400" dirty="0">
                <a:solidFill>
                  <a:schemeClr val="bg1"/>
                </a:solidFill>
                <a:latin typeface="Georgia" pitchFamily="18" charset="0"/>
              </a:rPr>
              <a:t>     </a:t>
            </a:r>
            <a:r>
              <a:rPr lang="en-US" sz="2400" dirty="0" err="1">
                <a:solidFill>
                  <a:srgbClr val="FFFF00"/>
                </a:solidFill>
                <a:latin typeface="Georgia" pitchFamily="18" charset="0"/>
              </a:rPr>
              <a:t>Buddleja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Phlox, </a:t>
            </a:r>
            <a:r>
              <a:rPr lang="en-US" sz="2400" dirty="0" err="1">
                <a:solidFill>
                  <a:srgbClr val="FFFF00"/>
                </a:solidFill>
                <a:latin typeface="Georgia" pitchFamily="18" charset="0"/>
              </a:rPr>
              <a:t>Tithonia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Joe </a:t>
            </a:r>
            <a:r>
              <a:rPr lang="en-US" sz="2400" dirty="0" err="1">
                <a:solidFill>
                  <a:srgbClr val="FFFF00"/>
                </a:solidFill>
                <a:latin typeface="Georgia" pitchFamily="18" charset="0"/>
              </a:rPr>
              <a:t>Pye</a:t>
            </a:r>
            <a:r>
              <a:rPr lang="en-US" sz="2400" dirty="0">
                <a:solidFill>
                  <a:srgbClr val="FFFF00"/>
                </a:solidFill>
                <a:latin typeface="Georgia" pitchFamily="18" charset="0"/>
              </a:rPr>
              <a:t> Weed</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April + 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Significant</a:t>
            </a:r>
          </a:p>
          <a:p>
            <a:pPr>
              <a:lnSpc>
                <a:spcPct val="35000"/>
              </a:lnSpc>
              <a:spcBef>
                <a:spcPct val="50000"/>
              </a:spcBef>
            </a:pPr>
            <a:r>
              <a:rPr lang="en-US" sz="2400" dirty="0">
                <a:solidFill>
                  <a:srgbClr val="FFFF00"/>
                </a:solidFill>
                <a:latin typeface="Georgia" pitchFamily="18" charset="0"/>
              </a:rPr>
              <a:t>    Migration</a:t>
            </a:r>
          </a:p>
        </p:txBody>
      </p:sp>
      <p:pic>
        <p:nvPicPr>
          <p:cNvPr id="64518" name="Picture 2" descr="http://www.kidzone.ws/animals/monar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969963"/>
            <a:ext cx="27146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4" descr="http://www.butterfliesandmoths.org/sites/default/files/imagecache/gallery_for_colorbox/species_images/Danaus_plexipp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890963"/>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24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spangled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1226" y="3163888"/>
            <a:ext cx="4340225"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6"/>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Great Spangled Fritillary</a:t>
            </a:r>
            <a:br>
              <a:rPr lang="en-US" sz="3600">
                <a:solidFill>
                  <a:srgbClr val="FFFF00"/>
                </a:solidFill>
                <a:latin typeface="Georgia" pitchFamily="18" charset="0"/>
              </a:rPr>
            </a:br>
            <a:endParaRPr lang="en-US" sz="2400">
              <a:solidFill>
                <a:srgbClr val="FFFF00"/>
              </a:solidFill>
              <a:latin typeface="Georgia" pitchFamily="18" charset="0"/>
            </a:endParaRPr>
          </a:p>
        </p:txBody>
      </p:sp>
      <p:sp>
        <p:nvSpPr>
          <p:cNvPr id="65540" name="Text Box 8"/>
          <p:cNvSpPr txBox="1">
            <a:spLocks noChangeArrowheads="1"/>
          </p:cNvSpPr>
          <p:nvPr/>
        </p:nvSpPr>
        <p:spPr bwMode="auto">
          <a:xfrm>
            <a:off x="5105400" y="2286001"/>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400" b="0">
                <a:solidFill>
                  <a:srgbClr val="FFFF00"/>
                </a:solidFill>
                <a:latin typeface="Georgia" pitchFamily="18" charset="0"/>
              </a:rPr>
              <a:t>Speyeria cybele</a:t>
            </a:r>
          </a:p>
        </p:txBody>
      </p:sp>
      <p:sp>
        <p:nvSpPr>
          <p:cNvPr id="65541" name="Rectangle 9"/>
          <p:cNvSpPr>
            <a:spLocks noChangeArrowheads="1"/>
          </p:cNvSpPr>
          <p:nvPr/>
        </p:nvSpPr>
        <p:spPr bwMode="auto">
          <a:xfrm>
            <a:off x="495300" y="842962"/>
            <a:ext cx="403860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Widespread</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Violets </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Phlox, </a:t>
            </a:r>
            <a:r>
              <a:rPr lang="en-US" sz="2400" dirty="0" err="1">
                <a:solidFill>
                  <a:srgbClr val="FFFF00"/>
                </a:solidFill>
                <a:latin typeface="Georgia" pitchFamily="18" charset="0"/>
              </a:rPr>
              <a:t>Buddleja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Lantana, </a:t>
            </a:r>
            <a:r>
              <a:rPr lang="en-US" sz="2400" dirty="0" err="1">
                <a:solidFill>
                  <a:srgbClr val="FFFF00"/>
                </a:solidFill>
                <a:latin typeface="Georgia" pitchFamily="18" charset="0"/>
              </a:rPr>
              <a:t>Pentas</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Echinacea</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June/July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Fast flier, </a:t>
            </a:r>
          </a:p>
          <a:p>
            <a:pPr>
              <a:lnSpc>
                <a:spcPct val="35000"/>
              </a:lnSpc>
              <a:spcBef>
                <a:spcPct val="50000"/>
              </a:spcBef>
            </a:pPr>
            <a:r>
              <a:rPr lang="en-US" sz="2400" dirty="0">
                <a:solidFill>
                  <a:srgbClr val="FFFF00"/>
                </a:solidFill>
                <a:latin typeface="Georgia" pitchFamily="18" charset="0"/>
              </a:rPr>
              <a:t>    Females live  much</a:t>
            </a:r>
          </a:p>
          <a:p>
            <a:pPr>
              <a:lnSpc>
                <a:spcPct val="35000"/>
              </a:lnSpc>
              <a:spcBef>
                <a:spcPct val="50000"/>
              </a:spcBef>
            </a:pPr>
            <a:r>
              <a:rPr lang="en-US" sz="2400" dirty="0">
                <a:solidFill>
                  <a:srgbClr val="FFFF00"/>
                </a:solidFill>
                <a:latin typeface="Georgia" pitchFamily="18" charset="0"/>
              </a:rPr>
              <a:t>    longer  than males</a:t>
            </a:r>
          </a:p>
        </p:txBody>
      </p:sp>
      <p:pic>
        <p:nvPicPr>
          <p:cNvPr id="65542" name="Picture 2" descr="http://www.butterfliesandmoths.org/sites/default/files/imagecache/gallery_for_colorbox/species_images/speyeria_cybele_pugetensis_caterpillar3_raisingbutterfl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6064" y="1174750"/>
            <a:ext cx="37353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72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2726-AC2D-0E4C-8D4F-FEF5A8F9308F}"/>
              </a:ext>
            </a:extLst>
          </p:cNvPr>
          <p:cNvSpPr>
            <a:spLocks noGrp="1"/>
          </p:cNvSpPr>
          <p:nvPr>
            <p:ph type="title"/>
          </p:nvPr>
        </p:nvSpPr>
        <p:spPr/>
        <p:txBody>
          <a:bodyPr>
            <a:normAutofit/>
          </a:bodyPr>
          <a:lstStyle/>
          <a:p>
            <a:r>
              <a:rPr lang="en-US" sz="4000" dirty="0">
                <a:solidFill>
                  <a:schemeClr val="accent3"/>
                </a:solidFill>
              </a:rPr>
              <a:t>Wasps vs Flies vs Bees</a:t>
            </a:r>
          </a:p>
        </p:txBody>
      </p:sp>
      <p:graphicFrame>
        <p:nvGraphicFramePr>
          <p:cNvPr id="4" name="Content Placeholder 3">
            <a:extLst>
              <a:ext uri="{FF2B5EF4-FFF2-40B4-BE49-F238E27FC236}">
                <a16:creationId xmlns:a16="http://schemas.microsoft.com/office/drawing/2014/main" id="{CBB96A3B-BDE4-8146-8651-1BAB8FC64460}"/>
              </a:ext>
            </a:extLst>
          </p:cNvPr>
          <p:cNvGraphicFramePr>
            <a:graphicFrameLocks noGrp="1"/>
          </p:cNvGraphicFramePr>
          <p:nvPr>
            <p:ph idx="1"/>
            <p:extLst>
              <p:ext uri="{D42A27DB-BD31-4B8C-83A1-F6EECF244321}">
                <p14:modId xmlns:p14="http://schemas.microsoft.com/office/powerpoint/2010/main" val="1011530070"/>
              </p:ext>
            </p:extLst>
          </p:nvPr>
        </p:nvGraphicFramePr>
        <p:xfrm>
          <a:off x="1066800" y="1714500"/>
          <a:ext cx="10058400" cy="3606800"/>
        </p:xfrm>
        <a:graphic>
          <a:graphicData uri="http://schemas.openxmlformats.org/drawingml/2006/table">
            <a:tbl>
              <a:tblPr firstRow="1" bandRow="1">
                <a:tableStyleId>{69012ECD-51FC-41F1-AA8D-1B2483CD663E}</a:tableStyleId>
              </a:tblPr>
              <a:tblGrid>
                <a:gridCol w="2514600">
                  <a:extLst>
                    <a:ext uri="{9D8B030D-6E8A-4147-A177-3AD203B41FA5}">
                      <a16:colId xmlns:a16="http://schemas.microsoft.com/office/drawing/2014/main" val="1504379477"/>
                    </a:ext>
                  </a:extLst>
                </a:gridCol>
                <a:gridCol w="2514600">
                  <a:extLst>
                    <a:ext uri="{9D8B030D-6E8A-4147-A177-3AD203B41FA5}">
                      <a16:colId xmlns:a16="http://schemas.microsoft.com/office/drawing/2014/main" val="2676337226"/>
                    </a:ext>
                  </a:extLst>
                </a:gridCol>
                <a:gridCol w="2514600">
                  <a:extLst>
                    <a:ext uri="{9D8B030D-6E8A-4147-A177-3AD203B41FA5}">
                      <a16:colId xmlns:a16="http://schemas.microsoft.com/office/drawing/2014/main" val="186728798"/>
                    </a:ext>
                  </a:extLst>
                </a:gridCol>
                <a:gridCol w="2514600">
                  <a:extLst>
                    <a:ext uri="{9D8B030D-6E8A-4147-A177-3AD203B41FA5}">
                      <a16:colId xmlns:a16="http://schemas.microsoft.com/office/drawing/2014/main" val="3030911880"/>
                    </a:ext>
                  </a:extLst>
                </a:gridCol>
              </a:tblGrid>
              <a:tr h="370840">
                <a:tc>
                  <a:txBody>
                    <a:bodyPr/>
                    <a:lstStyle/>
                    <a:p>
                      <a:endParaRPr lang="en-US" dirty="0"/>
                    </a:p>
                  </a:txBody>
                  <a:tcPr/>
                </a:tc>
                <a:tc>
                  <a:txBody>
                    <a:bodyPr/>
                    <a:lstStyle/>
                    <a:p>
                      <a:r>
                        <a:rPr lang="en-US" dirty="0"/>
                        <a:t>BEE</a:t>
                      </a:r>
                    </a:p>
                  </a:txBody>
                  <a:tcPr/>
                </a:tc>
                <a:tc>
                  <a:txBody>
                    <a:bodyPr/>
                    <a:lstStyle/>
                    <a:p>
                      <a:r>
                        <a:rPr lang="en-US" dirty="0"/>
                        <a:t>FLY</a:t>
                      </a:r>
                    </a:p>
                  </a:txBody>
                  <a:tcPr/>
                </a:tc>
                <a:tc>
                  <a:txBody>
                    <a:bodyPr/>
                    <a:lstStyle/>
                    <a:p>
                      <a:r>
                        <a:rPr lang="en-US" dirty="0"/>
                        <a:t>WASP</a:t>
                      </a:r>
                    </a:p>
                  </a:txBody>
                  <a:tcPr/>
                </a:tc>
                <a:extLst>
                  <a:ext uri="{0D108BD9-81ED-4DB2-BD59-A6C34878D82A}">
                    <a16:rowId xmlns:a16="http://schemas.microsoft.com/office/drawing/2014/main" val="4114450358"/>
                  </a:ext>
                </a:extLst>
              </a:tr>
              <a:tr h="370840">
                <a:tc>
                  <a:txBody>
                    <a:bodyPr/>
                    <a:lstStyle/>
                    <a:p>
                      <a:r>
                        <a:rPr lang="en-US" b="1" dirty="0"/>
                        <a:t>shape</a:t>
                      </a:r>
                    </a:p>
                  </a:txBody>
                  <a:tcPr>
                    <a:solidFill>
                      <a:schemeClr val="bg1"/>
                    </a:solidFill>
                  </a:tcPr>
                </a:tc>
                <a:tc>
                  <a:txBody>
                    <a:bodyPr/>
                    <a:lstStyle/>
                    <a:p>
                      <a:r>
                        <a:rPr lang="en-US" dirty="0"/>
                        <a:t>Compact</a:t>
                      </a:r>
                    </a:p>
                  </a:txBody>
                  <a:tcPr>
                    <a:solidFill>
                      <a:schemeClr val="bg1"/>
                    </a:solidFill>
                  </a:tcPr>
                </a:tc>
                <a:tc>
                  <a:txBody>
                    <a:bodyPr/>
                    <a:lstStyle/>
                    <a:p>
                      <a:r>
                        <a:rPr lang="en-US" dirty="0"/>
                        <a:t>Compact</a:t>
                      </a:r>
                    </a:p>
                  </a:txBody>
                  <a:tcPr>
                    <a:solidFill>
                      <a:schemeClr val="bg1"/>
                    </a:solidFill>
                  </a:tcPr>
                </a:tc>
                <a:tc>
                  <a:txBody>
                    <a:bodyPr/>
                    <a:lstStyle/>
                    <a:p>
                      <a:r>
                        <a:rPr lang="en-US" dirty="0"/>
                        <a:t>elongate</a:t>
                      </a:r>
                    </a:p>
                  </a:txBody>
                  <a:tcPr>
                    <a:solidFill>
                      <a:schemeClr val="bg1"/>
                    </a:solidFill>
                  </a:tcPr>
                </a:tc>
                <a:extLst>
                  <a:ext uri="{0D108BD9-81ED-4DB2-BD59-A6C34878D82A}">
                    <a16:rowId xmlns:a16="http://schemas.microsoft.com/office/drawing/2014/main" val="3980357694"/>
                  </a:ext>
                </a:extLst>
              </a:tr>
              <a:tr h="370840">
                <a:tc>
                  <a:txBody>
                    <a:bodyPr/>
                    <a:lstStyle/>
                    <a:p>
                      <a:r>
                        <a:rPr lang="en-US" b="1" dirty="0"/>
                        <a:t>hairy</a:t>
                      </a:r>
                    </a:p>
                  </a:txBody>
                  <a:tcPr>
                    <a:solidFill>
                      <a:schemeClr val="bg1"/>
                    </a:solidFill>
                  </a:tcPr>
                </a:tc>
                <a:tc>
                  <a:txBody>
                    <a:bodyPr/>
                    <a:lstStyle/>
                    <a:p>
                      <a:r>
                        <a:rPr lang="en-US" dirty="0"/>
                        <a:t>Usually</a:t>
                      </a:r>
                    </a:p>
                  </a:txBody>
                  <a:tcPr>
                    <a:solidFill>
                      <a:schemeClr val="bg1"/>
                    </a:solidFill>
                  </a:tcPr>
                </a:tc>
                <a:tc>
                  <a:txBody>
                    <a:bodyPr/>
                    <a:lstStyle/>
                    <a:p>
                      <a:r>
                        <a:rPr lang="en-US" dirty="0"/>
                        <a:t>Sometimes</a:t>
                      </a:r>
                    </a:p>
                  </a:txBody>
                  <a:tcPr>
                    <a:solidFill>
                      <a:schemeClr val="bg1"/>
                    </a:solidFill>
                  </a:tcPr>
                </a:tc>
                <a:tc>
                  <a:txBody>
                    <a:bodyPr/>
                    <a:lstStyle/>
                    <a:p>
                      <a:r>
                        <a:rPr lang="en-US" dirty="0"/>
                        <a:t>rarely</a:t>
                      </a:r>
                    </a:p>
                  </a:txBody>
                  <a:tcPr>
                    <a:solidFill>
                      <a:schemeClr val="bg1"/>
                    </a:solidFill>
                  </a:tcPr>
                </a:tc>
                <a:extLst>
                  <a:ext uri="{0D108BD9-81ED-4DB2-BD59-A6C34878D82A}">
                    <a16:rowId xmlns:a16="http://schemas.microsoft.com/office/drawing/2014/main" val="487198505"/>
                  </a:ext>
                </a:extLst>
              </a:tr>
              <a:tr h="370840">
                <a:tc>
                  <a:txBody>
                    <a:bodyPr/>
                    <a:lstStyle/>
                    <a:p>
                      <a:r>
                        <a:rPr lang="en-US" b="1" dirty="0"/>
                        <a:t>antenna</a:t>
                      </a:r>
                    </a:p>
                  </a:txBody>
                  <a:tcPr>
                    <a:solidFill>
                      <a:schemeClr val="bg1"/>
                    </a:solidFill>
                  </a:tcPr>
                </a:tc>
                <a:tc>
                  <a:txBody>
                    <a:bodyPr/>
                    <a:lstStyle/>
                    <a:p>
                      <a:r>
                        <a:rPr lang="en-US" dirty="0"/>
                        <a:t>Long</a:t>
                      </a:r>
                    </a:p>
                  </a:txBody>
                  <a:tcPr>
                    <a:solidFill>
                      <a:schemeClr val="bg1"/>
                    </a:solidFill>
                  </a:tcPr>
                </a:tc>
                <a:tc>
                  <a:txBody>
                    <a:bodyPr/>
                    <a:lstStyle/>
                    <a:p>
                      <a:r>
                        <a:rPr lang="en-US" dirty="0"/>
                        <a:t>Short</a:t>
                      </a:r>
                    </a:p>
                  </a:txBody>
                  <a:tcPr>
                    <a:solidFill>
                      <a:schemeClr val="bg1"/>
                    </a:solidFill>
                  </a:tcPr>
                </a:tc>
                <a:tc>
                  <a:txBody>
                    <a:bodyPr/>
                    <a:lstStyle/>
                    <a:p>
                      <a:r>
                        <a:rPr lang="en-US" dirty="0"/>
                        <a:t>long</a:t>
                      </a:r>
                    </a:p>
                  </a:txBody>
                  <a:tcPr>
                    <a:solidFill>
                      <a:schemeClr val="bg1"/>
                    </a:solidFill>
                  </a:tcPr>
                </a:tc>
                <a:extLst>
                  <a:ext uri="{0D108BD9-81ED-4DB2-BD59-A6C34878D82A}">
                    <a16:rowId xmlns:a16="http://schemas.microsoft.com/office/drawing/2014/main" val="4281428053"/>
                  </a:ext>
                </a:extLst>
              </a:tr>
              <a:tr h="370840">
                <a:tc>
                  <a:txBody>
                    <a:bodyPr/>
                    <a:lstStyle/>
                    <a:p>
                      <a:r>
                        <a:rPr lang="en-US" b="1" dirty="0"/>
                        <a:t>wings</a:t>
                      </a:r>
                    </a:p>
                  </a:txBody>
                  <a:tcPr>
                    <a:solidFill>
                      <a:schemeClr val="bg1"/>
                    </a:solidFill>
                  </a:tcPr>
                </a:tc>
                <a:tc>
                  <a:txBody>
                    <a:bodyPr/>
                    <a:lstStyle/>
                    <a:p>
                      <a:r>
                        <a:rPr lang="en-US" dirty="0"/>
                        <a:t>2 pair</a:t>
                      </a:r>
                    </a:p>
                  </a:txBody>
                  <a:tcPr>
                    <a:solidFill>
                      <a:schemeClr val="bg1"/>
                    </a:solidFill>
                  </a:tcPr>
                </a:tc>
                <a:tc>
                  <a:txBody>
                    <a:bodyPr/>
                    <a:lstStyle/>
                    <a:p>
                      <a:r>
                        <a:rPr lang="en-US" dirty="0"/>
                        <a:t>1 pair</a:t>
                      </a:r>
                    </a:p>
                  </a:txBody>
                  <a:tcPr>
                    <a:solidFill>
                      <a:schemeClr val="bg1"/>
                    </a:solidFill>
                  </a:tcPr>
                </a:tc>
                <a:tc>
                  <a:txBody>
                    <a:bodyPr/>
                    <a:lstStyle/>
                    <a:p>
                      <a:r>
                        <a:rPr lang="en-US" dirty="0"/>
                        <a:t>2 pair</a:t>
                      </a:r>
                    </a:p>
                  </a:txBody>
                  <a:tcPr>
                    <a:solidFill>
                      <a:schemeClr val="bg1"/>
                    </a:solidFill>
                  </a:tcPr>
                </a:tc>
                <a:extLst>
                  <a:ext uri="{0D108BD9-81ED-4DB2-BD59-A6C34878D82A}">
                    <a16:rowId xmlns:a16="http://schemas.microsoft.com/office/drawing/2014/main" val="2822022240"/>
                  </a:ext>
                </a:extLst>
              </a:tr>
              <a:tr h="370840">
                <a:tc>
                  <a:txBody>
                    <a:bodyPr/>
                    <a:lstStyle/>
                    <a:p>
                      <a:r>
                        <a:rPr lang="en-US" b="1" dirty="0"/>
                        <a:t>waist</a:t>
                      </a:r>
                    </a:p>
                  </a:txBody>
                  <a:tcPr>
                    <a:solidFill>
                      <a:schemeClr val="bg1"/>
                    </a:solidFill>
                  </a:tcPr>
                </a:tc>
                <a:tc>
                  <a:txBody>
                    <a:bodyPr/>
                    <a:lstStyle/>
                    <a:p>
                      <a:r>
                        <a:rPr lang="en-US" dirty="0"/>
                        <a:t>Robust</a:t>
                      </a:r>
                    </a:p>
                  </a:txBody>
                  <a:tcPr>
                    <a:solidFill>
                      <a:schemeClr val="bg1"/>
                    </a:solidFill>
                  </a:tcPr>
                </a:tc>
                <a:tc>
                  <a:txBody>
                    <a:bodyPr/>
                    <a:lstStyle/>
                    <a:p>
                      <a:r>
                        <a:rPr lang="en-US" dirty="0"/>
                        <a:t>None</a:t>
                      </a:r>
                    </a:p>
                  </a:txBody>
                  <a:tcPr>
                    <a:solidFill>
                      <a:schemeClr val="bg1"/>
                    </a:solidFill>
                  </a:tcPr>
                </a:tc>
                <a:tc>
                  <a:txBody>
                    <a:bodyPr/>
                    <a:lstStyle/>
                    <a:p>
                      <a:r>
                        <a:rPr lang="en-US" dirty="0"/>
                        <a:t>narrow</a:t>
                      </a:r>
                    </a:p>
                  </a:txBody>
                  <a:tcPr>
                    <a:solidFill>
                      <a:schemeClr val="bg1"/>
                    </a:solidFill>
                  </a:tcPr>
                </a:tc>
                <a:extLst>
                  <a:ext uri="{0D108BD9-81ED-4DB2-BD59-A6C34878D82A}">
                    <a16:rowId xmlns:a16="http://schemas.microsoft.com/office/drawing/2014/main" val="2002869124"/>
                  </a:ext>
                </a:extLst>
              </a:tr>
              <a:tr h="370840">
                <a:tc>
                  <a:txBody>
                    <a:bodyPr/>
                    <a:lstStyle/>
                    <a:p>
                      <a:r>
                        <a:rPr lang="en-US" b="1" dirty="0"/>
                        <a:t>eyes</a:t>
                      </a:r>
                    </a:p>
                  </a:txBody>
                  <a:tcPr>
                    <a:solidFill>
                      <a:schemeClr val="bg1"/>
                    </a:solidFill>
                  </a:tcPr>
                </a:tc>
                <a:tc>
                  <a:txBody>
                    <a:bodyPr/>
                    <a:lstStyle/>
                    <a:p>
                      <a:r>
                        <a:rPr lang="en-US" dirty="0"/>
                        <a:t>Side</a:t>
                      </a:r>
                    </a:p>
                  </a:txBody>
                  <a:tcPr>
                    <a:solidFill>
                      <a:schemeClr val="bg1"/>
                    </a:solidFill>
                  </a:tcPr>
                </a:tc>
                <a:tc>
                  <a:txBody>
                    <a:bodyPr/>
                    <a:lstStyle/>
                    <a:p>
                      <a:r>
                        <a:rPr lang="en-US" dirty="0"/>
                        <a:t>Large</a:t>
                      </a:r>
                    </a:p>
                  </a:txBody>
                  <a:tcPr>
                    <a:solidFill>
                      <a:schemeClr val="bg1"/>
                    </a:solidFill>
                  </a:tcPr>
                </a:tc>
                <a:tc>
                  <a:txBody>
                    <a:bodyPr/>
                    <a:lstStyle/>
                    <a:p>
                      <a:r>
                        <a:rPr lang="en-US" dirty="0"/>
                        <a:t>side</a:t>
                      </a:r>
                    </a:p>
                  </a:txBody>
                  <a:tcPr>
                    <a:solidFill>
                      <a:schemeClr val="bg1"/>
                    </a:solidFill>
                  </a:tcPr>
                </a:tc>
                <a:extLst>
                  <a:ext uri="{0D108BD9-81ED-4DB2-BD59-A6C34878D82A}">
                    <a16:rowId xmlns:a16="http://schemas.microsoft.com/office/drawing/2014/main" val="3700964795"/>
                  </a:ext>
                </a:extLst>
              </a:tr>
              <a:tr h="370840">
                <a:tc>
                  <a:txBody>
                    <a:bodyPr/>
                    <a:lstStyle/>
                    <a:p>
                      <a:r>
                        <a:rPr lang="en-US" b="1" dirty="0"/>
                        <a:t>hover</a:t>
                      </a:r>
                    </a:p>
                  </a:txBody>
                  <a:tcPr>
                    <a:solidFill>
                      <a:schemeClr val="bg1"/>
                    </a:solidFill>
                  </a:tcPr>
                </a:tc>
                <a:tc>
                  <a:txBody>
                    <a:bodyPr/>
                    <a:lstStyle/>
                    <a:p>
                      <a:r>
                        <a:rPr lang="en-US" dirty="0"/>
                        <a:t>Rarely</a:t>
                      </a:r>
                    </a:p>
                  </a:txBody>
                  <a:tcPr>
                    <a:solidFill>
                      <a:schemeClr val="bg1"/>
                    </a:solidFill>
                  </a:tcPr>
                </a:tc>
                <a:tc>
                  <a:txBody>
                    <a:bodyPr/>
                    <a:lstStyle/>
                    <a:p>
                      <a:r>
                        <a:rPr lang="en-US" dirty="0"/>
                        <a:t>Often</a:t>
                      </a:r>
                    </a:p>
                  </a:txBody>
                  <a:tcPr>
                    <a:solidFill>
                      <a:schemeClr val="bg1"/>
                    </a:solidFill>
                  </a:tcPr>
                </a:tc>
                <a:tc>
                  <a:txBody>
                    <a:bodyPr/>
                    <a:lstStyle/>
                    <a:p>
                      <a:r>
                        <a:rPr lang="en-US" dirty="0"/>
                        <a:t>no</a:t>
                      </a:r>
                    </a:p>
                  </a:txBody>
                  <a:tcPr>
                    <a:solidFill>
                      <a:schemeClr val="bg1"/>
                    </a:solidFill>
                  </a:tcPr>
                </a:tc>
                <a:extLst>
                  <a:ext uri="{0D108BD9-81ED-4DB2-BD59-A6C34878D82A}">
                    <a16:rowId xmlns:a16="http://schemas.microsoft.com/office/drawing/2014/main" val="524250264"/>
                  </a:ext>
                </a:extLst>
              </a:tr>
              <a:tr h="370840">
                <a:tc>
                  <a:txBody>
                    <a:bodyPr/>
                    <a:lstStyle/>
                    <a:p>
                      <a:r>
                        <a:rPr lang="en-US" b="1" dirty="0"/>
                        <a:t>Pollen collecting structures</a:t>
                      </a:r>
                    </a:p>
                  </a:txBody>
                  <a:tcPr>
                    <a:solidFill>
                      <a:schemeClr val="bg1"/>
                    </a:solidFill>
                  </a:tcPr>
                </a:tc>
                <a:tc>
                  <a:txBody>
                    <a:bodyPr/>
                    <a:lstStyle/>
                    <a:p>
                      <a:r>
                        <a:rPr lang="en-US" dirty="0"/>
                        <a:t>Most females</a:t>
                      </a:r>
                    </a:p>
                  </a:txBody>
                  <a:tcPr>
                    <a:solidFill>
                      <a:schemeClr val="bg1"/>
                    </a:solidFill>
                  </a:tcPr>
                </a:tc>
                <a:tc>
                  <a:txBody>
                    <a:bodyPr/>
                    <a:lstStyle/>
                    <a:p>
                      <a:r>
                        <a:rPr lang="en-US" dirty="0"/>
                        <a:t>No</a:t>
                      </a:r>
                    </a:p>
                  </a:txBody>
                  <a:tcPr>
                    <a:solidFill>
                      <a:schemeClr val="bg1"/>
                    </a:solidFill>
                  </a:tcPr>
                </a:tc>
                <a:tc>
                  <a:txBody>
                    <a:bodyPr/>
                    <a:lstStyle/>
                    <a:p>
                      <a:r>
                        <a:rPr lang="en-US" dirty="0"/>
                        <a:t>no</a:t>
                      </a:r>
                    </a:p>
                  </a:txBody>
                  <a:tcPr>
                    <a:solidFill>
                      <a:schemeClr val="bg1"/>
                    </a:solidFill>
                  </a:tcPr>
                </a:tc>
                <a:extLst>
                  <a:ext uri="{0D108BD9-81ED-4DB2-BD59-A6C34878D82A}">
                    <a16:rowId xmlns:a16="http://schemas.microsoft.com/office/drawing/2014/main" val="1866445772"/>
                  </a:ext>
                </a:extLst>
              </a:tr>
            </a:tbl>
          </a:graphicData>
        </a:graphic>
      </p:graphicFrame>
    </p:spTree>
    <p:extLst>
      <p:ext uri="{BB962C8B-B14F-4D97-AF65-F5344CB8AC3E}">
        <p14:creationId xmlns:p14="http://schemas.microsoft.com/office/powerpoint/2010/main" val="297583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Ohio Buckeye</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66563" name="Text Box 5"/>
          <p:cNvSpPr txBox="1">
            <a:spLocks noChangeArrowheads="1"/>
          </p:cNvSpPr>
          <p:nvPr/>
        </p:nvSpPr>
        <p:spPr bwMode="auto">
          <a:xfrm>
            <a:off x="4876801" y="5094288"/>
            <a:ext cx="1941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Junonia coenia</a:t>
            </a:r>
          </a:p>
        </p:txBody>
      </p:sp>
      <p:sp>
        <p:nvSpPr>
          <p:cNvPr id="66564" name="Rectangle 6"/>
          <p:cNvSpPr>
            <a:spLocks noChangeArrowheads="1"/>
          </p:cNvSpPr>
          <p:nvPr/>
        </p:nvSpPr>
        <p:spPr bwMode="auto">
          <a:xfrm>
            <a:off x="917121" y="1005682"/>
            <a:ext cx="413385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Widespread</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Plantain</a:t>
            </a:r>
          </a:p>
          <a:p>
            <a:pPr>
              <a:lnSpc>
                <a:spcPct val="35000"/>
              </a:lnSpc>
              <a:spcBef>
                <a:spcPct val="50000"/>
              </a:spcBef>
            </a:pPr>
            <a:r>
              <a:rPr lang="en-US" sz="2400">
                <a:solidFill>
                  <a:srgbClr val="FFFF00"/>
                </a:solidFill>
                <a:latin typeface="Georgia" pitchFamily="18" charset="0"/>
              </a:rPr>
              <a:t>     Vervains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Verbena, Buddleja</a:t>
            </a:r>
          </a:p>
          <a:p>
            <a:pPr>
              <a:lnSpc>
                <a:spcPct val="35000"/>
              </a:lnSpc>
              <a:spcBef>
                <a:spcPct val="50000"/>
              </a:spcBef>
            </a:pPr>
            <a:r>
              <a:rPr lang="en-US" sz="2400">
                <a:solidFill>
                  <a:srgbClr val="FFFF00"/>
                </a:solidFill>
                <a:latin typeface="Georgia" pitchFamily="18" charset="0"/>
              </a:rPr>
              <a:t>     Echinacea, Echinops</a:t>
            </a:r>
          </a:p>
          <a:p>
            <a:pPr>
              <a:lnSpc>
                <a:spcPct val="35000"/>
              </a:lnSpc>
              <a:spcBef>
                <a:spcPct val="50000"/>
              </a:spcBef>
            </a:pPr>
            <a:r>
              <a:rPr lang="en-US" sz="2400">
                <a:solidFill>
                  <a:srgbClr val="FFFF00"/>
                </a:solidFill>
                <a:latin typeface="Georgia" pitchFamily="18" charset="0"/>
              </a:rPr>
              <a:t>     Pentas, Tithonia</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July</a:t>
            </a: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Eyespots may</a:t>
            </a:r>
          </a:p>
          <a:p>
            <a:pPr>
              <a:lnSpc>
                <a:spcPct val="35000"/>
              </a:lnSpc>
              <a:spcBef>
                <a:spcPct val="50000"/>
              </a:spcBef>
            </a:pPr>
            <a:r>
              <a:rPr lang="en-US" sz="2400">
                <a:solidFill>
                  <a:srgbClr val="FFFF00"/>
                </a:solidFill>
                <a:latin typeface="Georgia" pitchFamily="18" charset="0"/>
              </a:rPr>
              <a:t>    serve as a defense</a:t>
            </a:r>
          </a:p>
        </p:txBody>
      </p:sp>
      <p:pic>
        <p:nvPicPr>
          <p:cNvPr id="66565" name="Picture 2" descr="http://biology.duke.edu/dnhs/pics/Junonia_coe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938" y="914401"/>
            <a:ext cx="5249862"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1"/>
          <p:cNvSpPr>
            <a:spLocks noChangeArrowheads="1"/>
          </p:cNvSpPr>
          <p:nvPr/>
        </p:nvSpPr>
        <p:spPr bwMode="auto">
          <a:xfrm>
            <a:off x="6284914" y="3443289"/>
            <a:ext cx="2136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Arial Narrow" pitchFamily="34" charset="0"/>
              </a:rPr>
              <a:t>http://biology.duke.edu/</a:t>
            </a:r>
          </a:p>
        </p:txBody>
      </p:sp>
      <p:pic>
        <p:nvPicPr>
          <p:cNvPr id="66567" name="Picture 2" descr="http://biology.duke.edu/dukeinsects/images/Junonia_coeni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7050" y="3951288"/>
            <a:ext cx="37147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7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4CHECK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063" y="2287588"/>
            <a:ext cx="518160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5"/>
          <p:cNvSpPr>
            <a:spLocks noChangeArrowheads="1"/>
          </p:cNvSpPr>
          <p:nvPr/>
        </p:nvSpPr>
        <p:spPr bwMode="auto">
          <a:xfrm>
            <a:off x="2590800" y="3810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Pearl Crescent</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75780" name="Text Box 6"/>
          <p:cNvSpPr txBox="1">
            <a:spLocks noChangeArrowheads="1"/>
          </p:cNvSpPr>
          <p:nvPr/>
        </p:nvSpPr>
        <p:spPr bwMode="auto">
          <a:xfrm>
            <a:off x="8323263" y="6296025"/>
            <a:ext cx="2151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Phyciodes tharos</a:t>
            </a:r>
          </a:p>
        </p:txBody>
      </p:sp>
      <p:sp>
        <p:nvSpPr>
          <p:cNvPr id="75781" name="Rectangle 7"/>
          <p:cNvSpPr>
            <a:spLocks noChangeArrowheads="1"/>
          </p:cNvSpPr>
          <p:nvPr/>
        </p:nvSpPr>
        <p:spPr bwMode="auto">
          <a:xfrm>
            <a:off x="1828800" y="985838"/>
            <a:ext cx="36576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Widespread</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Asters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Helenium</a:t>
            </a:r>
          </a:p>
          <a:p>
            <a:pPr>
              <a:lnSpc>
                <a:spcPct val="35000"/>
              </a:lnSpc>
              <a:spcBef>
                <a:spcPct val="50000"/>
              </a:spcBef>
            </a:pPr>
            <a:r>
              <a:rPr lang="en-US" sz="2400">
                <a:solidFill>
                  <a:srgbClr val="FFFF00"/>
                </a:solidFill>
                <a:latin typeface="Georgia" pitchFamily="18" charset="0"/>
              </a:rPr>
              <a:t>     Rudbeckia</a:t>
            </a:r>
          </a:p>
          <a:p>
            <a:pPr>
              <a:lnSpc>
                <a:spcPct val="35000"/>
              </a:lnSpc>
              <a:spcBef>
                <a:spcPct val="50000"/>
              </a:spcBef>
            </a:pPr>
            <a:r>
              <a:rPr lang="en-US" sz="2400">
                <a:solidFill>
                  <a:srgbClr val="FFFF00"/>
                </a:solidFill>
                <a:latin typeface="Georgia" pitchFamily="18" charset="0"/>
              </a:rPr>
              <a:t>     Asclepias  </a:t>
            </a:r>
          </a:p>
          <a:p>
            <a:pPr>
              <a:lnSpc>
                <a:spcPct val="35000"/>
              </a:lnSpc>
              <a:spcBef>
                <a:spcPct val="50000"/>
              </a:spcBef>
            </a:pPr>
            <a:r>
              <a:rPr lang="en-US" sz="2400">
                <a:solidFill>
                  <a:srgbClr val="FFFF00"/>
                </a:solidFill>
                <a:latin typeface="Georgia" pitchFamily="18" charset="0"/>
              </a:rPr>
              <a:t>     Verbena</a:t>
            </a:r>
          </a:p>
          <a:p>
            <a:pPr>
              <a:lnSpc>
                <a:spcPct val="35000"/>
              </a:lnSpc>
              <a:spcBef>
                <a:spcPct val="50000"/>
              </a:spcBef>
            </a:pPr>
            <a:r>
              <a:rPr lang="en-US" sz="2400">
                <a:solidFill>
                  <a:srgbClr val="FFFF00"/>
                </a:solidFill>
                <a:latin typeface="Georgia" pitchFamily="18" charset="0"/>
              </a:rPr>
              <a:t>     Tithonia</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September</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Males are </a:t>
            </a:r>
          </a:p>
          <a:p>
            <a:pPr>
              <a:lnSpc>
                <a:spcPct val="35000"/>
              </a:lnSpc>
              <a:spcBef>
                <a:spcPct val="50000"/>
              </a:spcBef>
            </a:pPr>
            <a:r>
              <a:rPr lang="en-US" sz="2400">
                <a:solidFill>
                  <a:srgbClr val="FFFF00"/>
                </a:solidFill>
                <a:latin typeface="Georgia" pitchFamily="18" charset="0"/>
              </a:rPr>
              <a:t>    aggressive </a:t>
            </a:r>
          </a:p>
        </p:txBody>
      </p:sp>
      <p:pic>
        <p:nvPicPr>
          <p:cNvPr id="75782" name="Picture 2" descr="http://bugguide.net/images/raw/MZCLXZAL0Z6LFLPLMRPLXRULFLOZQR3ZQRPLQZTLXZTLGRBL3LDZKROZZZELQZSH5RHHIZLH5RBLK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7564" y="985838"/>
            <a:ext cx="30892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1"/>
          <p:cNvSpPr>
            <a:spLocks noChangeArrowheads="1"/>
          </p:cNvSpPr>
          <p:nvPr/>
        </p:nvSpPr>
        <p:spPr bwMode="auto">
          <a:xfrm>
            <a:off x="6213475" y="985839"/>
            <a:ext cx="151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rPr>
              <a:t>bugguide.net</a:t>
            </a:r>
          </a:p>
        </p:txBody>
      </p:sp>
    </p:spTree>
    <p:extLst>
      <p:ext uri="{BB962C8B-B14F-4D97-AF65-F5344CB8AC3E}">
        <p14:creationId xmlns:p14="http://schemas.microsoft.com/office/powerpoint/2010/main" val="143030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8"/>
          <p:cNvSpPr>
            <a:spLocks noChangeArrowheads="1"/>
          </p:cNvSpPr>
          <p:nvPr/>
        </p:nvSpPr>
        <p:spPr bwMode="auto">
          <a:xfrm>
            <a:off x="24384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American Painted Lady</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67587" name="Text Box 1029"/>
          <p:cNvSpPr txBox="1">
            <a:spLocks noChangeArrowheads="1"/>
          </p:cNvSpPr>
          <p:nvPr/>
        </p:nvSpPr>
        <p:spPr bwMode="auto">
          <a:xfrm>
            <a:off x="8583613" y="5695951"/>
            <a:ext cx="1758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Vanessa virginiensis</a:t>
            </a:r>
          </a:p>
        </p:txBody>
      </p:sp>
      <p:sp>
        <p:nvSpPr>
          <p:cNvPr id="67588" name="Rectangle 1030"/>
          <p:cNvSpPr>
            <a:spLocks noChangeArrowheads="1"/>
          </p:cNvSpPr>
          <p:nvPr/>
        </p:nvSpPr>
        <p:spPr bwMode="auto">
          <a:xfrm>
            <a:off x="425449" y="842963"/>
            <a:ext cx="3449638"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Widespread</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Composites</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Echinacea</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Tithonia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Scabiosa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Verbena</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June – </a:t>
            </a:r>
          </a:p>
          <a:p>
            <a:pPr>
              <a:lnSpc>
                <a:spcPct val="35000"/>
              </a:lnSpc>
              <a:spcBef>
                <a:spcPct val="50000"/>
              </a:spcBef>
            </a:pPr>
            <a:r>
              <a:rPr lang="en-US" sz="2400" dirty="0">
                <a:solidFill>
                  <a:srgbClr val="FFFF00"/>
                </a:solidFill>
                <a:latin typeface="Georgia" pitchFamily="18" charset="0"/>
              </a:rPr>
              <a:t>    September</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Overwinters</a:t>
            </a:r>
          </a:p>
        </p:txBody>
      </p:sp>
      <p:pic>
        <p:nvPicPr>
          <p:cNvPr id="67589" name="Picture 2" descr="American Lady caterpillar - Vanessa virginien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464" y="990600"/>
            <a:ext cx="319563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
          <p:cNvSpPr>
            <a:spLocks noChangeArrowheads="1"/>
          </p:cNvSpPr>
          <p:nvPr/>
        </p:nvSpPr>
        <p:spPr bwMode="auto">
          <a:xfrm>
            <a:off x="5583239" y="1117600"/>
            <a:ext cx="176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70C0"/>
                </a:solidFill>
                <a:latin typeface="Arial Narrow" pitchFamily="34" charset="0"/>
              </a:rPr>
              <a:t>http://bugguide.net</a:t>
            </a:r>
          </a:p>
        </p:txBody>
      </p:sp>
      <p:pic>
        <p:nvPicPr>
          <p:cNvPr id="67591" name="Picture 2" descr="http://www.butterfliesandmoths.org/sites/default/files/imagecache/gallery_for_colorbox/species_images/Vanessa_virginiens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248025"/>
            <a:ext cx="398145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34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052"/>
          <p:cNvSpPr>
            <a:spLocks noChangeArrowheads="1"/>
          </p:cNvSpPr>
          <p:nvPr/>
        </p:nvSpPr>
        <p:spPr bwMode="auto">
          <a:xfrm>
            <a:off x="1550988" y="622300"/>
            <a:ext cx="533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Gulf Fritillary</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68611" name="Text Box 2053"/>
          <p:cNvSpPr txBox="1">
            <a:spLocks noChangeArrowheads="1"/>
          </p:cNvSpPr>
          <p:nvPr/>
        </p:nvSpPr>
        <p:spPr bwMode="auto">
          <a:xfrm>
            <a:off x="7858126" y="6267450"/>
            <a:ext cx="216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Agraulis vanillae</a:t>
            </a:r>
          </a:p>
        </p:txBody>
      </p:sp>
      <p:sp>
        <p:nvSpPr>
          <p:cNvPr id="68612" name="Rectangle 2054"/>
          <p:cNvSpPr>
            <a:spLocks noChangeArrowheads="1"/>
          </p:cNvSpPr>
          <p:nvPr/>
        </p:nvSpPr>
        <p:spPr bwMode="auto">
          <a:xfrm>
            <a:off x="564358" y="806450"/>
            <a:ext cx="52578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Widespread</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Passiflora</a:t>
            </a:r>
            <a:endParaRPr lang="en-US" sz="2400" dirty="0">
              <a:solidFill>
                <a:srgbClr val="FFFF00"/>
              </a:solidFill>
              <a:latin typeface="Georgia" pitchFamily="18" charset="0"/>
            </a:endParaRP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Passiflora</a:t>
            </a:r>
            <a:r>
              <a:rPr lang="en-US" sz="2400" dirty="0">
                <a:solidFill>
                  <a:srgbClr val="FFFF00"/>
                </a:solidFill>
                <a:latin typeface="Georgia" pitchFamily="18" charset="0"/>
              </a:rPr>
              <a:t>,  </a:t>
            </a:r>
            <a:r>
              <a:rPr lang="en-US" sz="2400" dirty="0" err="1">
                <a:solidFill>
                  <a:srgbClr val="FFFF00"/>
                </a:solidFill>
                <a:latin typeface="Georgia" pitchFamily="18" charset="0"/>
              </a:rPr>
              <a:t>Buddleja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Phlox, </a:t>
            </a:r>
            <a:r>
              <a:rPr lang="en-US" sz="2400" dirty="0" err="1">
                <a:solidFill>
                  <a:srgbClr val="FFFF00"/>
                </a:solidFill>
                <a:latin typeface="Georgia" pitchFamily="18" charset="0"/>
              </a:rPr>
              <a:t>Tithonia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Echinacea</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April + 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One-way</a:t>
            </a:r>
          </a:p>
          <a:p>
            <a:pPr>
              <a:lnSpc>
                <a:spcPct val="35000"/>
              </a:lnSpc>
              <a:spcBef>
                <a:spcPct val="50000"/>
              </a:spcBef>
            </a:pPr>
            <a:r>
              <a:rPr lang="en-US" sz="2400" dirty="0">
                <a:solidFill>
                  <a:srgbClr val="FFFF00"/>
                </a:solidFill>
                <a:latin typeface="Georgia" pitchFamily="18" charset="0"/>
              </a:rPr>
              <a:t>    migration</a:t>
            </a:r>
          </a:p>
        </p:txBody>
      </p:sp>
      <p:pic>
        <p:nvPicPr>
          <p:cNvPr id="6861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1" y="393700"/>
            <a:ext cx="299402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164" y="2609850"/>
            <a:ext cx="44402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5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44037-3A8B-5A4A-8E1A-20A8289B835D}"/>
              </a:ext>
            </a:extLst>
          </p:cNvPr>
          <p:cNvSpPr>
            <a:spLocks noGrp="1"/>
          </p:cNvSpPr>
          <p:nvPr>
            <p:ph type="title"/>
          </p:nvPr>
        </p:nvSpPr>
        <p:spPr/>
        <p:txBody>
          <a:bodyPr>
            <a:normAutofit/>
          </a:bodyPr>
          <a:lstStyle/>
          <a:p>
            <a:r>
              <a:rPr lang="en-US" sz="4000" dirty="0"/>
              <a:t>Lepidoptera- </a:t>
            </a:r>
            <a:r>
              <a:rPr lang="en-US" sz="4000" dirty="0" err="1"/>
              <a:t>Papilionidae</a:t>
            </a:r>
            <a:endParaRPr lang="en-US" sz="4000" dirty="0"/>
          </a:p>
        </p:txBody>
      </p:sp>
      <p:sp>
        <p:nvSpPr>
          <p:cNvPr id="6" name="Text Placeholder 5">
            <a:extLst>
              <a:ext uri="{FF2B5EF4-FFF2-40B4-BE49-F238E27FC236}">
                <a16:creationId xmlns:a16="http://schemas.microsoft.com/office/drawing/2014/main" id="{453015B0-EDF4-BC45-B67C-7287BDFBDC97}"/>
              </a:ext>
            </a:extLst>
          </p:cNvPr>
          <p:cNvSpPr>
            <a:spLocks noGrp="1"/>
          </p:cNvSpPr>
          <p:nvPr>
            <p:ph type="body" sz="half" idx="2"/>
          </p:nvPr>
        </p:nvSpPr>
        <p:spPr/>
        <p:txBody>
          <a:bodyPr>
            <a:normAutofit/>
          </a:bodyPr>
          <a:lstStyle/>
          <a:p>
            <a:r>
              <a:rPr lang="en-US" sz="4000" dirty="0"/>
              <a:t>Swallowtails butterflies</a:t>
            </a:r>
          </a:p>
        </p:txBody>
      </p:sp>
      <p:sp>
        <p:nvSpPr>
          <p:cNvPr id="8" name="Content Placeholder 7">
            <a:extLst>
              <a:ext uri="{FF2B5EF4-FFF2-40B4-BE49-F238E27FC236}">
                <a16:creationId xmlns:a16="http://schemas.microsoft.com/office/drawing/2014/main" id="{61101704-1111-1E48-87B2-29CD7B285152}"/>
              </a:ext>
            </a:extLst>
          </p:cNvPr>
          <p:cNvSpPr>
            <a:spLocks noGrp="1"/>
          </p:cNvSpPr>
          <p:nvPr>
            <p:ph idx="1"/>
          </p:nvPr>
        </p:nvSpPr>
        <p:spPr/>
        <p:txBody>
          <a:bodyPr>
            <a:normAutofit fontScale="92500" lnSpcReduction="20000"/>
          </a:bodyPr>
          <a:lstStyle/>
          <a:p>
            <a:endParaRPr lang="en-US" dirty="0"/>
          </a:p>
          <a:p>
            <a:endParaRPr lang="en-US" sz="4000" dirty="0"/>
          </a:p>
          <a:p>
            <a:r>
              <a:rPr lang="en-US" sz="4000" dirty="0"/>
              <a:t>Easily recognized by their large size and long hindwing tails</a:t>
            </a:r>
          </a:p>
          <a:p>
            <a:r>
              <a:rPr lang="en-US" sz="4000" dirty="0"/>
              <a:t>Swift and powerful flight</a:t>
            </a:r>
          </a:p>
          <a:p>
            <a:r>
              <a:rPr lang="en-US" sz="4000" dirty="0"/>
              <a:t>Males often puddle on damp ground</a:t>
            </a:r>
          </a:p>
          <a:p>
            <a:r>
              <a:rPr lang="en-US" sz="4000" dirty="0"/>
              <a:t>Generally found along woodland edges and adjacent open areas</a:t>
            </a:r>
          </a:p>
        </p:txBody>
      </p:sp>
    </p:spTree>
    <p:extLst>
      <p:ext uri="{BB962C8B-B14F-4D97-AF65-F5344CB8AC3E}">
        <p14:creationId xmlns:p14="http://schemas.microsoft.com/office/powerpoint/2010/main" val="86293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tiger_yellow_fem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8326" y="2386014"/>
            <a:ext cx="49434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6"/>
          <p:cNvSpPr>
            <a:spLocks noChangeArrowheads="1"/>
          </p:cNvSpPr>
          <p:nvPr/>
        </p:nvSpPr>
        <p:spPr bwMode="auto">
          <a:xfrm>
            <a:off x="2438400" y="3810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FFFF00"/>
                </a:solidFill>
                <a:latin typeface="Georgia" pitchFamily="18" charset="0"/>
              </a:rPr>
              <a:t>Eastern Tiger Swallowtail</a:t>
            </a:r>
            <a:br>
              <a:rPr lang="en-US" sz="3600" dirty="0">
                <a:solidFill>
                  <a:srgbClr val="FFFF00"/>
                </a:solidFill>
                <a:latin typeface="Georgia" pitchFamily="18" charset="0"/>
              </a:rPr>
            </a:br>
            <a:endParaRPr lang="en-US" sz="2400" dirty="0">
              <a:solidFill>
                <a:srgbClr val="FFFF00"/>
              </a:solidFill>
              <a:latin typeface="Georgia" pitchFamily="18" charset="0"/>
            </a:endParaRPr>
          </a:p>
        </p:txBody>
      </p:sp>
      <p:sp>
        <p:nvSpPr>
          <p:cNvPr id="56324" name="Text Box 7"/>
          <p:cNvSpPr txBox="1">
            <a:spLocks noChangeArrowheads="1"/>
          </p:cNvSpPr>
          <p:nvPr/>
        </p:nvSpPr>
        <p:spPr bwMode="auto">
          <a:xfrm>
            <a:off x="8153400" y="6381750"/>
            <a:ext cx="1957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dirty="0" err="1">
                <a:solidFill>
                  <a:srgbClr val="FFFF00"/>
                </a:solidFill>
                <a:latin typeface="Georgia" pitchFamily="18" charset="0"/>
              </a:rPr>
              <a:t>Papilio</a:t>
            </a:r>
            <a:r>
              <a:rPr lang="en-US" sz="2000" b="0" dirty="0">
                <a:solidFill>
                  <a:srgbClr val="FFFF00"/>
                </a:solidFill>
                <a:latin typeface="Georgia" pitchFamily="18" charset="0"/>
              </a:rPr>
              <a:t> </a:t>
            </a:r>
            <a:r>
              <a:rPr lang="en-US" sz="2000" b="0" dirty="0" err="1">
                <a:solidFill>
                  <a:srgbClr val="FFFF00"/>
                </a:solidFill>
                <a:latin typeface="Georgia" pitchFamily="18" charset="0"/>
              </a:rPr>
              <a:t>glaucus</a:t>
            </a:r>
            <a:endParaRPr lang="en-US" sz="2000" b="0" dirty="0">
              <a:solidFill>
                <a:srgbClr val="FFFF00"/>
              </a:solidFill>
              <a:latin typeface="Georgia" pitchFamily="18" charset="0"/>
            </a:endParaRPr>
          </a:p>
        </p:txBody>
      </p:sp>
      <p:sp>
        <p:nvSpPr>
          <p:cNvPr id="56325" name="Rectangle 8"/>
          <p:cNvSpPr>
            <a:spLocks noChangeArrowheads="1"/>
          </p:cNvSpPr>
          <p:nvPr/>
        </p:nvSpPr>
        <p:spPr bwMode="auto">
          <a:xfrm>
            <a:off x="342900" y="615104"/>
            <a:ext cx="41910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US, Canada, Alaska</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Larval Host Plant(s)</a:t>
            </a:r>
          </a:p>
          <a:p>
            <a:pPr>
              <a:lnSpc>
                <a:spcPct val="35000"/>
              </a:lnSpc>
              <a:spcBef>
                <a:spcPct val="50000"/>
              </a:spcBef>
            </a:pPr>
            <a:r>
              <a:rPr lang="en-US" sz="2400" dirty="0">
                <a:solidFill>
                  <a:srgbClr val="FFFF00"/>
                </a:solidFill>
                <a:latin typeface="Georgia" pitchFamily="18" charset="0"/>
              </a:rPr>
              <a:t>     Tulip Poplar </a:t>
            </a:r>
          </a:p>
          <a:p>
            <a:pPr>
              <a:lnSpc>
                <a:spcPct val="35000"/>
              </a:lnSpc>
              <a:spcBef>
                <a:spcPct val="50000"/>
              </a:spcBef>
            </a:pPr>
            <a:r>
              <a:rPr lang="en-US" sz="2400" dirty="0">
                <a:solidFill>
                  <a:srgbClr val="FFFF00"/>
                </a:solidFill>
                <a:latin typeface="Georgia" pitchFamily="18" charset="0"/>
              </a:rPr>
              <a:t>      Willow, Ash</a:t>
            </a:r>
          </a:p>
          <a:p>
            <a:pPr>
              <a:lnSpc>
                <a:spcPct val="35000"/>
              </a:lnSpc>
              <a:spcBef>
                <a:spcPct val="50000"/>
              </a:spcBef>
            </a:pPr>
            <a:r>
              <a:rPr lang="en-US" sz="2400" dirty="0">
                <a:solidFill>
                  <a:srgbClr val="FFFF00"/>
                </a:solidFill>
                <a:latin typeface="Georgia" pitchFamily="18" charset="0"/>
              </a:rPr>
              <a:t>      Cherry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a:t>
            </a:r>
          </a:p>
          <a:p>
            <a:pPr>
              <a:lnSpc>
                <a:spcPct val="35000"/>
              </a:lnSpc>
              <a:spcBef>
                <a:spcPct val="50000"/>
              </a:spcBef>
            </a:pPr>
            <a:r>
              <a:rPr lang="en-US" sz="2400" dirty="0">
                <a:solidFill>
                  <a:schemeClr val="bg1"/>
                </a:solidFill>
                <a:latin typeface="Georgia" pitchFamily="18" charset="0"/>
              </a:rPr>
              <a:t>     </a:t>
            </a:r>
            <a:r>
              <a:rPr lang="en-US" sz="2400" dirty="0" err="1">
                <a:solidFill>
                  <a:srgbClr val="FFFF00"/>
                </a:solidFill>
                <a:latin typeface="Georgia" pitchFamily="18" charset="0"/>
              </a:rPr>
              <a:t>Tithonia</a:t>
            </a:r>
            <a:r>
              <a:rPr lang="en-US" sz="2400" dirty="0">
                <a:solidFill>
                  <a:srgbClr val="FFFF00"/>
                </a:solidFill>
                <a:latin typeface="Georgia" pitchFamily="18" charset="0"/>
              </a:rPr>
              <a:t>, Lantana</a:t>
            </a:r>
          </a:p>
          <a:p>
            <a:pPr>
              <a:lnSpc>
                <a:spcPct val="35000"/>
              </a:lnSpc>
              <a:spcBef>
                <a:spcPct val="50000"/>
              </a:spcBef>
            </a:pPr>
            <a:r>
              <a:rPr lang="en-US" sz="2400" dirty="0">
                <a:solidFill>
                  <a:srgbClr val="FFFF00"/>
                </a:solidFill>
                <a:latin typeface="Georgia" pitchFamily="18" charset="0"/>
              </a:rPr>
              <a:t>     Phlox, Joe </a:t>
            </a:r>
            <a:r>
              <a:rPr lang="en-US" sz="2400" dirty="0" err="1">
                <a:solidFill>
                  <a:srgbClr val="FFFF00"/>
                </a:solidFill>
                <a:latin typeface="Georgia" pitchFamily="18" charset="0"/>
              </a:rPr>
              <a:t>Pye</a:t>
            </a:r>
            <a:r>
              <a:rPr lang="en-US" sz="2400" dirty="0">
                <a:solidFill>
                  <a:srgbClr val="FFFF00"/>
                </a:solidFill>
                <a:latin typeface="Georgia" pitchFamily="18" charset="0"/>
              </a:rPr>
              <a:t> Weed</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April &amp; 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Fast Flier, Some</a:t>
            </a:r>
          </a:p>
          <a:p>
            <a:pPr>
              <a:lnSpc>
                <a:spcPct val="35000"/>
              </a:lnSpc>
              <a:spcBef>
                <a:spcPct val="50000"/>
              </a:spcBef>
            </a:pPr>
            <a:r>
              <a:rPr lang="en-US" sz="2400" dirty="0">
                <a:solidFill>
                  <a:srgbClr val="FFFF00"/>
                </a:solidFill>
                <a:latin typeface="Georgia" pitchFamily="18" charset="0"/>
              </a:rPr>
              <a:t>    females are </a:t>
            </a:r>
          </a:p>
          <a:p>
            <a:pPr>
              <a:lnSpc>
                <a:spcPct val="35000"/>
              </a:lnSpc>
              <a:spcBef>
                <a:spcPct val="50000"/>
              </a:spcBef>
            </a:pPr>
            <a:r>
              <a:rPr lang="en-US" sz="2400" dirty="0">
                <a:solidFill>
                  <a:srgbClr val="FFFF00"/>
                </a:solidFill>
                <a:latin typeface="Georgia" pitchFamily="18" charset="0"/>
              </a:rPr>
              <a:t>    have dark wings  </a:t>
            </a:r>
          </a:p>
          <a:p>
            <a:pPr>
              <a:lnSpc>
                <a:spcPct val="35000"/>
              </a:lnSpc>
              <a:spcBef>
                <a:spcPct val="50000"/>
              </a:spcBef>
            </a:pPr>
            <a:endParaRPr lang="en-US" sz="2400" dirty="0">
              <a:solidFill>
                <a:srgbClr val="FFFF00"/>
              </a:solidFill>
              <a:latin typeface="Georgia" pitchFamily="18" charset="0"/>
            </a:endParaRPr>
          </a:p>
        </p:txBody>
      </p:sp>
      <p:pic>
        <p:nvPicPr>
          <p:cNvPr id="56326" name="Picture 2" descr="File:TigerSwallowtailCaterpil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966788"/>
            <a:ext cx="33528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00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9D70-9431-FF44-B3BB-3ADC6FF267B6}"/>
              </a:ext>
            </a:extLst>
          </p:cNvPr>
          <p:cNvSpPr>
            <a:spLocks noGrp="1"/>
          </p:cNvSpPr>
          <p:nvPr>
            <p:ph type="title"/>
          </p:nvPr>
        </p:nvSpPr>
        <p:spPr/>
        <p:txBody>
          <a:bodyPr>
            <a:normAutofit/>
          </a:bodyPr>
          <a:lstStyle/>
          <a:p>
            <a:r>
              <a:rPr lang="en-US" sz="4000" dirty="0">
                <a:solidFill>
                  <a:schemeClr val="accent3"/>
                </a:solidFill>
              </a:rPr>
              <a:t>Order Lepidoptera: Butterflies</a:t>
            </a:r>
          </a:p>
        </p:txBody>
      </p:sp>
      <p:sp>
        <p:nvSpPr>
          <p:cNvPr id="4" name="Text Placeholder 3">
            <a:extLst>
              <a:ext uri="{FF2B5EF4-FFF2-40B4-BE49-F238E27FC236}">
                <a16:creationId xmlns:a16="http://schemas.microsoft.com/office/drawing/2014/main" id="{F6329D3B-4A43-1E4E-BAE8-6F1BF4EF6E23}"/>
              </a:ext>
            </a:extLst>
          </p:cNvPr>
          <p:cNvSpPr>
            <a:spLocks noGrp="1"/>
          </p:cNvSpPr>
          <p:nvPr>
            <p:ph type="body" idx="1"/>
          </p:nvPr>
        </p:nvSpPr>
        <p:spPr/>
        <p:txBody>
          <a:bodyPr>
            <a:normAutofit fontScale="85000" lnSpcReduction="20000"/>
          </a:bodyPr>
          <a:lstStyle/>
          <a:p>
            <a:r>
              <a:rPr lang="en-US" sz="3600" dirty="0"/>
              <a:t>Swallowtail butterflies family </a:t>
            </a:r>
            <a:r>
              <a:rPr lang="en-US" sz="3600" dirty="0" err="1"/>
              <a:t>Papilionidae</a:t>
            </a:r>
            <a:endParaRPr lang="en-US" sz="3600" dirty="0"/>
          </a:p>
        </p:txBody>
      </p:sp>
      <p:sp>
        <p:nvSpPr>
          <p:cNvPr id="6" name="Text Placeholder 5">
            <a:extLst>
              <a:ext uri="{FF2B5EF4-FFF2-40B4-BE49-F238E27FC236}">
                <a16:creationId xmlns:a16="http://schemas.microsoft.com/office/drawing/2014/main" id="{BA6B7789-DEE1-F94B-9B39-26950559C4CB}"/>
              </a:ext>
            </a:extLst>
          </p:cNvPr>
          <p:cNvSpPr>
            <a:spLocks noGrp="1"/>
          </p:cNvSpPr>
          <p:nvPr>
            <p:ph type="body" sz="quarter" idx="3"/>
          </p:nvPr>
        </p:nvSpPr>
        <p:spPr/>
        <p:txBody>
          <a:bodyPr>
            <a:normAutofit fontScale="85000" lnSpcReduction="20000"/>
          </a:bodyPr>
          <a:lstStyle/>
          <a:p>
            <a:r>
              <a:rPr lang="en-US" dirty="0"/>
              <a:t>Swallowtail </a:t>
            </a:r>
            <a:r>
              <a:rPr lang="en-US" dirty="0" err="1"/>
              <a:t>butterfliesPhotograph</a:t>
            </a:r>
            <a:r>
              <a:rPr lang="en-US" dirty="0"/>
              <a:t> by Ronald F. Billings.</a:t>
            </a:r>
          </a:p>
        </p:txBody>
      </p:sp>
      <p:sp>
        <p:nvSpPr>
          <p:cNvPr id="10" name="Rectangle 9">
            <a:extLst>
              <a:ext uri="{FF2B5EF4-FFF2-40B4-BE49-F238E27FC236}">
                <a16:creationId xmlns:a16="http://schemas.microsoft.com/office/drawing/2014/main" id="{AE403C46-ABF3-E048-982D-4B64A972524B}"/>
              </a:ext>
            </a:extLst>
          </p:cNvPr>
          <p:cNvSpPr/>
          <p:nvPr/>
        </p:nvSpPr>
        <p:spPr>
          <a:xfrm>
            <a:off x="695078" y="6146225"/>
            <a:ext cx="5498005" cy="584775"/>
          </a:xfrm>
          <a:prstGeom prst="rect">
            <a:avLst/>
          </a:prstGeom>
        </p:spPr>
        <p:txBody>
          <a:bodyPr wrap="square">
            <a:spAutoFit/>
          </a:bodyPr>
          <a:lstStyle/>
          <a:p>
            <a:r>
              <a:rPr lang="en-US" sz="3200" dirty="0"/>
              <a:t>Eastern Tiger Swallowtail.</a:t>
            </a:r>
          </a:p>
        </p:txBody>
      </p:sp>
      <p:pic>
        <p:nvPicPr>
          <p:cNvPr id="18" name="Content Placeholder 17">
            <a:extLst>
              <a:ext uri="{FF2B5EF4-FFF2-40B4-BE49-F238E27FC236}">
                <a16:creationId xmlns:a16="http://schemas.microsoft.com/office/drawing/2014/main" id="{8162B7D2-473A-B44C-851C-8CB96765A2C1}"/>
              </a:ext>
            </a:extLst>
          </p:cNvPr>
          <p:cNvPicPr>
            <a:picLocks noGrp="1" noChangeAspect="1"/>
          </p:cNvPicPr>
          <p:nvPr>
            <p:ph sz="half" idx="2"/>
          </p:nvPr>
        </p:nvPicPr>
        <p:blipFill>
          <a:blip r:embed="rId3"/>
          <a:stretch>
            <a:fillRect/>
          </a:stretch>
        </p:blipFill>
        <p:spPr>
          <a:xfrm>
            <a:off x="1099544" y="2484438"/>
            <a:ext cx="4689074" cy="3687762"/>
          </a:xfrm>
          <a:prstGeom prst="rect">
            <a:avLst/>
          </a:prstGeom>
        </p:spPr>
      </p:pic>
      <p:sp>
        <p:nvSpPr>
          <p:cNvPr id="12" name="TextBox 11">
            <a:extLst>
              <a:ext uri="{FF2B5EF4-FFF2-40B4-BE49-F238E27FC236}">
                <a16:creationId xmlns:a16="http://schemas.microsoft.com/office/drawing/2014/main" id="{806BD8EC-F869-584C-95AC-B7B830B33A93}"/>
              </a:ext>
            </a:extLst>
          </p:cNvPr>
          <p:cNvSpPr txBox="1"/>
          <p:nvPr/>
        </p:nvSpPr>
        <p:spPr>
          <a:xfrm>
            <a:off x="150990" y="5421042"/>
            <a:ext cx="3108543" cy="369332"/>
          </a:xfrm>
          <a:prstGeom prst="rect">
            <a:avLst/>
          </a:prstGeom>
          <a:noFill/>
        </p:spPr>
        <p:txBody>
          <a:bodyPr wrap="none" rtlCol="0">
            <a:spAutoFit/>
          </a:bodyPr>
          <a:lstStyle/>
          <a:p>
            <a:r>
              <a:rPr lang="en-US" dirty="0"/>
              <a:t>Karan Rawlins photographer</a:t>
            </a:r>
          </a:p>
        </p:txBody>
      </p:sp>
      <p:pic>
        <p:nvPicPr>
          <p:cNvPr id="21" name="Content Placeholder 20">
            <a:extLst>
              <a:ext uri="{FF2B5EF4-FFF2-40B4-BE49-F238E27FC236}">
                <a16:creationId xmlns:a16="http://schemas.microsoft.com/office/drawing/2014/main" id="{CF75E6A0-D4FD-CC45-9A65-E2DAA8CF98BA}"/>
              </a:ext>
            </a:extLst>
          </p:cNvPr>
          <p:cNvPicPr>
            <a:picLocks noGrp="1" noChangeAspect="1"/>
          </p:cNvPicPr>
          <p:nvPr>
            <p:ph sz="quarter" idx="4"/>
          </p:nvPr>
        </p:nvPicPr>
        <p:blipFill>
          <a:blip r:embed="rId4"/>
          <a:stretch>
            <a:fillRect/>
          </a:stretch>
        </p:blipFill>
        <p:spPr>
          <a:xfrm>
            <a:off x="6370638" y="2749656"/>
            <a:ext cx="4754562" cy="3157326"/>
          </a:xfrm>
          <a:prstGeom prst="rect">
            <a:avLst/>
          </a:prstGeom>
        </p:spPr>
      </p:pic>
    </p:spTree>
    <p:extLst>
      <p:ext uri="{BB962C8B-B14F-4D97-AF65-F5344CB8AC3E}">
        <p14:creationId xmlns:p14="http://schemas.microsoft.com/office/powerpoint/2010/main" val="197692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9D70-9431-FF44-B3BB-3ADC6FF267B6}"/>
              </a:ext>
            </a:extLst>
          </p:cNvPr>
          <p:cNvSpPr>
            <a:spLocks noGrp="1"/>
          </p:cNvSpPr>
          <p:nvPr>
            <p:ph type="title"/>
          </p:nvPr>
        </p:nvSpPr>
        <p:spPr/>
        <p:txBody>
          <a:bodyPr>
            <a:normAutofit/>
          </a:bodyPr>
          <a:lstStyle/>
          <a:p>
            <a:r>
              <a:rPr lang="en-US" sz="4000" dirty="0">
                <a:solidFill>
                  <a:schemeClr val="accent3"/>
                </a:solidFill>
              </a:rPr>
              <a:t>Order Lepidoptera: Butterflies</a:t>
            </a:r>
          </a:p>
        </p:txBody>
      </p:sp>
      <p:sp>
        <p:nvSpPr>
          <p:cNvPr id="4" name="Text Placeholder 3">
            <a:extLst>
              <a:ext uri="{FF2B5EF4-FFF2-40B4-BE49-F238E27FC236}">
                <a16:creationId xmlns:a16="http://schemas.microsoft.com/office/drawing/2014/main" id="{F6329D3B-4A43-1E4E-BAE8-6F1BF4EF6E23}"/>
              </a:ext>
            </a:extLst>
          </p:cNvPr>
          <p:cNvSpPr>
            <a:spLocks noGrp="1"/>
          </p:cNvSpPr>
          <p:nvPr>
            <p:ph type="body" idx="1"/>
          </p:nvPr>
        </p:nvSpPr>
        <p:spPr/>
        <p:txBody>
          <a:bodyPr>
            <a:normAutofit fontScale="85000" lnSpcReduction="20000"/>
          </a:bodyPr>
          <a:lstStyle/>
          <a:p>
            <a:r>
              <a:rPr lang="en-US" sz="3600" dirty="0"/>
              <a:t>Swallowtail butterflies family </a:t>
            </a:r>
            <a:r>
              <a:rPr lang="en-US" sz="3600" dirty="0" err="1"/>
              <a:t>Papilionidae</a:t>
            </a:r>
            <a:endParaRPr lang="en-US" sz="3600" dirty="0"/>
          </a:p>
        </p:txBody>
      </p:sp>
      <p:sp>
        <p:nvSpPr>
          <p:cNvPr id="6" name="Text Placeholder 5">
            <a:extLst>
              <a:ext uri="{FF2B5EF4-FFF2-40B4-BE49-F238E27FC236}">
                <a16:creationId xmlns:a16="http://schemas.microsoft.com/office/drawing/2014/main" id="{BA6B7789-DEE1-F94B-9B39-26950559C4CB}"/>
              </a:ext>
            </a:extLst>
          </p:cNvPr>
          <p:cNvSpPr>
            <a:spLocks noGrp="1"/>
          </p:cNvSpPr>
          <p:nvPr>
            <p:ph type="body" sz="quarter" idx="3"/>
          </p:nvPr>
        </p:nvSpPr>
        <p:spPr>
          <a:xfrm>
            <a:off x="9000891" y="5889419"/>
            <a:ext cx="2719252" cy="811583"/>
          </a:xfrm>
        </p:spPr>
        <p:txBody>
          <a:bodyPr>
            <a:normAutofit fontScale="85000" lnSpcReduction="20000"/>
          </a:bodyPr>
          <a:lstStyle/>
          <a:p>
            <a:r>
              <a:rPr lang="en-US" dirty="0"/>
              <a:t>Swallowtail </a:t>
            </a:r>
            <a:r>
              <a:rPr lang="en-US" dirty="0" err="1"/>
              <a:t>butterfliy</a:t>
            </a:r>
            <a:r>
              <a:rPr lang="en-US" dirty="0"/>
              <a:t> Photograph by Jim </a:t>
            </a:r>
            <a:r>
              <a:rPr lang="en-US" dirty="0" err="1"/>
              <a:t>Occi</a:t>
            </a:r>
            <a:r>
              <a:rPr lang="en-US" dirty="0"/>
              <a:t>.</a:t>
            </a:r>
          </a:p>
        </p:txBody>
      </p:sp>
      <p:sp>
        <p:nvSpPr>
          <p:cNvPr id="10" name="Rectangle 9">
            <a:extLst>
              <a:ext uri="{FF2B5EF4-FFF2-40B4-BE49-F238E27FC236}">
                <a16:creationId xmlns:a16="http://schemas.microsoft.com/office/drawing/2014/main" id="{AE403C46-ABF3-E048-982D-4B64A972524B}"/>
              </a:ext>
            </a:extLst>
          </p:cNvPr>
          <p:cNvSpPr/>
          <p:nvPr/>
        </p:nvSpPr>
        <p:spPr>
          <a:xfrm>
            <a:off x="695078" y="6146225"/>
            <a:ext cx="5498005" cy="584775"/>
          </a:xfrm>
          <a:prstGeom prst="rect">
            <a:avLst/>
          </a:prstGeom>
        </p:spPr>
        <p:txBody>
          <a:bodyPr wrap="square">
            <a:spAutoFit/>
          </a:bodyPr>
          <a:lstStyle/>
          <a:p>
            <a:r>
              <a:rPr lang="en-US" sz="3200" dirty="0"/>
              <a:t>Ansel </a:t>
            </a:r>
            <a:r>
              <a:rPr lang="en-US" sz="3200" dirty="0" err="1"/>
              <a:t>Oommen</a:t>
            </a:r>
            <a:r>
              <a:rPr lang="en-US" sz="3200" dirty="0"/>
              <a:t>, </a:t>
            </a:r>
            <a:r>
              <a:rPr lang="en-US" sz="3200" dirty="0" err="1"/>
              <a:t>Bugwood</a:t>
            </a:r>
            <a:r>
              <a:rPr lang="en-US" sz="3200" dirty="0"/>
              <a:t>.</a:t>
            </a:r>
          </a:p>
        </p:txBody>
      </p:sp>
      <p:pic>
        <p:nvPicPr>
          <p:cNvPr id="7" name="Content Placeholder 6">
            <a:extLst>
              <a:ext uri="{FF2B5EF4-FFF2-40B4-BE49-F238E27FC236}">
                <a16:creationId xmlns:a16="http://schemas.microsoft.com/office/drawing/2014/main" id="{7C5973EE-76A6-6D41-82EB-AC17BD109BB0}"/>
              </a:ext>
            </a:extLst>
          </p:cNvPr>
          <p:cNvPicPr>
            <a:picLocks noGrp="1" noChangeAspect="1"/>
          </p:cNvPicPr>
          <p:nvPr>
            <p:ph sz="half" idx="2"/>
          </p:nvPr>
        </p:nvPicPr>
        <p:blipFill>
          <a:blip r:embed="rId3"/>
          <a:stretch>
            <a:fillRect/>
          </a:stretch>
        </p:blipFill>
        <p:spPr>
          <a:xfrm>
            <a:off x="471857" y="2399793"/>
            <a:ext cx="2765821" cy="3687762"/>
          </a:xfrm>
          <a:prstGeom prst="rect">
            <a:avLst/>
          </a:prstGeom>
        </p:spPr>
      </p:pic>
      <p:pic>
        <p:nvPicPr>
          <p:cNvPr id="11" name="Content Placeholder 10">
            <a:extLst>
              <a:ext uri="{FF2B5EF4-FFF2-40B4-BE49-F238E27FC236}">
                <a16:creationId xmlns:a16="http://schemas.microsoft.com/office/drawing/2014/main" id="{F36B6D17-B2B3-0F47-B330-F09449F02BF2}"/>
              </a:ext>
            </a:extLst>
          </p:cNvPr>
          <p:cNvPicPr>
            <a:picLocks noGrp="1" noChangeAspect="1"/>
          </p:cNvPicPr>
          <p:nvPr>
            <p:ph sz="quarter" idx="4"/>
          </p:nvPr>
        </p:nvPicPr>
        <p:blipFill>
          <a:blip r:embed="rId4"/>
          <a:stretch>
            <a:fillRect/>
          </a:stretch>
        </p:blipFill>
        <p:spPr>
          <a:xfrm>
            <a:off x="6965581" y="2585069"/>
            <a:ext cx="4754562" cy="3169708"/>
          </a:xfrm>
          <a:prstGeom prst="rect">
            <a:avLst/>
          </a:prstGeom>
        </p:spPr>
      </p:pic>
      <p:pic>
        <p:nvPicPr>
          <p:cNvPr id="13" name="Picture 12">
            <a:extLst>
              <a:ext uri="{FF2B5EF4-FFF2-40B4-BE49-F238E27FC236}">
                <a16:creationId xmlns:a16="http://schemas.microsoft.com/office/drawing/2014/main" id="{F8F6FE59-3527-DD45-834D-9AC1A22AC111}"/>
              </a:ext>
            </a:extLst>
          </p:cNvPr>
          <p:cNvPicPr>
            <a:picLocks noChangeAspect="1"/>
          </p:cNvPicPr>
          <p:nvPr/>
        </p:nvPicPr>
        <p:blipFill>
          <a:blip r:embed="rId5"/>
          <a:stretch>
            <a:fillRect/>
          </a:stretch>
        </p:blipFill>
        <p:spPr>
          <a:xfrm>
            <a:off x="3444080" y="2488625"/>
            <a:ext cx="4876800" cy="3657600"/>
          </a:xfrm>
          <a:prstGeom prst="rect">
            <a:avLst/>
          </a:prstGeom>
        </p:spPr>
      </p:pic>
    </p:spTree>
    <p:extLst>
      <p:ext uri="{BB962C8B-B14F-4D97-AF65-F5344CB8AC3E}">
        <p14:creationId xmlns:p14="http://schemas.microsoft.com/office/powerpoint/2010/main" val="388184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7" descr="EasternBl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688" y="3165476"/>
            <a:ext cx="4868862"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29"/>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Black Swallowtail</a:t>
            </a:r>
            <a:br>
              <a:rPr lang="en-US" sz="3200" dirty="0">
                <a:solidFill>
                  <a:srgbClr val="FFFF00"/>
                </a:solidFill>
                <a:latin typeface="Georgia" pitchFamily="18" charset="0"/>
              </a:rPr>
            </a:br>
            <a:endParaRPr lang="en-US" sz="2000" dirty="0">
              <a:solidFill>
                <a:srgbClr val="FFFF00"/>
              </a:solidFill>
              <a:latin typeface="Georgia" pitchFamily="18" charset="0"/>
            </a:endParaRPr>
          </a:p>
        </p:txBody>
      </p:sp>
      <p:sp>
        <p:nvSpPr>
          <p:cNvPr id="57348" name="Text Box 1030"/>
          <p:cNvSpPr txBox="1">
            <a:spLocks noChangeArrowheads="1"/>
          </p:cNvSpPr>
          <p:nvPr/>
        </p:nvSpPr>
        <p:spPr bwMode="auto">
          <a:xfrm>
            <a:off x="6697664" y="6324601"/>
            <a:ext cx="2598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400" b="0">
                <a:solidFill>
                  <a:srgbClr val="FFFF00"/>
                </a:solidFill>
                <a:latin typeface="Georgia" pitchFamily="18" charset="0"/>
              </a:rPr>
              <a:t>Papilio polyxenes</a:t>
            </a:r>
          </a:p>
        </p:txBody>
      </p:sp>
      <p:sp>
        <p:nvSpPr>
          <p:cNvPr id="57349" name="Rectangle 1031"/>
          <p:cNvSpPr>
            <a:spLocks noChangeArrowheads="1"/>
          </p:cNvSpPr>
          <p:nvPr/>
        </p:nvSpPr>
        <p:spPr bwMode="auto">
          <a:xfrm>
            <a:off x="765969" y="867570"/>
            <a:ext cx="54864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Eastern North America (NA)</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Queen Anne’s Lace</a:t>
            </a:r>
          </a:p>
          <a:p>
            <a:pPr>
              <a:lnSpc>
                <a:spcPct val="35000"/>
              </a:lnSpc>
              <a:spcBef>
                <a:spcPct val="50000"/>
              </a:spcBef>
            </a:pPr>
            <a:r>
              <a:rPr lang="en-US" sz="2400" dirty="0">
                <a:solidFill>
                  <a:srgbClr val="FFFF00"/>
                </a:solidFill>
                <a:latin typeface="Georgia" pitchFamily="18" charset="0"/>
              </a:rPr>
              <a:t>     Rue, Fennel, Dill</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a:t>
            </a:r>
          </a:p>
          <a:p>
            <a:pPr>
              <a:lnSpc>
                <a:spcPct val="35000"/>
              </a:lnSpc>
              <a:spcBef>
                <a:spcPct val="50000"/>
              </a:spcBef>
            </a:pPr>
            <a:r>
              <a:rPr lang="en-US" sz="2400" dirty="0">
                <a:solidFill>
                  <a:srgbClr val="FFFF00"/>
                </a:solidFill>
                <a:latin typeface="Georgia" pitchFamily="18" charset="0"/>
              </a:rPr>
              <a:t>     Phlox, Thrift </a:t>
            </a:r>
          </a:p>
          <a:p>
            <a:pPr>
              <a:lnSpc>
                <a:spcPct val="35000"/>
              </a:lnSpc>
              <a:spcBef>
                <a:spcPct val="50000"/>
              </a:spcBef>
            </a:pPr>
            <a:r>
              <a:rPr lang="en-US" sz="2400" dirty="0">
                <a:solidFill>
                  <a:srgbClr val="FFFF00"/>
                </a:solidFill>
                <a:latin typeface="Georgia" pitchFamily="18" charset="0"/>
              </a:rPr>
              <a:t>     Verbena, </a:t>
            </a:r>
            <a:r>
              <a:rPr lang="en-US" sz="2400" dirty="0" err="1">
                <a:solidFill>
                  <a:srgbClr val="FFFF00"/>
                </a:solidFill>
                <a:latin typeface="Georgia" pitchFamily="18" charset="0"/>
              </a:rPr>
              <a:t>Tithonia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Buddleja</a:t>
            </a:r>
            <a:endParaRPr lang="en-US" sz="2400" dirty="0">
              <a:solidFill>
                <a:srgbClr val="FFFF00"/>
              </a:solidFill>
              <a:latin typeface="Georgia" pitchFamily="18" charset="0"/>
            </a:endParaRP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April + 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This is the common </a:t>
            </a:r>
          </a:p>
          <a:p>
            <a:pPr>
              <a:lnSpc>
                <a:spcPct val="35000"/>
              </a:lnSpc>
              <a:spcBef>
                <a:spcPct val="50000"/>
              </a:spcBef>
            </a:pPr>
            <a:r>
              <a:rPr lang="en-US" sz="2400" dirty="0">
                <a:solidFill>
                  <a:srgbClr val="FFFF00"/>
                </a:solidFill>
                <a:latin typeface="Georgia" pitchFamily="18" charset="0"/>
              </a:rPr>
              <a:t>    Parsley/Dill Worm!</a:t>
            </a:r>
          </a:p>
        </p:txBody>
      </p:sp>
      <p:pic>
        <p:nvPicPr>
          <p:cNvPr id="57350" name="Picture 2" descr="http://www.kidsbutterfly.org/files/images/Papilio_polyxenes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050" y="1065213"/>
            <a:ext cx="358775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9D70-9431-FF44-B3BB-3ADC6FF267B6}"/>
              </a:ext>
            </a:extLst>
          </p:cNvPr>
          <p:cNvSpPr>
            <a:spLocks noGrp="1"/>
          </p:cNvSpPr>
          <p:nvPr>
            <p:ph type="title"/>
          </p:nvPr>
        </p:nvSpPr>
        <p:spPr/>
        <p:txBody>
          <a:bodyPr>
            <a:normAutofit/>
          </a:bodyPr>
          <a:lstStyle/>
          <a:p>
            <a:r>
              <a:rPr lang="en-US" sz="4000" dirty="0">
                <a:solidFill>
                  <a:schemeClr val="accent3"/>
                </a:solidFill>
              </a:rPr>
              <a:t>Order Lepidoptera: Butterflies</a:t>
            </a:r>
          </a:p>
        </p:txBody>
      </p:sp>
      <p:sp>
        <p:nvSpPr>
          <p:cNvPr id="4" name="Text Placeholder 3">
            <a:extLst>
              <a:ext uri="{FF2B5EF4-FFF2-40B4-BE49-F238E27FC236}">
                <a16:creationId xmlns:a16="http://schemas.microsoft.com/office/drawing/2014/main" id="{F6329D3B-4A43-1E4E-BAE8-6F1BF4EF6E23}"/>
              </a:ext>
            </a:extLst>
          </p:cNvPr>
          <p:cNvSpPr>
            <a:spLocks noGrp="1"/>
          </p:cNvSpPr>
          <p:nvPr>
            <p:ph type="body" idx="1"/>
          </p:nvPr>
        </p:nvSpPr>
        <p:spPr/>
        <p:txBody>
          <a:bodyPr>
            <a:normAutofit fontScale="85000" lnSpcReduction="20000"/>
          </a:bodyPr>
          <a:lstStyle/>
          <a:p>
            <a:r>
              <a:rPr lang="en-US" sz="3600" dirty="0"/>
              <a:t>Swallowtail butterflies family </a:t>
            </a:r>
            <a:r>
              <a:rPr lang="en-US" sz="3600" dirty="0" err="1"/>
              <a:t>Papilionidae</a:t>
            </a:r>
            <a:endParaRPr lang="en-US" sz="3600" dirty="0"/>
          </a:p>
        </p:txBody>
      </p:sp>
      <p:sp>
        <p:nvSpPr>
          <p:cNvPr id="6" name="Text Placeholder 5">
            <a:extLst>
              <a:ext uri="{FF2B5EF4-FFF2-40B4-BE49-F238E27FC236}">
                <a16:creationId xmlns:a16="http://schemas.microsoft.com/office/drawing/2014/main" id="{BA6B7789-DEE1-F94B-9B39-26950559C4CB}"/>
              </a:ext>
            </a:extLst>
          </p:cNvPr>
          <p:cNvSpPr>
            <a:spLocks noGrp="1"/>
          </p:cNvSpPr>
          <p:nvPr>
            <p:ph type="body" sz="quarter" idx="3"/>
          </p:nvPr>
        </p:nvSpPr>
        <p:spPr/>
        <p:txBody>
          <a:bodyPr>
            <a:normAutofit fontScale="85000" lnSpcReduction="20000"/>
          </a:bodyPr>
          <a:lstStyle/>
          <a:p>
            <a:r>
              <a:rPr lang="en-US" dirty="0"/>
              <a:t>Photograph by Ansel </a:t>
            </a:r>
            <a:r>
              <a:rPr lang="en-US" dirty="0" err="1"/>
              <a:t>Oommen</a:t>
            </a:r>
            <a:r>
              <a:rPr lang="en-US" dirty="0"/>
              <a:t>.</a:t>
            </a:r>
          </a:p>
        </p:txBody>
      </p:sp>
      <p:sp>
        <p:nvSpPr>
          <p:cNvPr id="10" name="Rectangle 9">
            <a:extLst>
              <a:ext uri="{FF2B5EF4-FFF2-40B4-BE49-F238E27FC236}">
                <a16:creationId xmlns:a16="http://schemas.microsoft.com/office/drawing/2014/main" id="{AE403C46-ABF3-E048-982D-4B64A972524B}"/>
              </a:ext>
            </a:extLst>
          </p:cNvPr>
          <p:cNvSpPr/>
          <p:nvPr/>
        </p:nvSpPr>
        <p:spPr>
          <a:xfrm>
            <a:off x="695078" y="6146225"/>
            <a:ext cx="5498005" cy="584775"/>
          </a:xfrm>
          <a:prstGeom prst="rect">
            <a:avLst/>
          </a:prstGeom>
        </p:spPr>
        <p:txBody>
          <a:bodyPr wrap="square">
            <a:spAutoFit/>
          </a:bodyPr>
          <a:lstStyle/>
          <a:p>
            <a:r>
              <a:rPr lang="en-US" sz="3200" dirty="0"/>
              <a:t>Black Swallowtail.</a:t>
            </a:r>
          </a:p>
        </p:txBody>
      </p:sp>
      <p:sp>
        <p:nvSpPr>
          <p:cNvPr id="12" name="TextBox 11">
            <a:extLst>
              <a:ext uri="{FF2B5EF4-FFF2-40B4-BE49-F238E27FC236}">
                <a16:creationId xmlns:a16="http://schemas.microsoft.com/office/drawing/2014/main" id="{806BD8EC-F869-584C-95AC-B7B830B33A93}"/>
              </a:ext>
            </a:extLst>
          </p:cNvPr>
          <p:cNvSpPr txBox="1"/>
          <p:nvPr/>
        </p:nvSpPr>
        <p:spPr>
          <a:xfrm>
            <a:off x="1066800" y="5946182"/>
            <a:ext cx="3441968" cy="369332"/>
          </a:xfrm>
          <a:prstGeom prst="rect">
            <a:avLst/>
          </a:prstGeom>
          <a:noFill/>
        </p:spPr>
        <p:txBody>
          <a:bodyPr wrap="none" rtlCol="0">
            <a:spAutoFit/>
          </a:bodyPr>
          <a:lstStyle/>
          <a:p>
            <a:r>
              <a:rPr lang="en-US" dirty="0"/>
              <a:t>Sturgis McKeever photographer</a:t>
            </a:r>
          </a:p>
        </p:txBody>
      </p:sp>
      <p:pic>
        <p:nvPicPr>
          <p:cNvPr id="7" name="Content Placeholder 6">
            <a:extLst>
              <a:ext uri="{FF2B5EF4-FFF2-40B4-BE49-F238E27FC236}">
                <a16:creationId xmlns:a16="http://schemas.microsoft.com/office/drawing/2014/main" id="{FEE453F7-2C6E-1244-AF34-195BB8B52A27}"/>
              </a:ext>
            </a:extLst>
          </p:cNvPr>
          <p:cNvPicPr>
            <a:picLocks noGrp="1" noChangeAspect="1"/>
          </p:cNvPicPr>
          <p:nvPr>
            <p:ph sz="half" idx="2"/>
          </p:nvPr>
        </p:nvPicPr>
        <p:blipFill>
          <a:blip r:embed="rId3"/>
          <a:stretch>
            <a:fillRect/>
          </a:stretch>
        </p:blipFill>
        <p:spPr>
          <a:xfrm>
            <a:off x="1066800" y="2743465"/>
            <a:ext cx="4754563" cy="3169708"/>
          </a:xfrm>
          <a:prstGeom prst="rect">
            <a:avLst/>
          </a:prstGeom>
        </p:spPr>
      </p:pic>
      <p:pic>
        <p:nvPicPr>
          <p:cNvPr id="11" name="Content Placeholder 10">
            <a:extLst>
              <a:ext uri="{FF2B5EF4-FFF2-40B4-BE49-F238E27FC236}">
                <a16:creationId xmlns:a16="http://schemas.microsoft.com/office/drawing/2014/main" id="{6203CC01-958B-A341-9722-14655F32B983}"/>
              </a:ext>
            </a:extLst>
          </p:cNvPr>
          <p:cNvPicPr>
            <a:picLocks noGrp="1" noChangeAspect="1"/>
          </p:cNvPicPr>
          <p:nvPr>
            <p:ph sz="quarter" idx="4"/>
          </p:nvPr>
        </p:nvPicPr>
        <p:blipFill>
          <a:blip r:embed="rId4"/>
          <a:stretch>
            <a:fillRect/>
          </a:stretch>
        </p:blipFill>
        <p:spPr>
          <a:xfrm>
            <a:off x="6370638" y="2545358"/>
            <a:ext cx="4754562" cy="3565921"/>
          </a:xfrm>
          <a:prstGeom prst="rect">
            <a:avLst/>
          </a:prstGeom>
        </p:spPr>
      </p:pic>
    </p:spTree>
    <p:extLst>
      <p:ext uri="{BB962C8B-B14F-4D97-AF65-F5344CB8AC3E}">
        <p14:creationId xmlns:p14="http://schemas.microsoft.com/office/powerpoint/2010/main" val="185424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4B81-4F95-B24B-89FE-B839CC8DC15A}"/>
              </a:ext>
            </a:extLst>
          </p:cNvPr>
          <p:cNvSpPr>
            <a:spLocks noGrp="1"/>
          </p:cNvSpPr>
          <p:nvPr>
            <p:ph type="title"/>
          </p:nvPr>
        </p:nvSpPr>
        <p:spPr/>
        <p:txBody>
          <a:bodyPr>
            <a:normAutofit fontScale="90000"/>
          </a:bodyPr>
          <a:lstStyle/>
          <a:p>
            <a:r>
              <a:rPr lang="en-US" sz="4000" dirty="0">
                <a:solidFill>
                  <a:schemeClr val="accent3"/>
                </a:solidFill>
              </a:rPr>
              <a:t>Wasps: </a:t>
            </a:r>
            <a:r>
              <a:rPr lang="en-US" sz="4000" dirty="0"/>
              <a:t>Order Hymenoptera</a:t>
            </a:r>
            <a:br>
              <a:rPr lang="en-US" sz="4000" dirty="0"/>
            </a:br>
            <a:endParaRPr lang="en-US" sz="4000" dirty="0">
              <a:solidFill>
                <a:schemeClr val="accent3"/>
              </a:solidFill>
            </a:endParaRPr>
          </a:p>
        </p:txBody>
      </p:sp>
      <p:sp>
        <p:nvSpPr>
          <p:cNvPr id="4" name="Content Placeholder 3">
            <a:extLst>
              <a:ext uri="{FF2B5EF4-FFF2-40B4-BE49-F238E27FC236}">
                <a16:creationId xmlns:a16="http://schemas.microsoft.com/office/drawing/2014/main" id="{EC23B47C-545C-DA4B-8634-F55A412B4C43}"/>
              </a:ext>
            </a:extLst>
          </p:cNvPr>
          <p:cNvSpPr>
            <a:spLocks noGrp="1"/>
          </p:cNvSpPr>
          <p:nvPr>
            <p:ph type="body" sz="half" idx="2"/>
          </p:nvPr>
        </p:nvSpPr>
        <p:spPr/>
        <p:txBody>
          <a:bodyPr>
            <a:normAutofit/>
          </a:bodyPr>
          <a:lstStyle/>
          <a:p>
            <a:pPr lvl="1"/>
            <a:endParaRPr lang="en-US" sz="3800" dirty="0"/>
          </a:p>
        </p:txBody>
      </p:sp>
      <p:sp>
        <p:nvSpPr>
          <p:cNvPr id="3" name="Content Placeholder 2">
            <a:extLst>
              <a:ext uri="{FF2B5EF4-FFF2-40B4-BE49-F238E27FC236}">
                <a16:creationId xmlns:a16="http://schemas.microsoft.com/office/drawing/2014/main" id="{1E7364B3-208E-6548-AABF-FED89865048C}"/>
              </a:ext>
            </a:extLst>
          </p:cNvPr>
          <p:cNvSpPr>
            <a:spLocks noGrp="1"/>
          </p:cNvSpPr>
          <p:nvPr>
            <p:ph idx="1"/>
          </p:nvPr>
        </p:nvSpPr>
        <p:spPr/>
        <p:txBody>
          <a:bodyPr>
            <a:normAutofit/>
          </a:bodyPr>
          <a:lstStyle/>
          <a:p>
            <a:r>
              <a:rPr lang="en-US" sz="3600" dirty="0"/>
              <a:t>Examples:</a:t>
            </a:r>
          </a:p>
          <a:p>
            <a:pPr lvl="1"/>
            <a:endParaRPr lang="en-US" sz="3400" dirty="0"/>
          </a:p>
          <a:p>
            <a:pPr lvl="1"/>
            <a:r>
              <a:rPr lang="en-US" sz="3400" dirty="0"/>
              <a:t>Paper wasp</a:t>
            </a:r>
          </a:p>
          <a:p>
            <a:pPr lvl="1"/>
            <a:r>
              <a:rPr lang="en-US" sz="3400" dirty="0"/>
              <a:t>Thread-waisted wasp</a:t>
            </a:r>
          </a:p>
          <a:p>
            <a:pPr lvl="1"/>
            <a:r>
              <a:rPr lang="en-US" sz="3400" dirty="0"/>
              <a:t>Tiphiid and </a:t>
            </a:r>
            <a:r>
              <a:rPr lang="en-US" sz="3400" dirty="0" err="1"/>
              <a:t>Scoliid</a:t>
            </a:r>
            <a:r>
              <a:rPr lang="en-US" sz="3400" dirty="0"/>
              <a:t> wasps</a:t>
            </a:r>
          </a:p>
          <a:p>
            <a:pPr lvl="1"/>
            <a:r>
              <a:rPr lang="en-US" sz="3400" dirty="0"/>
              <a:t>Potter wasps</a:t>
            </a:r>
          </a:p>
          <a:p>
            <a:pPr lvl="1"/>
            <a:r>
              <a:rPr lang="en-US" sz="3400" dirty="0"/>
              <a:t>Parasitic wasps, example </a:t>
            </a:r>
            <a:r>
              <a:rPr lang="en-US" sz="3400" i="1" dirty="0" err="1"/>
              <a:t>Larra</a:t>
            </a:r>
            <a:r>
              <a:rPr lang="en-US" sz="3400" i="1" dirty="0"/>
              <a:t> bicolor</a:t>
            </a:r>
          </a:p>
          <a:p>
            <a:pPr lvl="1"/>
            <a:endParaRPr lang="en-US" sz="3400" dirty="0"/>
          </a:p>
        </p:txBody>
      </p:sp>
      <p:pic>
        <p:nvPicPr>
          <p:cNvPr id="5" name="Picture 4">
            <a:extLst>
              <a:ext uri="{FF2B5EF4-FFF2-40B4-BE49-F238E27FC236}">
                <a16:creationId xmlns:a16="http://schemas.microsoft.com/office/drawing/2014/main" id="{5DC44106-C18F-594A-B6AD-820A087948E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5448" y="3871109"/>
            <a:ext cx="3276304" cy="2176481"/>
          </a:xfrm>
          <a:prstGeom prst="rect">
            <a:avLst/>
          </a:prstGeom>
        </p:spPr>
      </p:pic>
    </p:spTree>
    <p:extLst>
      <p:ext uri="{BB962C8B-B14F-4D97-AF65-F5344CB8AC3E}">
        <p14:creationId xmlns:p14="http://schemas.microsoft.com/office/powerpoint/2010/main" val="8758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9240F-0350-3C45-8492-A9BB4A850FD5}"/>
              </a:ext>
            </a:extLst>
          </p:cNvPr>
          <p:cNvSpPr>
            <a:spLocks noGrp="1"/>
          </p:cNvSpPr>
          <p:nvPr>
            <p:ph type="title"/>
          </p:nvPr>
        </p:nvSpPr>
        <p:spPr/>
        <p:txBody>
          <a:bodyPr>
            <a:normAutofit/>
          </a:bodyPr>
          <a:lstStyle/>
          <a:p>
            <a:r>
              <a:rPr lang="en-US" sz="4000" dirty="0">
                <a:solidFill>
                  <a:schemeClr val="accent3"/>
                </a:solidFill>
              </a:rPr>
              <a:t>Black Swallowtail</a:t>
            </a:r>
          </a:p>
        </p:txBody>
      </p:sp>
      <p:sp>
        <p:nvSpPr>
          <p:cNvPr id="3" name="Text Placeholder 2">
            <a:extLst>
              <a:ext uri="{FF2B5EF4-FFF2-40B4-BE49-F238E27FC236}">
                <a16:creationId xmlns:a16="http://schemas.microsoft.com/office/drawing/2014/main" id="{BFF5E6C3-8177-5641-8CA1-DCF4BCB367B6}"/>
              </a:ext>
            </a:extLst>
          </p:cNvPr>
          <p:cNvSpPr>
            <a:spLocks noGrp="1"/>
          </p:cNvSpPr>
          <p:nvPr>
            <p:ph type="body" idx="1"/>
          </p:nvPr>
        </p:nvSpPr>
        <p:spPr/>
        <p:txBody>
          <a:bodyPr>
            <a:noAutofit/>
          </a:bodyPr>
          <a:lstStyle/>
          <a:p>
            <a:r>
              <a:rPr lang="en-US" sz="3200" dirty="0"/>
              <a:t>Black Swallowtail larval osmeterium</a:t>
            </a:r>
          </a:p>
        </p:txBody>
      </p:sp>
      <p:pic>
        <p:nvPicPr>
          <p:cNvPr id="7" name="Content Placeholder 6">
            <a:extLst>
              <a:ext uri="{FF2B5EF4-FFF2-40B4-BE49-F238E27FC236}">
                <a16:creationId xmlns:a16="http://schemas.microsoft.com/office/drawing/2014/main" id="{A711FF2E-CF2F-6E4F-9B4B-40C9D5B58509}"/>
              </a:ext>
            </a:extLst>
          </p:cNvPr>
          <p:cNvPicPr>
            <a:picLocks noGrp="1" noChangeAspect="1"/>
          </p:cNvPicPr>
          <p:nvPr>
            <p:ph sz="half" idx="2"/>
          </p:nvPr>
        </p:nvPicPr>
        <p:blipFill>
          <a:blip r:embed="rId3"/>
          <a:stretch>
            <a:fillRect/>
          </a:stretch>
        </p:blipFill>
        <p:spPr>
          <a:xfrm>
            <a:off x="1066800" y="2743465"/>
            <a:ext cx="4754563" cy="3169708"/>
          </a:xfrm>
          <a:prstGeom prst="rect">
            <a:avLst/>
          </a:prstGeom>
        </p:spPr>
      </p:pic>
      <p:sp>
        <p:nvSpPr>
          <p:cNvPr id="5" name="Text Placeholder 4">
            <a:extLst>
              <a:ext uri="{FF2B5EF4-FFF2-40B4-BE49-F238E27FC236}">
                <a16:creationId xmlns:a16="http://schemas.microsoft.com/office/drawing/2014/main" id="{E800FE1E-0C02-BE4B-810A-3333088BA8C1}"/>
              </a:ext>
            </a:extLst>
          </p:cNvPr>
          <p:cNvSpPr>
            <a:spLocks noGrp="1"/>
          </p:cNvSpPr>
          <p:nvPr>
            <p:ph type="body" sz="quarter" idx="3"/>
          </p:nvPr>
        </p:nvSpPr>
        <p:spPr/>
        <p:txBody>
          <a:bodyPr>
            <a:normAutofit/>
          </a:bodyPr>
          <a:lstStyle/>
          <a:p>
            <a:r>
              <a:rPr lang="en-US" sz="3200" dirty="0"/>
              <a:t>Larval host plants</a:t>
            </a:r>
          </a:p>
        </p:txBody>
      </p:sp>
      <p:sp>
        <p:nvSpPr>
          <p:cNvPr id="6" name="Content Placeholder 5">
            <a:extLst>
              <a:ext uri="{FF2B5EF4-FFF2-40B4-BE49-F238E27FC236}">
                <a16:creationId xmlns:a16="http://schemas.microsoft.com/office/drawing/2014/main" id="{E94FFF65-3B03-564F-A5A9-86D40C01930C}"/>
              </a:ext>
            </a:extLst>
          </p:cNvPr>
          <p:cNvSpPr>
            <a:spLocks noGrp="1"/>
          </p:cNvSpPr>
          <p:nvPr>
            <p:ph sz="quarter" idx="4"/>
          </p:nvPr>
        </p:nvSpPr>
        <p:spPr/>
        <p:txBody>
          <a:bodyPr>
            <a:noAutofit/>
          </a:bodyPr>
          <a:lstStyle/>
          <a:p>
            <a:r>
              <a:rPr lang="en-US" sz="2800" dirty="0"/>
              <a:t>Carrots</a:t>
            </a:r>
          </a:p>
          <a:p>
            <a:r>
              <a:rPr lang="en-US" sz="2800" dirty="0"/>
              <a:t>Parsley</a:t>
            </a:r>
          </a:p>
          <a:p>
            <a:r>
              <a:rPr lang="en-US" sz="2800" dirty="0"/>
              <a:t>Dill</a:t>
            </a:r>
          </a:p>
          <a:p>
            <a:r>
              <a:rPr lang="en-US" sz="2800" dirty="0"/>
              <a:t>Fennel</a:t>
            </a:r>
          </a:p>
          <a:p>
            <a:r>
              <a:rPr lang="en-US" sz="2800" dirty="0"/>
              <a:t>Bronze fennel</a:t>
            </a:r>
          </a:p>
          <a:p>
            <a:r>
              <a:rPr lang="en-US" sz="2800" dirty="0"/>
              <a:t>Queen Anne’s lace</a:t>
            </a:r>
          </a:p>
        </p:txBody>
      </p:sp>
      <p:sp>
        <p:nvSpPr>
          <p:cNvPr id="8" name="TextBox 7">
            <a:extLst>
              <a:ext uri="{FF2B5EF4-FFF2-40B4-BE49-F238E27FC236}">
                <a16:creationId xmlns:a16="http://schemas.microsoft.com/office/drawing/2014/main" id="{C5AFE457-C306-0345-8BEF-2C6CEC33FD90}"/>
              </a:ext>
            </a:extLst>
          </p:cNvPr>
          <p:cNvSpPr txBox="1"/>
          <p:nvPr/>
        </p:nvSpPr>
        <p:spPr>
          <a:xfrm>
            <a:off x="1262743" y="2841171"/>
            <a:ext cx="3557384" cy="369332"/>
          </a:xfrm>
          <a:prstGeom prst="rect">
            <a:avLst/>
          </a:prstGeom>
          <a:noFill/>
        </p:spPr>
        <p:txBody>
          <a:bodyPr wrap="none" rtlCol="0">
            <a:spAutoFit/>
          </a:bodyPr>
          <a:lstStyle/>
          <a:p>
            <a:r>
              <a:rPr lang="en-US" dirty="0"/>
              <a:t>Whitney </a:t>
            </a:r>
            <a:r>
              <a:rPr lang="en-US" dirty="0" err="1"/>
              <a:t>Cranshaw</a:t>
            </a:r>
            <a:r>
              <a:rPr lang="en-US" dirty="0"/>
              <a:t> photographer</a:t>
            </a:r>
          </a:p>
        </p:txBody>
      </p:sp>
    </p:spTree>
    <p:extLst>
      <p:ext uri="{BB962C8B-B14F-4D97-AF65-F5344CB8AC3E}">
        <p14:creationId xmlns:p14="http://schemas.microsoft.com/office/powerpoint/2010/main" val="390922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spicebu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947988"/>
            <a:ext cx="3657600"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8"/>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Spicebush Swallowtail</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58372" name="Text Box 1029"/>
          <p:cNvSpPr txBox="1">
            <a:spLocks noChangeArrowheads="1"/>
          </p:cNvSpPr>
          <p:nvPr/>
        </p:nvSpPr>
        <p:spPr bwMode="auto">
          <a:xfrm>
            <a:off x="8375650" y="4262438"/>
            <a:ext cx="213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400" b="0">
                <a:solidFill>
                  <a:srgbClr val="FFFF00"/>
                </a:solidFill>
                <a:latin typeface="Georgia" pitchFamily="18" charset="0"/>
              </a:rPr>
              <a:t>Papilio troilus</a:t>
            </a:r>
          </a:p>
        </p:txBody>
      </p:sp>
      <p:sp>
        <p:nvSpPr>
          <p:cNvPr id="58373" name="Rectangle 1030"/>
          <p:cNvSpPr>
            <a:spLocks noChangeArrowheads="1"/>
          </p:cNvSpPr>
          <p:nvPr/>
        </p:nvSpPr>
        <p:spPr bwMode="auto">
          <a:xfrm>
            <a:off x="1987550" y="1223964"/>
            <a:ext cx="456565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Eastern NA</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Spicebush, Sassafras </a:t>
            </a:r>
          </a:p>
          <a:p>
            <a:pPr>
              <a:lnSpc>
                <a:spcPct val="35000"/>
              </a:lnSpc>
              <a:spcBef>
                <a:spcPct val="50000"/>
              </a:spcBef>
            </a:pPr>
            <a:r>
              <a:rPr lang="en-US" sz="2400">
                <a:solidFill>
                  <a:srgbClr val="FFFF00"/>
                </a:solidFill>
                <a:latin typeface="Georgia" pitchFamily="18" charset="0"/>
              </a:rPr>
              <a:t>     Perseas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a:t>
            </a:r>
          </a:p>
          <a:p>
            <a:pPr>
              <a:lnSpc>
                <a:spcPct val="35000"/>
              </a:lnSpc>
              <a:spcBef>
                <a:spcPct val="50000"/>
              </a:spcBef>
            </a:pPr>
            <a:r>
              <a:rPr lang="en-US" sz="2400">
                <a:solidFill>
                  <a:srgbClr val="FFFF00"/>
                </a:solidFill>
                <a:latin typeface="Georgia" pitchFamily="18" charset="0"/>
              </a:rPr>
              <a:t>     Lantana</a:t>
            </a:r>
          </a:p>
          <a:p>
            <a:pPr>
              <a:lnSpc>
                <a:spcPct val="35000"/>
              </a:lnSpc>
              <a:spcBef>
                <a:spcPct val="50000"/>
              </a:spcBef>
            </a:pPr>
            <a:r>
              <a:rPr lang="en-US" sz="2400">
                <a:solidFill>
                  <a:srgbClr val="FFFF00"/>
                </a:solidFill>
                <a:latin typeface="Georgia" pitchFamily="18" charset="0"/>
              </a:rPr>
              <a:t>     Buddleja</a:t>
            </a:r>
          </a:p>
          <a:p>
            <a:pPr>
              <a:lnSpc>
                <a:spcPct val="35000"/>
              </a:lnSpc>
              <a:spcBef>
                <a:spcPct val="50000"/>
              </a:spcBef>
            </a:pPr>
            <a:r>
              <a:rPr lang="en-US" sz="2400">
                <a:solidFill>
                  <a:srgbClr val="FFFF00"/>
                </a:solidFill>
                <a:latin typeface="Georgia" pitchFamily="18" charset="0"/>
              </a:rPr>
              <a:t>     Phlox</a:t>
            </a:r>
          </a:p>
          <a:p>
            <a:pPr>
              <a:lnSpc>
                <a:spcPct val="35000"/>
              </a:lnSpc>
              <a:spcBef>
                <a:spcPct val="50000"/>
              </a:spcBef>
            </a:pPr>
            <a:r>
              <a:rPr lang="en-US" sz="2400">
                <a:solidFill>
                  <a:srgbClr val="FFFF00"/>
                </a:solidFill>
                <a:latin typeface="Georgia" pitchFamily="18" charset="0"/>
              </a:rPr>
              <a:t>     Joe Pye Weed</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July</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Nervous Flier</a:t>
            </a:r>
          </a:p>
        </p:txBody>
      </p:sp>
      <p:pic>
        <p:nvPicPr>
          <p:cNvPr id="58374" name="Picture 2" descr="http://www.marietta.edu/%7Ebiol/biomes/images/deciduous/spicebush_1523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1" y="914400"/>
            <a:ext cx="3749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99250" y="2347913"/>
            <a:ext cx="1676400" cy="646112"/>
          </a:xfrm>
          <a:prstGeom prst="rect">
            <a:avLst/>
          </a:prstGeom>
        </p:spPr>
        <p:txBody>
          <a:bodyPr>
            <a:spAutoFit/>
          </a:bodyPr>
          <a:lstStyle/>
          <a:p>
            <a:pPr>
              <a:defRPr/>
            </a:pPr>
            <a:r>
              <a:rPr lang="en-US" dirty="0">
                <a:solidFill>
                  <a:schemeClr val="bg2">
                    <a:lumMod val="60000"/>
                    <a:lumOff val="40000"/>
                  </a:schemeClr>
                </a:solidFill>
                <a:latin typeface="Arial Narrow" pitchFamily="34" charset="0"/>
                <a:cs typeface="Arial" pitchFamily="34" charset="0"/>
              </a:rPr>
              <a:t>www.marietta.edu/~biol/biomes/</a:t>
            </a:r>
          </a:p>
        </p:txBody>
      </p:sp>
    </p:spTree>
    <p:extLst>
      <p:ext uri="{BB962C8B-B14F-4D97-AF65-F5344CB8AC3E}">
        <p14:creationId xmlns:p14="http://schemas.microsoft.com/office/powerpoint/2010/main" val="14596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2667000" y="5334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Zebra Swallowtail</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60419" name="Text Box 5"/>
          <p:cNvSpPr txBox="1">
            <a:spLocks noChangeArrowheads="1"/>
          </p:cNvSpPr>
          <p:nvPr/>
        </p:nvSpPr>
        <p:spPr bwMode="auto">
          <a:xfrm>
            <a:off x="7831139" y="6172200"/>
            <a:ext cx="2505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Eurytides marcellus</a:t>
            </a:r>
          </a:p>
        </p:txBody>
      </p:sp>
      <p:sp>
        <p:nvSpPr>
          <p:cNvPr id="60420" name="Rectangle 6"/>
          <p:cNvSpPr>
            <a:spLocks noChangeArrowheads="1"/>
          </p:cNvSpPr>
          <p:nvPr/>
        </p:nvSpPr>
        <p:spPr bwMode="auto">
          <a:xfrm>
            <a:off x="1943100" y="1066800"/>
            <a:ext cx="411480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FF00"/>
                </a:solidFill>
                <a:latin typeface="Georgia" pitchFamily="18" charset="0"/>
              </a:rPr>
              <a:t>      Eastern NA</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Pawpaw and</a:t>
            </a:r>
          </a:p>
          <a:p>
            <a:pPr>
              <a:lnSpc>
                <a:spcPct val="35000"/>
              </a:lnSpc>
              <a:spcBef>
                <a:spcPct val="50000"/>
              </a:spcBef>
            </a:pPr>
            <a:r>
              <a:rPr lang="en-US" sz="2400" dirty="0">
                <a:solidFill>
                  <a:srgbClr val="FFFF00"/>
                </a:solidFill>
                <a:latin typeface="Georgia" pitchFamily="18" charset="0"/>
              </a:rPr>
              <a:t>     other </a:t>
            </a:r>
            <a:r>
              <a:rPr lang="en-US" sz="2400" dirty="0" err="1">
                <a:solidFill>
                  <a:srgbClr val="FFFF00"/>
                </a:solidFill>
                <a:latin typeface="Georgia" pitchFamily="18" charset="0"/>
              </a:rPr>
              <a:t>Asimina</a:t>
            </a:r>
            <a:endParaRPr lang="en-US" sz="2400" dirty="0">
              <a:solidFill>
                <a:srgbClr val="FFFF00"/>
              </a:solidFill>
              <a:latin typeface="Georgia" pitchFamily="18" charset="0"/>
            </a:endParaRP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Blueberry  </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Buddleja</a:t>
            </a:r>
            <a:r>
              <a:rPr lang="en-US" sz="2400" dirty="0">
                <a:solidFill>
                  <a:srgbClr val="FFFF00"/>
                </a:solidFill>
                <a:latin typeface="Georgia" pitchFamily="18" charset="0"/>
              </a:rPr>
              <a:t>, Phlox</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March, July</a:t>
            </a:r>
          </a:p>
          <a:p>
            <a:pPr>
              <a:lnSpc>
                <a:spcPct val="35000"/>
              </a:lnSpc>
              <a:spcBef>
                <a:spcPct val="50000"/>
              </a:spcBef>
            </a:pPr>
            <a:r>
              <a:rPr lang="en-US" sz="2400" dirty="0">
                <a:solidFill>
                  <a:srgbClr val="FFFF00"/>
                </a:solidFill>
                <a:latin typeface="Georgia" pitchFamily="18" charset="0"/>
              </a:rPr>
              <a:t>    September </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Very nervous flier</a:t>
            </a:r>
          </a:p>
          <a:p>
            <a:pPr>
              <a:lnSpc>
                <a:spcPct val="35000"/>
              </a:lnSpc>
              <a:spcBef>
                <a:spcPct val="50000"/>
              </a:spcBef>
            </a:pPr>
            <a:r>
              <a:rPr lang="en-US" sz="2400" dirty="0">
                <a:solidFill>
                  <a:srgbClr val="FFFF00"/>
                </a:solidFill>
                <a:latin typeface="Georgia" pitchFamily="18" charset="0"/>
              </a:rPr>
              <a:t>    Flies low to the ground</a:t>
            </a:r>
            <a:endParaRPr lang="en-US" sz="2400" dirty="0">
              <a:solidFill>
                <a:schemeClr val="bg1"/>
              </a:solidFill>
              <a:latin typeface="Georgia" pitchFamily="18" charset="0"/>
            </a:endParaRPr>
          </a:p>
        </p:txBody>
      </p:sp>
      <p:pic>
        <p:nvPicPr>
          <p:cNvPr id="60421" name="Picture 2" descr="http://www.carolinanature.com/butterflies/zebraswt44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5338" y="3395663"/>
            <a:ext cx="321786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descr="http://www.wildutah.us/images/butterflies_moths/papilionidae/papilioninae/b_eurytides_marcellus_001_w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973139"/>
            <a:ext cx="28194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22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44037-3A8B-5A4A-8E1A-20A8289B835D}"/>
              </a:ext>
            </a:extLst>
          </p:cNvPr>
          <p:cNvSpPr>
            <a:spLocks noGrp="1"/>
          </p:cNvSpPr>
          <p:nvPr>
            <p:ph type="title"/>
          </p:nvPr>
        </p:nvSpPr>
        <p:spPr/>
        <p:txBody>
          <a:bodyPr>
            <a:normAutofit/>
          </a:bodyPr>
          <a:lstStyle/>
          <a:p>
            <a:r>
              <a:rPr lang="en-US" sz="4000" dirty="0"/>
              <a:t>Lepidoptera- </a:t>
            </a:r>
            <a:r>
              <a:rPr lang="en-US" sz="4000" dirty="0" err="1"/>
              <a:t>Pieridae</a:t>
            </a:r>
            <a:endParaRPr lang="en-US" sz="4000" dirty="0"/>
          </a:p>
        </p:txBody>
      </p:sp>
      <p:sp>
        <p:nvSpPr>
          <p:cNvPr id="6" name="Text Placeholder 5">
            <a:extLst>
              <a:ext uri="{FF2B5EF4-FFF2-40B4-BE49-F238E27FC236}">
                <a16:creationId xmlns:a16="http://schemas.microsoft.com/office/drawing/2014/main" id="{453015B0-EDF4-BC45-B67C-7287BDFBDC97}"/>
              </a:ext>
            </a:extLst>
          </p:cNvPr>
          <p:cNvSpPr>
            <a:spLocks noGrp="1"/>
          </p:cNvSpPr>
          <p:nvPr>
            <p:ph type="body" sz="half" idx="2"/>
          </p:nvPr>
        </p:nvSpPr>
        <p:spPr/>
        <p:txBody>
          <a:bodyPr>
            <a:normAutofit/>
          </a:bodyPr>
          <a:lstStyle/>
          <a:p>
            <a:r>
              <a:rPr lang="en-US" sz="4000" dirty="0" err="1"/>
              <a:t>Sulphurs</a:t>
            </a:r>
            <a:r>
              <a:rPr lang="en-US" sz="4000" dirty="0"/>
              <a:t> and Whites</a:t>
            </a:r>
          </a:p>
        </p:txBody>
      </p:sp>
      <p:sp>
        <p:nvSpPr>
          <p:cNvPr id="8" name="Content Placeholder 7">
            <a:extLst>
              <a:ext uri="{FF2B5EF4-FFF2-40B4-BE49-F238E27FC236}">
                <a16:creationId xmlns:a16="http://schemas.microsoft.com/office/drawing/2014/main" id="{61101704-1111-1E48-87B2-29CD7B285152}"/>
              </a:ext>
            </a:extLst>
          </p:cNvPr>
          <p:cNvSpPr>
            <a:spLocks noGrp="1"/>
          </p:cNvSpPr>
          <p:nvPr>
            <p:ph idx="1"/>
          </p:nvPr>
        </p:nvSpPr>
        <p:spPr/>
        <p:txBody>
          <a:bodyPr>
            <a:normAutofit fontScale="85000" lnSpcReduction="20000"/>
          </a:bodyPr>
          <a:lstStyle/>
          <a:p>
            <a:endParaRPr lang="en-US" dirty="0"/>
          </a:p>
          <a:p>
            <a:endParaRPr lang="en-US" sz="4000" dirty="0"/>
          </a:p>
          <a:p>
            <a:r>
              <a:rPr lang="en-US" sz="4000" dirty="0"/>
              <a:t>Small to medium sized; typically white or yellow</a:t>
            </a:r>
          </a:p>
          <a:p>
            <a:r>
              <a:rPr lang="en-US" sz="4000" dirty="0"/>
              <a:t>Many have dark markings, most are sexually dimorphic and seasonally variable</a:t>
            </a:r>
          </a:p>
          <a:p>
            <a:r>
              <a:rPr lang="en-US" sz="4000" dirty="0"/>
              <a:t>Quick, erratic flight</a:t>
            </a:r>
          </a:p>
          <a:p>
            <a:r>
              <a:rPr lang="en-US" sz="4000" dirty="0"/>
              <a:t>Open disturbed sites where weedy larval host plants can be found</a:t>
            </a:r>
          </a:p>
        </p:txBody>
      </p:sp>
    </p:spTree>
    <p:extLst>
      <p:ext uri="{BB962C8B-B14F-4D97-AF65-F5344CB8AC3E}">
        <p14:creationId xmlns:p14="http://schemas.microsoft.com/office/powerpoint/2010/main" val="329522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2441575" y="1524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Common Sulfur</a:t>
            </a:r>
          </a:p>
        </p:txBody>
      </p:sp>
      <p:sp>
        <p:nvSpPr>
          <p:cNvPr id="71683" name="Text Box 5"/>
          <p:cNvSpPr txBox="1">
            <a:spLocks noChangeArrowheads="1"/>
          </p:cNvSpPr>
          <p:nvPr/>
        </p:nvSpPr>
        <p:spPr bwMode="auto">
          <a:xfrm>
            <a:off x="6354764" y="6254750"/>
            <a:ext cx="2001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Colias philodice</a:t>
            </a:r>
          </a:p>
        </p:txBody>
      </p:sp>
      <p:sp>
        <p:nvSpPr>
          <p:cNvPr id="71684" name="Rectangle 6"/>
          <p:cNvSpPr>
            <a:spLocks noChangeArrowheads="1"/>
          </p:cNvSpPr>
          <p:nvPr/>
        </p:nvSpPr>
        <p:spPr bwMode="auto">
          <a:xfrm>
            <a:off x="1905000" y="1066800"/>
            <a:ext cx="350520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FF00"/>
                </a:solidFill>
                <a:latin typeface="Georgia" pitchFamily="18" charset="0"/>
              </a:rPr>
              <a:t>      Eastern NA</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Clovers</a:t>
            </a:r>
          </a:p>
          <a:p>
            <a:pPr>
              <a:lnSpc>
                <a:spcPct val="35000"/>
              </a:lnSpc>
              <a:spcBef>
                <a:spcPct val="50000"/>
              </a:spcBef>
            </a:pPr>
            <a:r>
              <a:rPr lang="en-US" sz="2400">
                <a:solidFill>
                  <a:srgbClr val="FFFF00"/>
                </a:solidFill>
                <a:latin typeface="Georgia" pitchFamily="18" charset="0"/>
              </a:rPr>
              <a:t>      Alfalfa</a:t>
            </a:r>
          </a:p>
          <a:p>
            <a:pPr>
              <a:lnSpc>
                <a:spcPct val="35000"/>
              </a:lnSpc>
              <a:spcBef>
                <a:spcPct val="50000"/>
              </a:spcBef>
            </a:pPr>
            <a:endParaRPr lang="en-US" sz="2400">
              <a:solidFill>
                <a:schemeClr val="bg1"/>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Echinacea</a:t>
            </a:r>
          </a:p>
          <a:p>
            <a:pPr>
              <a:lnSpc>
                <a:spcPct val="35000"/>
              </a:lnSpc>
              <a:spcBef>
                <a:spcPct val="50000"/>
              </a:spcBef>
            </a:pPr>
            <a:r>
              <a:rPr lang="en-US" sz="2400">
                <a:solidFill>
                  <a:srgbClr val="FFFF00"/>
                </a:solidFill>
                <a:latin typeface="Georgia" pitchFamily="18" charset="0"/>
              </a:rPr>
              <a:t>     Thrift  </a:t>
            </a:r>
          </a:p>
          <a:p>
            <a:pPr>
              <a:lnSpc>
                <a:spcPct val="35000"/>
              </a:lnSpc>
              <a:spcBef>
                <a:spcPct val="50000"/>
              </a:spcBef>
            </a:pPr>
            <a:r>
              <a:rPr lang="en-US" sz="2400">
                <a:solidFill>
                  <a:srgbClr val="FFFF00"/>
                </a:solidFill>
                <a:latin typeface="Georgia" pitchFamily="18" charset="0"/>
              </a:rPr>
              <a:t>     Buddleja</a:t>
            </a:r>
          </a:p>
          <a:p>
            <a:pPr>
              <a:lnSpc>
                <a:spcPct val="35000"/>
              </a:lnSpc>
              <a:spcBef>
                <a:spcPct val="50000"/>
              </a:spcBef>
            </a:pPr>
            <a:r>
              <a:rPr lang="en-US" sz="2400">
                <a:solidFill>
                  <a:srgbClr val="FFFF00"/>
                </a:solidFill>
                <a:latin typeface="Georgia" pitchFamily="18" charset="0"/>
              </a:rPr>
              <a:t>     Phlox</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July</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Very Common</a:t>
            </a:r>
          </a:p>
        </p:txBody>
      </p:sp>
      <p:pic>
        <p:nvPicPr>
          <p:cNvPr id="71685" name="Picture 2" descr="http://www.naba.org/chapters/nabambc/species-data/Colias-philodice-photo-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1" y="2451101"/>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4" descr="http://pics.davesgarden.com/pics/2008/08/07/jnana/66afb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7738" y="990601"/>
            <a:ext cx="4278312"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60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ChangeArrowheads="1"/>
          </p:cNvSpPr>
          <p:nvPr/>
        </p:nvSpPr>
        <p:spPr bwMode="auto">
          <a:xfrm>
            <a:off x="2514600" y="3810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Cloudless Giant Sulfur</a:t>
            </a:r>
            <a:br>
              <a:rPr lang="en-US" sz="3600">
                <a:solidFill>
                  <a:srgbClr val="FFFF00"/>
                </a:solidFill>
                <a:latin typeface="Georgia" pitchFamily="18" charset="0"/>
              </a:rPr>
            </a:br>
            <a:endParaRPr lang="en-US" sz="2400">
              <a:solidFill>
                <a:srgbClr val="FFFF00"/>
              </a:solidFill>
              <a:latin typeface="Georgia" pitchFamily="18" charset="0"/>
            </a:endParaRPr>
          </a:p>
        </p:txBody>
      </p:sp>
      <p:sp>
        <p:nvSpPr>
          <p:cNvPr id="86019" name="Text Box 7"/>
          <p:cNvSpPr txBox="1">
            <a:spLocks noChangeArrowheads="1"/>
          </p:cNvSpPr>
          <p:nvPr/>
        </p:nvSpPr>
        <p:spPr bwMode="auto">
          <a:xfrm>
            <a:off x="8370888" y="3165475"/>
            <a:ext cx="1892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Zerene cesonia</a:t>
            </a:r>
          </a:p>
        </p:txBody>
      </p:sp>
      <p:sp>
        <p:nvSpPr>
          <p:cNvPr id="86020" name="Rectangle 8"/>
          <p:cNvSpPr>
            <a:spLocks noChangeArrowheads="1"/>
          </p:cNvSpPr>
          <p:nvPr/>
        </p:nvSpPr>
        <p:spPr bwMode="auto">
          <a:xfrm>
            <a:off x="1828800" y="1223964"/>
            <a:ext cx="462915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dirty="0">
                <a:solidFill>
                  <a:srgbClr val="FF00FF"/>
                </a:solidFill>
                <a:latin typeface="Georgia" pitchFamily="18" charset="0"/>
              </a:rPr>
              <a:t>Range:  </a:t>
            </a:r>
          </a:p>
          <a:p>
            <a:pPr>
              <a:lnSpc>
                <a:spcPct val="35000"/>
              </a:lnSpc>
              <a:spcBef>
                <a:spcPct val="50000"/>
              </a:spcBef>
            </a:pPr>
            <a:r>
              <a:rPr lang="en-US" sz="2400" dirty="0">
                <a:solidFill>
                  <a:srgbClr val="FF00FF"/>
                </a:solidFill>
                <a:latin typeface="Georgia" pitchFamily="18" charset="0"/>
              </a:rPr>
              <a:t>      </a:t>
            </a:r>
            <a:r>
              <a:rPr lang="en-US" sz="2400" dirty="0">
                <a:solidFill>
                  <a:srgbClr val="FFFF00"/>
                </a:solidFill>
                <a:latin typeface="Georgia" pitchFamily="18" charset="0"/>
              </a:rPr>
              <a:t>Southern US</a:t>
            </a:r>
          </a:p>
          <a:p>
            <a:pPr>
              <a:lnSpc>
                <a:spcPct val="35000"/>
              </a:lnSpc>
              <a:spcBef>
                <a:spcPct val="50000"/>
              </a:spcBef>
            </a:pPr>
            <a:endParaRPr lang="en-US" sz="2400" dirty="0">
              <a:solidFill>
                <a:srgbClr val="FF00FF"/>
              </a:solidFill>
              <a:latin typeface="Georgia" pitchFamily="18" charset="0"/>
            </a:endParaRPr>
          </a:p>
          <a:p>
            <a:pPr>
              <a:lnSpc>
                <a:spcPct val="35000"/>
              </a:lnSpc>
              <a:spcBef>
                <a:spcPct val="50000"/>
              </a:spcBef>
            </a:pPr>
            <a:r>
              <a:rPr lang="en-US" sz="2400" dirty="0">
                <a:solidFill>
                  <a:srgbClr val="FF00FF"/>
                </a:solidFill>
                <a:latin typeface="Georgia" pitchFamily="18" charset="0"/>
              </a:rPr>
              <a:t>Host Plant(s)</a:t>
            </a:r>
          </a:p>
          <a:p>
            <a:pPr>
              <a:lnSpc>
                <a:spcPct val="35000"/>
              </a:lnSpc>
              <a:spcBef>
                <a:spcPct val="50000"/>
              </a:spcBef>
            </a:pPr>
            <a:r>
              <a:rPr lang="en-US" sz="2400" dirty="0">
                <a:solidFill>
                  <a:srgbClr val="FFFF00"/>
                </a:solidFill>
                <a:latin typeface="Georgia" pitchFamily="18" charset="0"/>
              </a:rPr>
              <a:t>     Clover</a:t>
            </a:r>
          </a:p>
          <a:p>
            <a:pPr>
              <a:lnSpc>
                <a:spcPct val="35000"/>
              </a:lnSpc>
              <a:spcBef>
                <a:spcPct val="50000"/>
              </a:spcBef>
            </a:pPr>
            <a:r>
              <a:rPr lang="en-US" sz="2400" dirty="0">
                <a:solidFill>
                  <a:srgbClr val="FFFF00"/>
                </a:solidFill>
                <a:latin typeface="Georgia" pitchFamily="18" charset="0"/>
              </a:rPr>
              <a:t>     Cassia</a:t>
            </a:r>
          </a:p>
          <a:p>
            <a:pPr>
              <a:lnSpc>
                <a:spcPct val="35000"/>
              </a:lnSpc>
              <a:spcBef>
                <a:spcPct val="50000"/>
              </a:spcBef>
            </a:pPr>
            <a:r>
              <a:rPr lang="en-US" sz="2400" dirty="0">
                <a:solidFill>
                  <a:schemeClr val="bg1"/>
                </a:solidFill>
                <a:latin typeface="Georgia" pitchFamily="18" charset="0"/>
              </a:rPr>
              <a:t>    </a:t>
            </a: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Attractors  </a:t>
            </a:r>
          </a:p>
          <a:p>
            <a:pPr>
              <a:lnSpc>
                <a:spcPct val="35000"/>
              </a:lnSpc>
              <a:spcBef>
                <a:spcPct val="50000"/>
              </a:spcBef>
            </a:pPr>
            <a:r>
              <a:rPr lang="en-US" sz="2400" dirty="0">
                <a:solidFill>
                  <a:srgbClr val="FFFF00"/>
                </a:solidFill>
                <a:latin typeface="Georgia" pitchFamily="18" charset="0"/>
              </a:rPr>
              <a:t>     Salvias, Phlox</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Buddleja</a:t>
            </a:r>
            <a:r>
              <a:rPr lang="en-US" sz="2400" dirty="0">
                <a:solidFill>
                  <a:srgbClr val="FFFF00"/>
                </a:solidFill>
                <a:latin typeface="Georgia" pitchFamily="18" charset="0"/>
              </a:rPr>
              <a:t>     </a:t>
            </a:r>
          </a:p>
          <a:p>
            <a:pPr>
              <a:lnSpc>
                <a:spcPct val="35000"/>
              </a:lnSpc>
              <a:spcBef>
                <a:spcPct val="50000"/>
              </a:spcBef>
            </a:pPr>
            <a:r>
              <a:rPr lang="en-US" sz="2400" dirty="0">
                <a:solidFill>
                  <a:srgbClr val="FFFF00"/>
                </a:solidFill>
                <a:latin typeface="Georgia" pitchFamily="18" charset="0"/>
              </a:rPr>
              <a:t>     </a:t>
            </a:r>
            <a:r>
              <a:rPr lang="en-US" sz="2400" dirty="0" err="1">
                <a:solidFill>
                  <a:srgbClr val="FFFF00"/>
                </a:solidFill>
                <a:latin typeface="Georgia" pitchFamily="18" charset="0"/>
              </a:rPr>
              <a:t>Tithonia</a:t>
            </a:r>
            <a:endParaRPr lang="en-US" sz="2400" dirty="0">
              <a:solidFill>
                <a:srgbClr val="FFFF00"/>
              </a:solidFill>
              <a:latin typeface="Georgia" pitchFamily="18" charset="0"/>
            </a:endParaRPr>
          </a:p>
          <a:p>
            <a:pPr>
              <a:lnSpc>
                <a:spcPct val="35000"/>
              </a:lnSpc>
              <a:spcBef>
                <a:spcPct val="50000"/>
              </a:spcBef>
            </a:pPr>
            <a:r>
              <a:rPr lang="en-US" sz="2400" dirty="0">
                <a:solidFill>
                  <a:srgbClr val="FFFF00"/>
                </a:solidFill>
                <a:latin typeface="Georgia" pitchFamily="18" charset="0"/>
              </a:rPr>
              <a:t>     Echinacea</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Brood Period:	</a:t>
            </a:r>
          </a:p>
          <a:p>
            <a:pPr>
              <a:lnSpc>
                <a:spcPct val="35000"/>
              </a:lnSpc>
              <a:spcBef>
                <a:spcPct val="50000"/>
              </a:spcBef>
            </a:pPr>
            <a:r>
              <a:rPr lang="en-US" sz="2400" dirty="0">
                <a:solidFill>
                  <a:srgbClr val="FFFF00"/>
                </a:solidFill>
                <a:latin typeface="Georgia" pitchFamily="18" charset="0"/>
              </a:rPr>
              <a:t>    April + July</a:t>
            </a:r>
          </a:p>
          <a:p>
            <a:pPr>
              <a:lnSpc>
                <a:spcPct val="35000"/>
              </a:lnSpc>
              <a:spcBef>
                <a:spcPct val="50000"/>
              </a:spcBef>
            </a:pPr>
            <a:endParaRPr lang="en-US" sz="2400" dirty="0">
              <a:solidFill>
                <a:srgbClr val="FFFF00"/>
              </a:solidFill>
              <a:latin typeface="Georgia" pitchFamily="18" charset="0"/>
            </a:endParaRPr>
          </a:p>
          <a:p>
            <a:pPr>
              <a:lnSpc>
                <a:spcPct val="35000"/>
              </a:lnSpc>
              <a:spcBef>
                <a:spcPct val="50000"/>
              </a:spcBef>
            </a:pPr>
            <a:r>
              <a:rPr lang="en-US" sz="2400" dirty="0">
                <a:solidFill>
                  <a:srgbClr val="FF00FF"/>
                </a:solidFill>
                <a:latin typeface="Georgia" pitchFamily="18" charset="0"/>
              </a:rPr>
              <a:t>Comments:</a:t>
            </a:r>
          </a:p>
          <a:p>
            <a:pPr>
              <a:lnSpc>
                <a:spcPct val="35000"/>
              </a:lnSpc>
              <a:spcBef>
                <a:spcPct val="50000"/>
              </a:spcBef>
            </a:pPr>
            <a:r>
              <a:rPr lang="en-US" sz="2400" dirty="0">
                <a:solidFill>
                  <a:schemeClr val="bg1"/>
                </a:solidFill>
                <a:latin typeface="Georgia" pitchFamily="18" charset="0"/>
              </a:rPr>
              <a:t>    </a:t>
            </a:r>
            <a:r>
              <a:rPr lang="en-US" sz="2400" dirty="0">
                <a:solidFill>
                  <a:srgbClr val="FFFF00"/>
                </a:solidFill>
                <a:latin typeface="Georgia" pitchFamily="18" charset="0"/>
              </a:rPr>
              <a:t>migrates</a:t>
            </a:r>
          </a:p>
        </p:txBody>
      </p:sp>
      <p:pic>
        <p:nvPicPr>
          <p:cNvPr id="86021" name="Picture 2" descr="http://www.discoverlife.org/IM/I_DLW/0001/320/Zerene_cesonia,_larva,I_DLW139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900" y="1087438"/>
            <a:ext cx="30480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2" descr="http://farm4.static.flickr.com/3141/2876599267_bd2a9596e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7650" y="3805238"/>
            <a:ext cx="407035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4" descr="http://upload.wikimedia.org/wikipedia/commons/9/9c/Southern_dogface_%28Zerene_cesonia%29_dors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000250"/>
            <a:ext cx="22669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50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44037-3A8B-5A4A-8E1A-20A8289B835D}"/>
              </a:ext>
            </a:extLst>
          </p:cNvPr>
          <p:cNvSpPr>
            <a:spLocks noGrp="1"/>
          </p:cNvSpPr>
          <p:nvPr>
            <p:ph type="title"/>
          </p:nvPr>
        </p:nvSpPr>
        <p:spPr/>
        <p:txBody>
          <a:bodyPr>
            <a:normAutofit/>
          </a:bodyPr>
          <a:lstStyle/>
          <a:p>
            <a:r>
              <a:rPr lang="en-US" sz="4000" dirty="0"/>
              <a:t>Lepidoptera- </a:t>
            </a:r>
            <a:r>
              <a:rPr lang="en-US" sz="4000" dirty="0" err="1"/>
              <a:t>Lycaenidae</a:t>
            </a:r>
            <a:endParaRPr lang="en-US" sz="4000" dirty="0"/>
          </a:p>
        </p:txBody>
      </p:sp>
      <p:sp>
        <p:nvSpPr>
          <p:cNvPr id="6" name="Text Placeholder 5">
            <a:extLst>
              <a:ext uri="{FF2B5EF4-FFF2-40B4-BE49-F238E27FC236}">
                <a16:creationId xmlns:a16="http://schemas.microsoft.com/office/drawing/2014/main" id="{453015B0-EDF4-BC45-B67C-7287BDFBDC97}"/>
              </a:ext>
            </a:extLst>
          </p:cNvPr>
          <p:cNvSpPr>
            <a:spLocks noGrp="1"/>
          </p:cNvSpPr>
          <p:nvPr>
            <p:ph type="body" sz="half" idx="2"/>
          </p:nvPr>
        </p:nvSpPr>
        <p:spPr/>
        <p:txBody>
          <a:bodyPr>
            <a:normAutofit/>
          </a:bodyPr>
          <a:lstStyle/>
          <a:p>
            <a:r>
              <a:rPr lang="en-US" sz="4000" dirty="0"/>
              <a:t>Gossamer wings</a:t>
            </a:r>
          </a:p>
        </p:txBody>
      </p:sp>
      <p:sp>
        <p:nvSpPr>
          <p:cNvPr id="8" name="Content Placeholder 7">
            <a:extLst>
              <a:ext uri="{FF2B5EF4-FFF2-40B4-BE49-F238E27FC236}">
                <a16:creationId xmlns:a16="http://schemas.microsoft.com/office/drawing/2014/main" id="{61101704-1111-1E48-87B2-29CD7B285152}"/>
              </a:ext>
            </a:extLst>
          </p:cNvPr>
          <p:cNvSpPr>
            <a:spLocks noGrp="1"/>
          </p:cNvSpPr>
          <p:nvPr>
            <p:ph idx="1"/>
          </p:nvPr>
        </p:nvSpPr>
        <p:spPr/>
        <p:txBody>
          <a:bodyPr>
            <a:normAutofit fontScale="92500" lnSpcReduction="20000"/>
          </a:bodyPr>
          <a:lstStyle/>
          <a:p>
            <a:endParaRPr lang="en-US" dirty="0"/>
          </a:p>
          <a:p>
            <a:endParaRPr lang="en-US" sz="4000" dirty="0"/>
          </a:p>
          <a:p>
            <a:r>
              <a:rPr lang="en-US" sz="4000" dirty="0"/>
              <a:t>Diverse family includes coppers, blues, hairstreaks, metalmarks</a:t>
            </a:r>
          </a:p>
          <a:p>
            <a:r>
              <a:rPr lang="en-US" sz="4000" dirty="0"/>
              <a:t>Adults are small and often brightly colored but can be overlooked</a:t>
            </a:r>
          </a:p>
          <a:p>
            <a:r>
              <a:rPr lang="en-US" sz="4000" dirty="0"/>
              <a:t>Contains Georgia's smallest butterfly, the Pygmy -Blue</a:t>
            </a:r>
          </a:p>
        </p:txBody>
      </p:sp>
    </p:spTree>
    <p:extLst>
      <p:ext uri="{BB962C8B-B14F-4D97-AF65-F5344CB8AC3E}">
        <p14:creationId xmlns:p14="http://schemas.microsoft.com/office/powerpoint/2010/main" val="261429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2705100" y="2286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Eastern Tailed Blue</a:t>
            </a:r>
          </a:p>
        </p:txBody>
      </p:sp>
      <p:sp>
        <p:nvSpPr>
          <p:cNvPr id="77827" name="Text Box 5"/>
          <p:cNvSpPr txBox="1">
            <a:spLocks noChangeArrowheads="1"/>
          </p:cNvSpPr>
          <p:nvPr/>
        </p:nvSpPr>
        <p:spPr bwMode="auto">
          <a:xfrm>
            <a:off x="7259639" y="5562601"/>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400" b="0">
                <a:solidFill>
                  <a:srgbClr val="FFFF00"/>
                </a:solidFill>
                <a:latin typeface="Georgia" pitchFamily="18" charset="0"/>
              </a:rPr>
              <a:t>Everes comyntas</a:t>
            </a:r>
          </a:p>
        </p:txBody>
      </p:sp>
      <p:sp>
        <p:nvSpPr>
          <p:cNvPr id="77828" name="Rectangle 6"/>
          <p:cNvSpPr>
            <a:spLocks noChangeArrowheads="1"/>
          </p:cNvSpPr>
          <p:nvPr/>
        </p:nvSpPr>
        <p:spPr bwMode="auto">
          <a:xfrm>
            <a:off x="1981201" y="1143000"/>
            <a:ext cx="4479925"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Eastern NA</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Clovers, Beans, Peas      </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Clover, Alfalfa</a:t>
            </a:r>
          </a:p>
          <a:p>
            <a:pPr>
              <a:lnSpc>
                <a:spcPct val="35000"/>
              </a:lnSpc>
              <a:spcBef>
                <a:spcPct val="50000"/>
              </a:spcBef>
            </a:pPr>
            <a:r>
              <a:rPr lang="en-US" sz="2400">
                <a:solidFill>
                  <a:srgbClr val="FFFF00"/>
                </a:solidFill>
                <a:latin typeface="Georgia" pitchFamily="18" charset="0"/>
              </a:rPr>
              <a:t>     Asters, Eupatorium</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Periods:	</a:t>
            </a:r>
          </a:p>
          <a:p>
            <a:pPr>
              <a:lnSpc>
                <a:spcPct val="35000"/>
              </a:lnSpc>
              <a:spcBef>
                <a:spcPct val="50000"/>
              </a:spcBef>
            </a:pPr>
            <a:r>
              <a:rPr lang="en-US" sz="2400">
                <a:solidFill>
                  <a:srgbClr val="FFFF00"/>
                </a:solidFill>
                <a:latin typeface="Georgia" pitchFamily="18" charset="0"/>
              </a:rPr>
              <a:t>    March , May</a:t>
            </a:r>
          </a:p>
          <a:p>
            <a:pPr>
              <a:lnSpc>
                <a:spcPct val="35000"/>
              </a:lnSpc>
              <a:spcBef>
                <a:spcPct val="50000"/>
              </a:spcBef>
            </a:pPr>
            <a:r>
              <a:rPr lang="en-US" sz="2400">
                <a:solidFill>
                  <a:srgbClr val="FFFF00"/>
                </a:solidFill>
                <a:latin typeface="Georgia" pitchFamily="18" charset="0"/>
              </a:rPr>
              <a:t>    July, September</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r>
              <a:rPr lang="en-US" sz="2400">
                <a:solidFill>
                  <a:schemeClr val="bg1"/>
                </a:solidFill>
                <a:latin typeface="Georgia" pitchFamily="18" charset="0"/>
              </a:rPr>
              <a:t>    </a:t>
            </a:r>
            <a:r>
              <a:rPr lang="en-US" sz="2400">
                <a:solidFill>
                  <a:srgbClr val="FFFF00"/>
                </a:solidFill>
                <a:latin typeface="Georgia" pitchFamily="18" charset="0"/>
              </a:rPr>
              <a:t>Caterpillars over-winter   </a:t>
            </a:r>
          </a:p>
          <a:p>
            <a:r>
              <a:rPr lang="en-US" sz="2400">
                <a:solidFill>
                  <a:srgbClr val="FFFF00"/>
                </a:solidFill>
                <a:latin typeface="Georgia" pitchFamily="18" charset="0"/>
              </a:rPr>
              <a:t>    in pea pods</a:t>
            </a:r>
          </a:p>
        </p:txBody>
      </p:sp>
      <p:pic>
        <p:nvPicPr>
          <p:cNvPr id="77829" name="Picture 2" descr="http://anthill.blog.com/files/2011/03/everescomyntasphoto6-lesley-mattuchio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126" y="1600201"/>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20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28"/>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Grey Hairstreak</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78851" name="Text Box 1029"/>
          <p:cNvSpPr txBox="1">
            <a:spLocks noChangeArrowheads="1"/>
          </p:cNvSpPr>
          <p:nvPr/>
        </p:nvSpPr>
        <p:spPr bwMode="auto">
          <a:xfrm>
            <a:off x="7315201" y="6343650"/>
            <a:ext cx="2163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Strymon melinus</a:t>
            </a:r>
          </a:p>
        </p:txBody>
      </p:sp>
      <p:sp>
        <p:nvSpPr>
          <p:cNvPr id="78852" name="Rectangle 1030"/>
          <p:cNvSpPr>
            <a:spLocks noChangeArrowheads="1"/>
          </p:cNvSpPr>
          <p:nvPr/>
        </p:nvSpPr>
        <p:spPr bwMode="auto">
          <a:xfrm>
            <a:off x="1828800" y="909638"/>
            <a:ext cx="48387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Widespread</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Corn, Oak </a:t>
            </a:r>
          </a:p>
          <a:p>
            <a:pPr>
              <a:lnSpc>
                <a:spcPct val="35000"/>
              </a:lnSpc>
              <a:spcBef>
                <a:spcPct val="50000"/>
              </a:spcBef>
            </a:pPr>
            <a:r>
              <a:rPr lang="en-US" sz="2400">
                <a:solidFill>
                  <a:srgbClr val="FFFF00"/>
                </a:solidFill>
                <a:latin typeface="Georgia" pitchFamily="18" charset="0"/>
              </a:rPr>
              <a:t>     Cotton, Mint</a:t>
            </a:r>
          </a:p>
          <a:p>
            <a:pPr>
              <a:lnSpc>
                <a:spcPct val="35000"/>
              </a:lnSpc>
              <a:spcBef>
                <a:spcPct val="50000"/>
              </a:spcBef>
            </a:pPr>
            <a:r>
              <a:rPr lang="en-US" sz="2400">
                <a:solidFill>
                  <a:srgbClr val="FFFF00"/>
                </a:solidFill>
                <a:latin typeface="Georgia" pitchFamily="18" charset="0"/>
              </a:rPr>
              <a:t>     Strawberry</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Erigeron, Eupatorium</a:t>
            </a:r>
          </a:p>
          <a:p>
            <a:pPr>
              <a:lnSpc>
                <a:spcPct val="35000"/>
              </a:lnSpc>
              <a:spcBef>
                <a:spcPct val="50000"/>
              </a:spcBef>
            </a:pPr>
            <a:r>
              <a:rPr lang="en-US" sz="2400">
                <a:solidFill>
                  <a:srgbClr val="FFFF00"/>
                </a:solidFill>
                <a:latin typeface="Georgia" pitchFamily="18" charset="0"/>
              </a:rPr>
              <a:t>     Echinacea</a:t>
            </a:r>
          </a:p>
          <a:p>
            <a:pPr>
              <a:lnSpc>
                <a:spcPct val="35000"/>
              </a:lnSpc>
              <a:spcBef>
                <a:spcPct val="50000"/>
              </a:spcBef>
            </a:pPr>
            <a:r>
              <a:rPr lang="en-US" sz="2400">
                <a:solidFill>
                  <a:srgbClr val="FFFF00"/>
                </a:solidFill>
                <a:latin typeface="Georgia" pitchFamily="18" charset="0"/>
              </a:rPr>
              <a:t>     Asclepias, Tithonia</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June,</a:t>
            </a:r>
          </a:p>
          <a:p>
            <a:pPr>
              <a:lnSpc>
                <a:spcPct val="35000"/>
              </a:lnSpc>
              <a:spcBef>
                <a:spcPct val="50000"/>
              </a:spcBef>
            </a:pPr>
            <a:r>
              <a:rPr lang="en-US" sz="2400">
                <a:solidFill>
                  <a:srgbClr val="FFFF00"/>
                </a:solidFill>
                <a:latin typeface="Georgia" pitchFamily="18" charset="0"/>
              </a:rPr>
              <a:t>    September</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Fast Flier</a:t>
            </a:r>
          </a:p>
        </p:txBody>
      </p:sp>
      <p:pic>
        <p:nvPicPr>
          <p:cNvPr id="78853" name="Picture 2" descr="File:Gray Hairstreak Larva, Megan McCarty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1" y="1143000"/>
            <a:ext cx="2906713"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4" descr="Gray hairstreak - Strymon meli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2826" y="3352800"/>
            <a:ext cx="43465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87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644037-3A8B-5A4A-8E1A-20A8289B835D}"/>
              </a:ext>
            </a:extLst>
          </p:cNvPr>
          <p:cNvSpPr>
            <a:spLocks noGrp="1"/>
          </p:cNvSpPr>
          <p:nvPr>
            <p:ph type="title"/>
          </p:nvPr>
        </p:nvSpPr>
        <p:spPr/>
        <p:txBody>
          <a:bodyPr>
            <a:normAutofit/>
          </a:bodyPr>
          <a:lstStyle/>
          <a:p>
            <a:r>
              <a:rPr lang="en-US" sz="4000" dirty="0"/>
              <a:t>Lepidoptera- </a:t>
            </a:r>
            <a:r>
              <a:rPr lang="en-US" sz="4000" dirty="0" err="1"/>
              <a:t>Hesperiidae</a:t>
            </a:r>
            <a:endParaRPr lang="en-US" sz="4000" dirty="0"/>
          </a:p>
        </p:txBody>
      </p:sp>
      <p:sp>
        <p:nvSpPr>
          <p:cNvPr id="6" name="Text Placeholder 5">
            <a:extLst>
              <a:ext uri="{FF2B5EF4-FFF2-40B4-BE49-F238E27FC236}">
                <a16:creationId xmlns:a16="http://schemas.microsoft.com/office/drawing/2014/main" id="{453015B0-EDF4-BC45-B67C-7287BDFBDC97}"/>
              </a:ext>
            </a:extLst>
          </p:cNvPr>
          <p:cNvSpPr>
            <a:spLocks noGrp="1"/>
          </p:cNvSpPr>
          <p:nvPr>
            <p:ph type="body" sz="half" idx="2"/>
          </p:nvPr>
        </p:nvSpPr>
        <p:spPr/>
        <p:txBody>
          <a:bodyPr>
            <a:normAutofit/>
          </a:bodyPr>
          <a:lstStyle/>
          <a:p>
            <a:r>
              <a:rPr lang="en-US" sz="4000" dirty="0"/>
              <a:t>Skippers</a:t>
            </a:r>
          </a:p>
        </p:txBody>
      </p:sp>
      <p:sp>
        <p:nvSpPr>
          <p:cNvPr id="8" name="Content Placeholder 7">
            <a:extLst>
              <a:ext uri="{FF2B5EF4-FFF2-40B4-BE49-F238E27FC236}">
                <a16:creationId xmlns:a16="http://schemas.microsoft.com/office/drawing/2014/main" id="{61101704-1111-1E48-87B2-29CD7B285152}"/>
              </a:ext>
            </a:extLst>
          </p:cNvPr>
          <p:cNvSpPr>
            <a:spLocks noGrp="1"/>
          </p:cNvSpPr>
          <p:nvPr>
            <p:ph idx="1"/>
          </p:nvPr>
        </p:nvSpPr>
        <p:spPr/>
        <p:txBody>
          <a:bodyPr>
            <a:normAutofit fontScale="92500" lnSpcReduction="20000"/>
          </a:bodyPr>
          <a:lstStyle/>
          <a:p>
            <a:endParaRPr lang="en-US" dirty="0"/>
          </a:p>
          <a:p>
            <a:endParaRPr lang="en-US" sz="4000" dirty="0"/>
          </a:p>
          <a:p>
            <a:r>
              <a:rPr lang="en-US" sz="4000" dirty="0"/>
              <a:t>Small to medium sized butterflies with stout bodies and compact wings</a:t>
            </a:r>
          </a:p>
          <a:p>
            <a:r>
              <a:rPr lang="en-US" sz="4000" dirty="0"/>
              <a:t>Generally brown, orange or white</a:t>
            </a:r>
          </a:p>
          <a:p>
            <a:r>
              <a:rPr lang="en-US" sz="4000" dirty="0"/>
              <a:t>Antennae have a very distinct hook at the tip</a:t>
            </a:r>
          </a:p>
          <a:p>
            <a:r>
              <a:rPr lang="en-US" sz="4000" dirty="0"/>
              <a:t>Quick and erratic in flight</a:t>
            </a:r>
          </a:p>
        </p:txBody>
      </p:sp>
    </p:spTree>
    <p:extLst>
      <p:ext uri="{BB962C8B-B14F-4D97-AF65-F5344CB8AC3E}">
        <p14:creationId xmlns:p14="http://schemas.microsoft.com/office/powerpoint/2010/main" val="282681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460" y="457200"/>
            <a:ext cx="2949178" cy="1600200"/>
          </a:xfrm>
        </p:spPr>
        <p:txBody>
          <a:bodyPr>
            <a:normAutofit/>
          </a:bodyPr>
          <a:lstStyle/>
          <a:p>
            <a:r>
              <a:rPr lang="en-US" sz="3600" dirty="0">
                <a:solidFill>
                  <a:schemeClr val="accent4"/>
                </a:solidFill>
              </a:rPr>
              <a:t>Wasps</a:t>
            </a:r>
          </a:p>
        </p:txBody>
      </p:sp>
      <p:pic>
        <p:nvPicPr>
          <p:cNvPr id="11" name="Picture 3" descr="anagru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10377" y="1492446"/>
            <a:ext cx="2307046" cy="2144088"/>
          </a:xfrm>
          <a:noFill/>
          <a:ln/>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8621388" y="300444"/>
            <a:ext cx="3276304" cy="2176481"/>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val="0"/>
              </a:ext>
            </a:extLst>
          </a:blip>
          <a:srcRect/>
          <a:stretch/>
        </p:blipFill>
        <p:spPr bwMode="auto">
          <a:xfrm>
            <a:off x="4795339" y="-49890"/>
            <a:ext cx="2200059" cy="2281921"/>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cstate="print">
            <a:extLst>
              <a:ext uri="{28A0092B-C50C-407E-A947-70E740481C1C}">
                <a14:useLocalDpi xmlns:a14="http://schemas.microsoft.com/office/drawing/2010/main" val="0"/>
              </a:ext>
            </a:extLst>
          </a:blip>
          <a:srcRect/>
          <a:stretch/>
        </p:blipFill>
        <p:spPr bwMode="auto">
          <a:xfrm>
            <a:off x="7636548" y="4290477"/>
            <a:ext cx="2276530" cy="2357677"/>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7" cstate="print">
            <a:extLst>
              <a:ext uri="{28A0092B-C50C-407E-A947-70E740481C1C}">
                <a14:useLocalDpi xmlns:a14="http://schemas.microsoft.com/office/drawing/2010/main" val="0"/>
              </a:ext>
            </a:extLst>
          </a:blip>
          <a:stretch>
            <a:fillRect/>
          </a:stretch>
        </p:blipFill>
        <p:spPr>
          <a:xfrm>
            <a:off x="8463170" y="2812954"/>
            <a:ext cx="3034253" cy="2087165"/>
          </a:xfrm>
          <a:prstGeom prst="rect">
            <a:avLst/>
          </a:prstGeom>
        </p:spPr>
      </p:pic>
      <p:pic>
        <p:nvPicPr>
          <p:cNvPr id="9" name="Picture 8"/>
          <p:cNvPicPr/>
          <p:nvPr/>
        </p:nvPicPr>
        <p:blipFill>
          <a:blip r:embed="rId8" cstate="print">
            <a:extLst>
              <a:ext uri="{BEBA8EAE-BF5A-486C-A8C5-ECC9F3942E4B}">
                <a14:imgProps xmlns:a14="http://schemas.microsoft.com/office/drawing/2010/main">
                  <a14:imgLayer r:embed="rId9">
                    <a14:imgEffect>
                      <a14:brightnessContrast contrast="11000"/>
                    </a14:imgEffect>
                  </a14:imgLayer>
                </a14:imgProps>
              </a:ext>
              <a:ext uri="{28A0092B-C50C-407E-A947-70E740481C1C}">
                <a14:useLocalDpi xmlns:a14="http://schemas.microsoft.com/office/drawing/2010/main" val="0"/>
              </a:ext>
            </a:extLst>
          </a:blip>
          <a:stretch>
            <a:fillRect/>
          </a:stretch>
        </p:blipFill>
        <p:spPr>
          <a:xfrm>
            <a:off x="4881638" y="4097971"/>
            <a:ext cx="2660236" cy="1896176"/>
          </a:xfrm>
          <a:prstGeom prst="rect">
            <a:avLst/>
          </a:prstGeom>
        </p:spPr>
      </p:pic>
      <p:pic>
        <p:nvPicPr>
          <p:cNvPr id="10" name="Picture Placeholder 4" descr="polistes on faw1.jpg"/>
          <p:cNvPicPr>
            <a:picLocks noChangeAspect="1"/>
          </p:cNvPicPr>
          <p:nvPr/>
        </p:nvPicPr>
        <p:blipFill>
          <a:blip r:embed="rId10" cstate="print">
            <a:extLst>
              <a:ext uri="{28A0092B-C50C-407E-A947-70E740481C1C}">
                <a14:useLocalDpi xmlns:a14="http://schemas.microsoft.com/office/drawing/2010/main" val="0"/>
              </a:ext>
            </a:extLst>
          </a:blip>
          <a:srcRect l="-9000" r="-9000"/>
          <a:stretch>
            <a:fillRect/>
          </a:stretch>
        </p:blipFill>
        <p:spPr>
          <a:xfrm>
            <a:off x="5787616" y="1284939"/>
            <a:ext cx="3150082" cy="2709287"/>
          </a:xfrm>
          <a:prstGeom prst="rect">
            <a:avLst/>
          </a:prstGeom>
        </p:spPr>
      </p:pic>
      <p:pic>
        <p:nvPicPr>
          <p:cNvPr id="12" name="Picture 11">
            <a:extLst>
              <a:ext uri="{FF2B5EF4-FFF2-40B4-BE49-F238E27FC236}">
                <a16:creationId xmlns:a16="http://schemas.microsoft.com/office/drawing/2014/main" id="{C1340B84-4340-D24F-A379-9285B55267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30788" y="2688382"/>
            <a:ext cx="2056828" cy="2357677"/>
          </a:xfrm>
          <a:prstGeom prst="rect">
            <a:avLst/>
          </a:prstGeom>
        </p:spPr>
      </p:pic>
    </p:spTree>
    <p:extLst>
      <p:ext uri="{BB962C8B-B14F-4D97-AF65-F5344CB8AC3E}">
        <p14:creationId xmlns:p14="http://schemas.microsoft.com/office/powerpoint/2010/main" val="249814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Checkered Skipper</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76803" name="Text Box 5"/>
          <p:cNvSpPr txBox="1">
            <a:spLocks noChangeArrowheads="1"/>
          </p:cNvSpPr>
          <p:nvPr/>
        </p:nvSpPr>
        <p:spPr bwMode="auto">
          <a:xfrm>
            <a:off x="8153401" y="6329363"/>
            <a:ext cx="226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Pyrgus communis</a:t>
            </a:r>
          </a:p>
        </p:txBody>
      </p:sp>
      <p:sp>
        <p:nvSpPr>
          <p:cNvPr id="76804" name="Rectangle 6"/>
          <p:cNvSpPr>
            <a:spLocks noChangeArrowheads="1"/>
          </p:cNvSpPr>
          <p:nvPr/>
        </p:nvSpPr>
        <p:spPr bwMode="auto">
          <a:xfrm>
            <a:off x="1905000" y="990600"/>
            <a:ext cx="4191000"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Eastern NA</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Mallows</a:t>
            </a:r>
          </a:p>
          <a:p>
            <a:pPr>
              <a:lnSpc>
                <a:spcPct val="35000"/>
              </a:lnSpc>
              <a:spcBef>
                <a:spcPct val="50000"/>
              </a:spcBef>
            </a:pPr>
            <a:r>
              <a:rPr lang="en-US" sz="2400">
                <a:solidFill>
                  <a:srgbClr val="FFFF00"/>
                </a:solidFill>
                <a:latin typeface="Georgia" pitchFamily="18" charset="0"/>
              </a:rPr>
              <a:t>     Hibiscus</a:t>
            </a:r>
          </a:p>
          <a:p>
            <a:pPr>
              <a:lnSpc>
                <a:spcPct val="35000"/>
              </a:lnSpc>
              <a:spcBef>
                <a:spcPct val="50000"/>
              </a:spcBef>
            </a:pPr>
            <a:r>
              <a:rPr lang="en-US" sz="2400">
                <a:solidFill>
                  <a:srgbClr val="FFFF00"/>
                </a:solidFill>
                <a:latin typeface="Georgia" pitchFamily="18" charset="0"/>
              </a:rPr>
              <a:t>     Hollyhock</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Blueberry  </a:t>
            </a:r>
          </a:p>
          <a:p>
            <a:pPr>
              <a:lnSpc>
                <a:spcPct val="35000"/>
              </a:lnSpc>
              <a:spcBef>
                <a:spcPct val="50000"/>
              </a:spcBef>
            </a:pPr>
            <a:r>
              <a:rPr lang="en-US" sz="2400">
                <a:solidFill>
                  <a:srgbClr val="FFFF00"/>
                </a:solidFill>
                <a:latin typeface="Georgia" pitchFamily="18" charset="0"/>
              </a:rPr>
              <a:t>     Buddleja</a:t>
            </a:r>
          </a:p>
          <a:p>
            <a:pPr>
              <a:lnSpc>
                <a:spcPct val="35000"/>
              </a:lnSpc>
              <a:spcBef>
                <a:spcPct val="50000"/>
              </a:spcBef>
            </a:pPr>
            <a:r>
              <a:rPr lang="en-US" sz="2400">
                <a:solidFill>
                  <a:srgbClr val="FFFF00"/>
                </a:solidFill>
                <a:latin typeface="Georgia" pitchFamily="18" charset="0"/>
              </a:rPr>
              <a:t>     Phlox</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July</a:t>
            </a:r>
          </a:p>
          <a:p>
            <a:pPr>
              <a:lnSpc>
                <a:spcPct val="35000"/>
              </a:lnSpc>
              <a:spcBef>
                <a:spcPct val="50000"/>
              </a:spcBef>
            </a:pPr>
            <a:r>
              <a:rPr lang="en-US" sz="2400">
                <a:solidFill>
                  <a:srgbClr val="FFFF00"/>
                </a:solidFill>
                <a:latin typeface="Georgia" pitchFamily="18" charset="0"/>
              </a:rPr>
              <a:t>    September</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Males are territorial</a:t>
            </a:r>
          </a:p>
        </p:txBody>
      </p:sp>
      <p:pic>
        <p:nvPicPr>
          <p:cNvPr id="76805" name="Picture 2" descr="http://www.butterfliesandmoths.org/sites/default/files/imagecache/gallery_for_colorbox/species_images/pyrgus_communis_communis_caterpillar5a_raisingbutterfl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90600"/>
            <a:ext cx="303688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4" descr="http://people.duke.edu/%7Ejspippen/butterflies/commoncheckeredskipper-m060502-1385hillforest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050" y="2947989"/>
            <a:ext cx="333375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Rectangle 7"/>
          <p:cNvSpPr>
            <a:spLocks noChangeArrowheads="1"/>
          </p:cNvSpPr>
          <p:nvPr/>
        </p:nvSpPr>
        <p:spPr bwMode="auto">
          <a:xfrm>
            <a:off x="6213475" y="985839"/>
            <a:ext cx="151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rPr>
              <a:t>bugguide.net</a:t>
            </a:r>
          </a:p>
        </p:txBody>
      </p:sp>
    </p:spTree>
    <p:extLst>
      <p:ext uri="{BB962C8B-B14F-4D97-AF65-F5344CB8AC3E}">
        <p14:creationId xmlns:p14="http://schemas.microsoft.com/office/powerpoint/2010/main" val="200603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ChangeArrowheads="1"/>
          </p:cNvSpPr>
          <p:nvPr/>
        </p:nvSpPr>
        <p:spPr bwMode="auto">
          <a:xfrm>
            <a:off x="25146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Silver Spotted Skipper</a:t>
            </a:r>
            <a:br>
              <a:rPr lang="en-US" sz="3600">
                <a:solidFill>
                  <a:srgbClr val="FFFF00"/>
                </a:solidFill>
                <a:latin typeface="Georgia" pitchFamily="18" charset="0"/>
              </a:rPr>
            </a:br>
            <a:endParaRPr lang="en-US" sz="2400">
              <a:solidFill>
                <a:srgbClr val="FFFF00"/>
              </a:solidFill>
              <a:latin typeface="Georgia" pitchFamily="18" charset="0"/>
            </a:endParaRPr>
          </a:p>
        </p:txBody>
      </p:sp>
      <p:sp>
        <p:nvSpPr>
          <p:cNvPr id="83971" name="Text Box 5"/>
          <p:cNvSpPr txBox="1">
            <a:spLocks noChangeArrowheads="1"/>
          </p:cNvSpPr>
          <p:nvPr/>
        </p:nvSpPr>
        <p:spPr bwMode="auto">
          <a:xfrm>
            <a:off x="5676901" y="6173788"/>
            <a:ext cx="2333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Epargyreus clarus</a:t>
            </a:r>
          </a:p>
        </p:txBody>
      </p:sp>
      <p:sp>
        <p:nvSpPr>
          <p:cNvPr id="83972" name="Rectangle 6"/>
          <p:cNvSpPr>
            <a:spLocks noChangeArrowheads="1"/>
          </p:cNvSpPr>
          <p:nvPr/>
        </p:nvSpPr>
        <p:spPr bwMode="auto">
          <a:xfrm>
            <a:off x="1905000" y="1339851"/>
            <a:ext cx="3962400"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00FF"/>
                </a:solidFill>
                <a:latin typeface="Georgia" pitchFamily="18" charset="0"/>
              </a:rPr>
              <a:t>       </a:t>
            </a:r>
            <a:r>
              <a:rPr lang="en-US" sz="2400">
                <a:solidFill>
                  <a:srgbClr val="FFFF00"/>
                </a:solidFill>
                <a:latin typeface="Georgia" pitchFamily="18" charset="0"/>
              </a:rPr>
              <a:t>Widespread</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Wisteria, Locust</a:t>
            </a:r>
          </a:p>
          <a:p>
            <a:pPr>
              <a:lnSpc>
                <a:spcPct val="35000"/>
              </a:lnSpc>
              <a:spcBef>
                <a:spcPct val="50000"/>
              </a:spcBef>
            </a:pPr>
            <a:r>
              <a:rPr lang="en-US" sz="2400">
                <a:solidFill>
                  <a:srgbClr val="FFFF00"/>
                </a:solidFill>
                <a:latin typeface="Georgia" pitchFamily="18" charset="0"/>
              </a:rPr>
              <a:t>      Beans</a:t>
            </a:r>
          </a:p>
          <a:p>
            <a:pPr>
              <a:lnSpc>
                <a:spcPct val="35000"/>
              </a:lnSpc>
              <a:spcBef>
                <a:spcPct val="50000"/>
              </a:spcBef>
            </a:pPr>
            <a:r>
              <a:rPr lang="en-US" sz="2400">
                <a:solidFill>
                  <a:schemeClr val="bg1"/>
                </a:solidFill>
                <a:latin typeface="Georgia" pitchFamily="18" charset="0"/>
              </a:rPr>
              <a:t>     </a:t>
            </a: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Tithonia, Buddleja</a:t>
            </a:r>
          </a:p>
          <a:p>
            <a:pPr>
              <a:lnSpc>
                <a:spcPct val="35000"/>
              </a:lnSpc>
              <a:spcBef>
                <a:spcPct val="50000"/>
              </a:spcBef>
            </a:pPr>
            <a:r>
              <a:rPr lang="en-US" sz="2400">
                <a:solidFill>
                  <a:srgbClr val="FFFF00"/>
                </a:solidFill>
                <a:latin typeface="Georgia" pitchFamily="18" charset="0"/>
              </a:rPr>
              <a:t>     Verbena, Pentas</a:t>
            </a:r>
          </a:p>
          <a:p>
            <a:pPr>
              <a:lnSpc>
                <a:spcPct val="35000"/>
              </a:lnSpc>
              <a:spcBef>
                <a:spcPct val="50000"/>
              </a:spcBef>
            </a:pPr>
            <a:r>
              <a:rPr lang="en-US" sz="2400">
                <a:solidFill>
                  <a:srgbClr val="FFFF00"/>
                </a:solidFill>
                <a:latin typeface="Georgia" pitchFamily="18" charset="0"/>
              </a:rPr>
              <a:t>     Helianthus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July</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Showy Flier</a:t>
            </a:r>
          </a:p>
        </p:txBody>
      </p:sp>
      <p:pic>
        <p:nvPicPr>
          <p:cNvPr id="83973" name="Picture 2" descr="http://www.butterfliesandmoths.org/sites/default/files/imagecache/gallery_for_colorbox/species_images/Epargyreus_clar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314" y="3008313"/>
            <a:ext cx="46370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4" descr="https://insects.tamu.edu/images/animalia/arthropoda/insecta/lepidoptera/hesperiidae/epargyreus_clarus_larva_dorsal_M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2750" y="1143001"/>
            <a:ext cx="3657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7"/>
          <p:cNvSpPr>
            <a:spLocks noChangeArrowheads="1"/>
          </p:cNvSpPr>
          <p:nvPr/>
        </p:nvSpPr>
        <p:spPr bwMode="auto">
          <a:xfrm>
            <a:off x="8434388" y="1143000"/>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rPr>
              <a:t>Insects.tamu.edu</a:t>
            </a:r>
          </a:p>
        </p:txBody>
      </p:sp>
    </p:spTree>
    <p:extLst>
      <p:ext uri="{BB962C8B-B14F-4D97-AF65-F5344CB8AC3E}">
        <p14:creationId xmlns:p14="http://schemas.microsoft.com/office/powerpoint/2010/main" val="66433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ChangeArrowheads="1"/>
          </p:cNvSpPr>
          <p:nvPr/>
        </p:nvSpPr>
        <p:spPr bwMode="auto">
          <a:xfrm>
            <a:off x="2743200" y="5334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a:solidFill>
                  <a:srgbClr val="FFFF00"/>
                </a:solidFill>
                <a:latin typeface="Georgia" pitchFamily="18" charset="0"/>
              </a:rPr>
              <a:t>Branded Skipper</a:t>
            </a:r>
            <a:br>
              <a:rPr lang="en-US" sz="4000">
                <a:solidFill>
                  <a:srgbClr val="FFFF00"/>
                </a:solidFill>
                <a:latin typeface="Georgia" pitchFamily="18" charset="0"/>
              </a:rPr>
            </a:br>
            <a:endParaRPr lang="en-US" sz="4000">
              <a:solidFill>
                <a:srgbClr val="FFFF00"/>
              </a:solidFill>
              <a:latin typeface="Georgia" pitchFamily="18" charset="0"/>
            </a:endParaRPr>
          </a:p>
        </p:txBody>
      </p:sp>
      <p:sp>
        <p:nvSpPr>
          <p:cNvPr id="87043" name="Text Box 5"/>
          <p:cNvSpPr txBox="1">
            <a:spLocks noChangeArrowheads="1"/>
          </p:cNvSpPr>
          <p:nvPr/>
        </p:nvSpPr>
        <p:spPr bwMode="auto">
          <a:xfrm>
            <a:off x="7321550" y="6132513"/>
            <a:ext cx="215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a:solidFill>
                  <a:srgbClr val="FFFF00"/>
                </a:solidFill>
                <a:latin typeface="Georgia" pitchFamily="18" charset="0"/>
              </a:rPr>
              <a:t>Hesperia comma</a:t>
            </a:r>
          </a:p>
        </p:txBody>
      </p:sp>
      <p:sp>
        <p:nvSpPr>
          <p:cNvPr id="87044" name="Rectangle 6"/>
          <p:cNvSpPr>
            <a:spLocks noChangeArrowheads="1"/>
          </p:cNvSpPr>
          <p:nvPr/>
        </p:nvSpPr>
        <p:spPr bwMode="auto">
          <a:xfrm>
            <a:off x="2209800" y="1287463"/>
            <a:ext cx="37338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5000"/>
              </a:lnSpc>
              <a:spcBef>
                <a:spcPct val="50000"/>
              </a:spcBef>
            </a:pPr>
            <a:r>
              <a:rPr lang="en-US" sz="2400">
                <a:solidFill>
                  <a:srgbClr val="FF00FF"/>
                </a:solidFill>
                <a:latin typeface="Georgia" pitchFamily="18" charset="0"/>
              </a:rPr>
              <a:t>Range:  </a:t>
            </a:r>
          </a:p>
          <a:p>
            <a:pPr>
              <a:lnSpc>
                <a:spcPct val="35000"/>
              </a:lnSpc>
              <a:spcBef>
                <a:spcPct val="50000"/>
              </a:spcBef>
            </a:pPr>
            <a:r>
              <a:rPr lang="en-US" sz="2400">
                <a:solidFill>
                  <a:srgbClr val="FFFF00"/>
                </a:solidFill>
                <a:latin typeface="Georgia" pitchFamily="18" charset="0"/>
              </a:rPr>
              <a:t>     Widespread</a:t>
            </a:r>
          </a:p>
          <a:p>
            <a:pPr>
              <a:lnSpc>
                <a:spcPct val="35000"/>
              </a:lnSpc>
              <a:spcBef>
                <a:spcPct val="50000"/>
              </a:spcBef>
            </a:pPr>
            <a:endParaRPr lang="en-US" sz="2400">
              <a:solidFill>
                <a:srgbClr val="FF00FF"/>
              </a:solidFill>
              <a:latin typeface="Georgia" pitchFamily="18" charset="0"/>
            </a:endParaRPr>
          </a:p>
          <a:p>
            <a:pPr>
              <a:lnSpc>
                <a:spcPct val="35000"/>
              </a:lnSpc>
              <a:spcBef>
                <a:spcPct val="50000"/>
              </a:spcBef>
            </a:pPr>
            <a:r>
              <a:rPr lang="en-US" sz="2400">
                <a:solidFill>
                  <a:srgbClr val="FF00FF"/>
                </a:solidFill>
                <a:latin typeface="Georgia" pitchFamily="18" charset="0"/>
              </a:rPr>
              <a:t>Host Plant(s)</a:t>
            </a:r>
          </a:p>
          <a:p>
            <a:pPr>
              <a:lnSpc>
                <a:spcPct val="35000"/>
              </a:lnSpc>
              <a:spcBef>
                <a:spcPct val="50000"/>
              </a:spcBef>
            </a:pPr>
            <a:r>
              <a:rPr lang="en-US" sz="2400">
                <a:solidFill>
                  <a:srgbClr val="FFFF00"/>
                </a:solidFill>
                <a:latin typeface="Georgia" pitchFamily="18" charset="0"/>
              </a:rPr>
              <a:t>     Grasses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Attractors  </a:t>
            </a:r>
          </a:p>
          <a:p>
            <a:pPr>
              <a:lnSpc>
                <a:spcPct val="35000"/>
              </a:lnSpc>
              <a:spcBef>
                <a:spcPct val="50000"/>
              </a:spcBef>
            </a:pPr>
            <a:r>
              <a:rPr lang="en-US" sz="2400">
                <a:solidFill>
                  <a:srgbClr val="FFFF00"/>
                </a:solidFill>
                <a:latin typeface="Georgia" pitchFamily="18" charset="0"/>
              </a:rPr>
              <a:t>     Tithonia </a:t>
            </a:r>
          </a:p>
          <a:p>
            <a:pPr>
              <a:lnSpc>
                <a:spcPct val="35000"/>
              </a:lnSpc>
              <a:spcBef>
                <a:spcPct val="50000"/>
              </a:spcBef>
            </a:pPr>
            <a:r>
              <a:rPr lang="en-US" sz="2400">
                <a:solidFill>
                  <a:srgbClr val="FFFF00"/>
                </a:solidFill>
                <a:latin typeface="Georgia" pitchFamily="18" charset="0"/>
              </a:rPr>
              <a:t>     Buddleja</a:t>
            </a:r>
          </a:p>
          <a:p>
            <a:pPr>
              <a:lnSpc>
                <a:spcPct val="35000"/>
              </a:lnSpc>
              <a:spcBef>
                <a:spcPct val="50000"/>
              </a:spcBef>
            </a:pPr>
            <a:r>
              <a:rPr lang="en-US" sz="2400">
                <a:solidFill>
                  <a:srgbClr val="FFFF00"/>
                </a:solidFill>
                <a:latin typeface="Georgia" pitchFamily="18" charset="0"/>
              </a:rPr>
              <a:t>     Helianthus</a:t>
            </a:r>
          </a:p>
          <a:p>
            <a:pPr>
              <a:lnSpc>
                <a:spcPct val="35000"/>
              </a:lnSpc>
              <a:spcBef>
                <a:spcPct val="50000"/>
              </a:spcBef>
            </a:pPr>
            <a:r>
              <a:rPr lang="en-US" sz="2400">
                <a:solidFill>
                  <a:srgbClr val="FFFF00"/>
                </a:solidFill>
                <a:latin typeface="Georgia" pitchFamily="18" charset="0"/>
              </a:rPr>
              <a:t>     Asters</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Brood Period:	</a:t>
            </a:r>
          </a:p>
          <a:p>
            <a:pPr>
              <a:lnSpc>
                <a:spcPct val="35000"/>
              </a:lnSpc>
              <a:spcBef>
                <a:spcPct val="50000"/>
              </a:spcBef>
            </a:pPr>
            <a:r>
              <a:rPr lang="en-US" sz="2400">
                <a:solidFill>
                  <a:srgbClr val="FFFF00"/>
                </a:solidFill>
                <a:latin typeface="Georgia" pitchFamily="18" charset="0"/>
              </a:rPr>
              <a:t>    April + July</a:t>
            </a:r>
          </a:p>
          <a:p>
            <a:pPr>
              <a:lnSpc>
                <a:spcPct val="35000"/>
              </a:lnSpc>
              <a:spcBef>
                <a:spcPct val="50000"/>
              </a:spcBef>
            </a:pPr>
            <a:endParaRPr lang="en-US" sz="2400">
              <a:solidFill>
                <a:srgbClr val="FFFF00"/>
              </a:solidFill>
              <a:latin typeface="Georgia" pitchFamily="18" charset="0"/>
            </a:endParaRPr>
          </a:p>
          <a:p>
            <a:pPr>
              <a:lnSpc>
                <a:spcPct val="35000"/>
              </a:lnSpc>
              <a:spcBef>
                <a:spcPct val="50000"/>
              </a:spcBef>
            </a:pPr>
            <a:r>
              <a:rPr lang="en-US" sz="2400">
                <a:solidFill>
                  <a:srgbClr val="FF00FF"/>
                </a:solidFill>
                <a:latin typeface="Georgia" pitchFamily="18" charset="0"/>
              </a:rPr>
              <a:t>Comments:</a:t>
            </a:r>
          </a:p>
          <a:p>
            <a:pPr>
              <a:lnSpc>
                <a:spcPct val="35000"/>
              </a:lnSpc>
              <a:spcBef>
                <a:spcPct val="50000"/>
              </a:spcBef>
            </a:pPr>
            <a:r>
              <a:rPr lang="en-US" sz="2400">
                <a:solidFill>
                  <a:schemeClr val="bg1"/>
                </a:solidFill>
                <a:latin typeface="Georgia" pitchFamily="18" charset="0"/>
              </a:rPr>
              <a:t>    </a:t>
            </a:r>
            <a:r>
              <a:rPr lang="en-US" sz="2400">
                <a:solidFill>
                  <a:srgbClr val="FFFF00"/>
                </a:solidFill>
                <a:latin typeface="Georgia" pitchFamily="18" charset="0"/>
              </a:rPr>
              <a:t>Fast Flier</a:t>
            </a:r>
          </a:p>
        </p:txBody>
      </p:sp>
      <p:pic>
        <p:nvPicPr>
          <p:cNvPr id="87045" name="Picture 2" descr="http://www.butterfly-guide.co.uk/species/skippers/pics/com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738" y="1447800"/>
            <a:ext cx="4767262"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9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ext Box 2"/>
          <p:cNvSpPr txBox="1">
            <a:spLocks noChangeArrowheads="1"/>
          </p:cNvSpPr>
          <p:nvPr/>
        </p:nvSpPr>
        <p:spPr bwMode="auto">
          <a:xfrm>
            <a:off x="1524000" y="154936"/>
            <a:ext cx="9144000" cy="1323975"/>
          </a:xfrm>
          <a:prstGeom prst="rect">
            <a:avLst/>
          </a:prstGeom>
          <a:noFill/>
          <a:ln w="9525">
            <a:noFill/>
            <a:miter lim="800000"/>
            <a:headEnd/>
            <a:tailEnd/>
          </a:ln>
        </p:spPr>
        <p:txBody>
          <a:bodyPr>
            <a:spAutoFit/>
          </a:bodyPr>
          <a:lstStyle/>
          <a:p>
            <a:pPr algn="ctr"/>
            <a:r>
              <a:rPr lang="en-US" sz="4000" dirty="0">
                <a:solidFill>
                  <a:srgbClr val="FFFF00"/>
                </a:solidFill>
                <a:latin typeface="Georgia" pitchFamily="18" charset="0"/>
              </a:rPr>
              <a:t>The Difference Between </a:t>
            </a:r>
          </a:p>
          <a:p>
            <a:pPr algn="ctr"/>
            <a:r>
              <a:rPr lang="en-US" sz="4000" dirty="0">
                <a:solidFill>
                  <a:srgbClr val="FFFF00"/>
                </a:solidFill>
                <a:latin typeface="Georgia" pitchFamily="18" charset="0"/>
              </a:rPr>
              <a:t>Butterflies and Moths</a:t>
            </a:r>
          </a:p>
        </p:txBody>
      </p:sp>
      <p:sp>
        <p:nvSpPr>
          <p:cNvPr id="220162" name="Text Box 3"/>
          <p:cNvSpPr txBox="1">
            <a:spLocks noChangeArrowheads="1"/>
          </p:cNvSpPr>
          <p:nvPr/>
        </p:nvSpPr>
        <p:spPr bwMode="auto">
          <a:xfrm>
            <a:off x="1508893" y="2646363"/>
            <a:ext cx="4483920" cy="3394712"/>
          </a:xfrm>
          <a:prstGeom prst="rect">
            <a:avLst/>
          </a:prstGeom>
          <a:noFill/>
          <a:ln w="9525">
            <a:noFill/>
            <a:miter lim="800000"/>
            <a:headEnd/>
            <a:tailEnd/>
          </a:ln>
        </p:spPr>
        <p:txBody>
          <a:bodyPr wrap="none">
            <a:spAutoFit/>
          </a:bodyPr>
          <a:lstStyle/>
          <a:p>
            <a:pPr>
              <a:lnSpc>
                <a:spcPct val="75000"/>
              </a:lnSpc>
            </a:pPr>
            <a:r>
              <a:rPr lang="en-US" sz="3200" dirty="0">
                <a:latin typeface="Georgia" pitchFamily="18" charset="0"/>
              </a:rPr>
              <a:t>Have Knobby Antennae</a:t>
            </a:r>
          </a:p>
          <a:p>
            <a:pPr>
              <a:lnSpc>
                <a:spcPct val="75000"/>
              </a:lnSpc>
            </a:pPr>
            <a:endParaRPr lang="en-US" sz="3200" dirty="0">
              <a:latin typeface="Georgia" pitchFamily="18" charset="0"/>
            </a:endParaRPr>
          </a:p>
          <a:p>
            <a:pPr>
              <a:lnSpc>
                <a:spcPct val="75000"/>
              </a:lnSpc>
            </a:pPr>
            <a:r>
              <a:rPr lang="en-US" sz="3200" dirty="0">
                <a:latin typeface="Georgia" pitchFamily="18" charset="0"/>
              </a:rPr>
              <a:t>Fly During Daylight</a:t>
            </a:r>
          </a:p>
          <a:p>
            <a:pPr>
              <a:lnSpc>
                <a:spcPct val="75000"/>
              </a:lnSpc>
            </a:pPr>
            <a:endParaRPr lang="en-US" sz="3200" dirty="0">
              <a:latin typeface="Georgia" pitchFamily="18" charset="0"/>
            </a:endParaRPr>
          </a:p>
          <a:p>
            <a:pPr>
              <a:lnSpc>
                <a:spcPct val="75000"/>
              </a:lnSpc>
            </a:pPr>
            <a:r>
              <a:rPr lang="en-US" sz="3200" dirty="0">
                <a:latin typeface="Georgia" pitchFamily="18" charset="0"/>
              </a:rPr>
              <a:t>Rest w/ wings closed</a:t>
            </a: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p:txBody>
      </p:sp>
      <p:sp>
        <p:nvSpPr>
          <p:cNvPr id="220163" name="Text Box 4"/>
          <p:cNvSpPr txBox="1">
            <a:spLocks noChangeArrowheads="1"/>
          </p:cNvSpPr>
          <p:nvPr/>
        </p:nvSpPr>
        <p:spPr bwMode="auto">
          <a:xfrm>
            <a:off x="6199188" y="2646363"/>
            <a:ext cx="4468812" cy="4294958"/>
          </a:xfrm>
          <a:prstGeom prst="rect">
            <a:avLst/>
          </a:prstGeom>
          <a:noFill/>
          <a:ln w="9525">
            <a:noFill/>
            <a:miter lim="800000"/>
            <a:headEnd/>
            <a:tailEnd/>
          </a:ln>
        </p:spPr>
        <p:txBody>
          <a:bodyPr wrap="square">
            <a:spAutoFit/>
          </a:bodyPr>
          <a:lstStyle/>
          <a:p>
            <a:pPr>
              <a:lnSpc>
                <a:spcPct val="75000"/>
              </a:lnSpc>
            </a:pPr>
            <a:r>
              <a:rPr lang="en-US" sz="3200" dirty="0">
                <a:latin typeface="Georgia" pitchFamily="18" charset="0"/>
              </a:rPr>
              <a:t>Have threadlike or Feathery Antennae (no knob)</a:t>
            </a:r>
          </a:p>
          <a:p>
            <a:pPr>
              <a:lnSpc>
                <a:spcPct val="75000"/>
              </a:lnSpc>
            </a:pPr>
            <a:endParaRPr lang="en-US" sz="3200" dirty="0">
              <a:latin typeface="Georgia" pitchFamily="18" charset="0"/>
            </a:endParaRPr>
          </a:p>
          <a:p>
            <a:pPr>
              <a:lnSpc>
                <a:spcPct val="75000"/>
              </a:lnSpc>
            </a:pPr>
            <a:r>
              <a:rPr lang="en-US" sz="3200" dirty="0">
                <a:latin typeface="Georgia" pitchFamily="18" charset="0"/>
              </a:rPr>
              <a:t>Fly at Dusk and Night</a:t>
            </a:r>
          </a:p>
          <a:p>
            <a:pPr>
              <a:lnSpc>
                <a:spcPct val="75000"/>
              </a:lnSpc>
            </a:pPr>
            <a:endParaRPr lang="en-US" sz="3200" dirty="0">
              <a:latin typeface="Georgia" pitchFamily="18" charset="0"/>
            </a:endParaRPr>
          </a:p>
          <a:p>
            <a:pPr>
              <a:lnSpc>
                <a:spcPct val="75000"/>
              </a:lnSpc>
            </a:pPr>
            <a:r>
              <a:rPr lang="en-US" sz="3200" dirty="0">
                <a:latin typeface="Georgia" pitchFamily="18" charset="0"/>
              </a:rPr>
              <a:t>Rest with wings flat across their back</a:t>
            </a: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a:p>
            <a:pPr>
              <a:lnSpc>
                <a:spcPct val="75000"/>
              </a:lnSpc>
            </a:pPr>
            <a:endParaRPr lang="en-US" dirty="0">
              <a:solidFill>
                <a:schemeClr val="bg1"/>
              </a:solidFill>
              <a:latin typeface="Georgia" pitchFamily="18" charset="0"/>
            </a:endParaRPr>
          </a:p>
        </p:txBody>
      </p:sp>
      <p:sp>
        <p:nvSpPr>
          <p:cNvPr id="220164" name="Rectangle 5"/>
          <p:cNvSpPr>
            <a:spLocks noChangeArrowheads="1"/>
          </p:cNvSpPr>
          <p:nvPr/>
        </p:nvSpPr>
        <p:spPr bwMode="auto">
          <a:xfrm>
            <a:off x="1905000" y="1981200"/>
            <a:ext cx="1255472" cy="369332"/>
          </a:xfrm>
          <a:prstGeom prst="rect">
            <a:avLst/>
          </a:prstGeom>
          <a:noFill/>
          <a:ln w="9525">
            <a:noFill/>
            <a:miter lim="800000"/>
            <a:headEnd/>
            <a:tailEnd/>
          </a:ln>
        </p:spPr>
        <p:txBody>
          <a:bodyPr wrap="none">
            <a:spAutoFit/>
          </a:bodyPr>
          <a:lstStyle/>
          <a:p>
            <a:r>
              <a:rPr lang="en-US">
                <a:solidFill>
                  <a:srgbClr val="FFFF00"/>
                </a:solidFill>
                <a:latin typeface="Georgia" pitchFamily="18" charset="0"/>
              </a:rPr>
              <a:t>Butterflies</a:t>
            </a:r>
          </a:p>
        </p:txBody>
      </p:sp>
      <p:sp>
        <p:nvSpPr>
          <p:cNvPr id="220165" name="Rectangle 6"/>
          <p:cNvSpPr>
            <a:spLocks noChangeArrowheads="1"/>
          </p:cNvSpPr>
          <p:nvPr/>
        </p:nvSpPr>
        <p:spPr bwMode="auto">
          <a:xfrm>
            <a:off x="6199189" y="1981200"/>
            <a:ext cx="838691" cy="369332"/>
          </a:xfrm>
          <a:prstGeom prst="rect">
            <a:avLst/>
          </a:prstGeom>
          <a:noFill/>
          <a:ln w="9525">
            <a:noFill/>
            <a:miter lim="800000"/>
            <a:headEnd/>
            <a:tailEnd/>
          </a:ln>
        </p:spPr>
        <p:txBody>
          <a:bodyPr wrap="none">
            <a:spAutoFit/>
          </a:bodyPr>
          <a:lstStyle/>
          <a:p>
            <a:r>
              <a:rPr lang="en-US">
                <a:solidFill>
                  <a:srgbClr val="FFFF00"/>
                </a:solidFill>
                <a:latin typeface="Georgia" pitchFamily="18" charset="0"/>
              </a:rPr>
              <a:t>Moths</a:t>
            </a:r>
          </a:p>
        </p:txBody>
      </p:sp>
      <p:cxnSp>
        <p:nvCxnSpPr>
          <p:cNvPr id="220166" name="Straight Connector 2"/>
          <p:cNvCxnSpPr>
            <a:cxnSpLocks noChangeShapeType="1"/>
          </p:cNvCxnSpPr>
          <p:nvPr/>
        </p:nvCxnSpPr>
        <p:spPr bwMode="auto">
          <a:xfrm>
            <a:off x="1981200" y="2514600"/>
            <a:ext cx="3657600" cy="0"/>
          </a:xfrm>
          <a:prstGeom prst="line">
            <a:avLst/>
          </a:prstGeom>
          <a:noFill/>
          <a:ln w="9525" algn="ctr">
            <a:solidFill>
              <a:srgbClr val="FFFF00"/>
            </a:solidFill>
            <a:round/>
            <a:headEnd/>
            <a:tailEnd/>
          </a:ln>
        </p:spPr>
      </p:cxnSp>
      <p:cxnSp>
        <p:nvCxnSpPr>
          <p:cNvPr id="220167" name="Straight Connector 8"/>
          <p:cNvCxnSpPr>
            <a:cxnSpLocks noChangeShapeType="1"/>
          </p:cNvCxnSpPr>
          <p:nvPr/>
        </p:nvCxnSpPr>
        <p:spPr bwMode="auto">
          <a:xfrm>
            <a:off x="6275388" y="2514600"/>
            <a:ext cx="3810000" cy="0"/>
          </a:xfrm>
          <a:prstGeom prst="line">
            <a:avLst/>
          </a:prstGeom>
          <a:noFill/>
          <a:ln w="9525" algn="ctr">
            <a:solidFill>
              <a:srgbClr val="FFFF00"/>
            </a:solidFill>
            <a:round/>
            <a:headEnd/>
            <a:tailEnd/>
          </a:ln>
        </p:spPr>
      </p:cxnSp>
    </p:spTree>
    <p:extLst>
      <p:ext uri="{BB962C8B-B14F-4D97-AF65-F5344CB8AC3E}">
        <p14:creationId xmlns:p14="http://schemas.microsoft.com/office/powerpoint/2010/main" val="183982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LunaMothfemaile"/>
          <p:cNvPicPr>
            <a:picLocks noChangeAspect="1" noChangeArrowheads="1"/>
          </p:cNvPicPr>
          <p:nvPr/>
        </p:nvPicPr>
        <p:blipFill>
          <a:blip r:embed="rId3"/>
          <a:srcRect/>
          <a:stretch>
            <a:fillRect/>
          </a:stretch>
        </p:blipFill>
        <p:spPr bwMode="auto">
          <a:xfrm>
            <a:off x="8482014" y="395289"/>
            <a:ext cx="1728787" cy="1673225"/>
          </a:xfrm>
          <a:prstGeom prst="rect">
            <a:avLst/>
          </a:prstGeom>
          <a:noFill/>
          <a:ln w="9525">
            <a:noFill/>
            <a:miter lim="800000"/>
            <a:headEnd/>
            <a:tailEnd/>
          </a:ln>
        </p:spPr>
      </p:pic>
      <p:pic>
        <p:nvPicPr>
          <p:cNvPr id="222210" name="Picture 3" descr="LunaMothmale"/>
          <p:cNvPicPr>
            <a:picLocks noChangeAspect="1" noChangeArrowheads="1"/>
          </p:cNvPicPr>
          <p:nvPr/>
        </p:nvPicPr>
        <p:blipFill>
          <a:blip r:embed="rId4"/>
          <a:srcRect/>
          <a:stretch>
            <a:fillRect/>
          </a:stretch>
        </p:blipFill>
        <p:spPr bwMode="auto">
          <a:xfrm>
            <a:off x="6523039" y="357188"/>
            <a:ext cx="1804987" cy="1746250"/>
          </a:xfrm>
          <a:prstGeom prst="rect">
            <a:avLst/>
          </a:prstGeom>
          <a:noFill/>
          <a:ln w="9525">
            <a:noFill/>
            <a:miter lim="800000"/>
            <a:headEnd/>
            <a:tailEnd/>
          </a:ln>
        </p:spPr>
      </p:pic>
      <p:sp>
        <p:nvSpPr>
          <p:cNvPr id="222211" name="Text Box 4"/>
          <p:cNvSpPr txBox="1">
            <a:spLocks noChangeArrowheads="1"/>
          </p:cNvSpPr>
          <p:nvPr/>
        </p:nvSpPr>
        <p:spPr bwMode="auto">
          <a:xfrm>
            <a:off x="1922463" y="1250951"/>
            <a:ext cx="4114800" cy="5243513"/>
          </a:xfrm>
          <a:prstGeom prst="rect">
            <a:avLst/>
          </a:prstGeom>
          <a:noFill/>
          <a:ln w="9525">
            <a:noFill/>
            <a:miter lim="800000"/>
            <a:headEnd/>
            <a:tailEnd/>
          </a:ln>
        </p:spPr>
        <p:txBody>
          <a:bodyPr>
            <a:spAutoFit/>
          </a:bodyPr>
          <a:lstStyle/>
          <a:p>
            <a:pPr>
              <a:lnSpc>
                <a:spcPct val="110000"/>
              </a:lnSpc>
            </a:pPr>
            <a:r>
              <a:rPr lang="en-US" sz="2400">
                <a:solidFill>
                  <a:srgbClr val="FF00FF"/>
                </a:solidFill>
                <a:latin typeface="Georgia" pitchFamily="18" charset="0"/>
              </a:rPr>
              <a:t>Moths antennae are specialized sensors that pick up scent of the opposite sex.  Male Moths have very feathery antennae to sense </a:t>
            </a:r>
          </a:p>
          <a:p>
            <a:pPr>
              <a:lnSpc>
                <a:spcPct val="110000"/>
              </a:lnSpc>
            </a:pPr>
            <a:r>
              <a:rPr lang="en-US" sz="2400">
                <a:solidFill>
                  <a:srgbClr val="FF00FF"/>
                </a:solidFill>
                <a:latin typeface="Georgia" pitchFamily="18" charset="0"/>
              </a:rPr>
              <a:t>females that are very far away. </a:t>
            </a:r>
          </a:p>
          <a:p>
            <a:pPr>
              <a:lnSpc>
                <a:spcPct val="110000"/>
              </a:lnSpc>
            </a:pPr>
            <a:endParaRPr lang="en-US" sz="2400">
              <a:solidFill>
                <a:srgbClr val="FF00FF"/>
              </a:solidFill>
              <a:latin typeface="Georgia" pitchFamily="18" charset="0"/>
            </a:endParaRPr>
          </a:p>
          <a:p>
            <a:pPr>
              <a:lnSpc>
                <a:spcPct val="110000"/>
              </a:lnSpc>
            </a:pPr>
            <a:r>
              <a:rPr lang="en-US" sz="2400">
                <a:solidFill>
                  <a:srgbClr val="FF00FF"/>
                </a:solidFill>
                <a:latin typeface="Georgia" pitchFamily="18" charset="0"/>
              </a:rPr>
              <a:t>Butterfly antennae are knobby and do not express differences between the sexes. </a:t>
            </a:r>
          </a:p>
          <a:p>
            <a:pPr>
              <a:lnSpc>
                <a:spcPct val="75000"/>
              </a:lnSpc>
            </a:pPr>
            <a:endParaRPr lang="en-US" sz="2400">
              <a:solidFill>
                <a:schemeClr val="bg1"/>
              </a:solidFill>
              <a:latin typeface="Georgia" pitchFamily="18" charset="0"/>
            </a:endParaRPr>
          </a:p>
        </p:txBody>
      </p:sp>
      <p:sp>
        <p:nvSpPr>
          <p:cNvPr id="222212" name="Rectangle 5"/>
          <p:cNvSpPr>
            <a:spLocks noChangeArrowheads="1"/>
          </p:cNvSpPr>
          <p:nvPr/>
        </p:nvSpPr>
        <p:spPr bwMode="auto">
          <a:xfrm>
            <a:off x="3124200" y="381001"/>
            <a:ext cx="2370138" cy="708025"/>
          </a:xfrm>
          <a:prstGeom prst="rect">
            <a:avLst/>
          </a:prstGeom>
          <a:noFill/>
          <a:ln w="9525">
            <a:noFill/>
            <a:miter lim="800000"/>
            <a:headEnd/>
            <a:tailEnd/>
          </a:ln>
        </p:spPr>
        <p:txBody>
          <a:bodyPr wrap="none">
            <a:spAutoFit/>
          </a:bodyPr>
          <a:lstStyle/>
          <a:p>
            <a:r>
              <a:rPr lang="en-US" sz="4000">
                <a:solidFill>
                  <a:srgbClr val="FFFF00"/>
                </a:solidFill>
                <a:latin typeface="Georgia" pitchFamily="18" charset="0"/>
              </a:rPr>
              <a:t>Antennae</a:t>
            </a:r>
          </a:p>
        </p:txBody>
      </p:sp>
      <p:sp>
        <p:nvSpPr>
          <p:cNvPr id="222213" name="Text Box 6"/>
          <p:cNvSpPr txBox="1">
            <a:spLocks noChangeArrowheads="1"/>
          </p:cNvSpPr>
          <p:nvPr/>
        </p:nvSpPr>
        <p:spPr bwMode="auto">
          <a:xfrm>
            <a:off x="8674100" y="2200276"/>
            <a:ext cx="1181100" cy="461963"/>
          </a:xfrm>
          <a:prstGeom prst="rect">
            <a:avLst/>
          </a:prstGeom>
          <a:noFill/>
          <a:ln w="9525">
            <a:noFill/>
            <a:miter lim="800000"/>
            <a:headEnd/>
            <a:tailEnd/>
          </a:ln>
        </p:spPr>
        <p:txBody>
          <a:bodyPr wrap="none">
            <a:spAutoFit/>
          </a:bodyPr>
          <a:lstStyle/>
          <a:p>
            <a:r>
              <a:rPr lang="en-US" sz="2400">
                <a:solidFill>
                  <a:srgbClr val="FFFF00"/>
                </a:solidFill>
                <a:latin typeface="Georgia" pitchFamily="18" charset="0"/>
              </a:rPr>
              <a:t>Female</a:t>
            </a:r>
          </a:p>
        </p:txBody>
      </p:sp>
      <p:sp>
        <p:nvSpPr>
          <p:cNvPr id="222214" name="Text Box 7"/>
          <p:cNvSpPr txBox="1">
            <a:spLocks noChangeArrowheads="1"/>
          </p:cNvSpPr>
          <p:nvPr/>
        </p:nvSpPr>
        <p:spPr bwMode="auto">
          <a:xfrm>
            <a:off x="6945314" y="2133601"/>
            <a:ext cx="949325" cy="461665"/>
          </a:xfrm>
          <a:prstGeom prst="rect">
            <a:avLst/>
          </a:prstGeom>
          <a:noFill/>
          <a:ln w="9525">
            <a:noFill/>
            <a:miter lim="800000"/>
            <a:headEnd/>
            <a:tailEnd/>
          </a:ln>
        </p:spPr>
        <p:txBody>
          <a:bodyPr>
            <a:spAutoFit/>
          </a:bodyPr>
          <a:lstStyle/>
          <a:p>
            <a:r>
              <a:rPr lang="en-US" sz="2400" dirty="0">
                <a:solidFill>
                  <a:srgbClr val="FFFF00"/>
                </a:solidFill>
                <a:latin typeface="Georgia" pitchFamily="18" charset="0"/>
              </a:rPr>
              <a:t>Male</a:t>
            </a:r>
            <a:r>
              <a:rPr lang="en-US" dirty="0">
                <a:solidFill>
                  <a:schemeClr val="hlink"/>
                </a:solidFill>
                <a:latin typeface="Georgia" pitchFamily="18" charset="0"/>
              </a:rPr>
              <a:t> </a:t>
            </a:r>
          </a:p>
        </p:txBody>
      </p:sp>
      <p:pic>
        <p:nvPicPr>
          <p:cNvPr id="222215" name="Picture 3" descr="LUNAMOTH"/>
          <p:cNvPicPr>
            <a:picLocks noChangeAspect="1" noChangeArrowheads="1"/>
          </p:cNvPicPr>
          <p:nvPr/>
        </p:nvPicPr>
        <p:blipFill>
          <a:blip r:embed="rId5">
            <a:lum bright="-6000"/>
          </a:blip>
          <a:srcRect/>
          <a:stretch>
            <a:fillRect/>
          </a:stretch>
        </p:blipFill>
        <p:spPr bwMode="auto">
          <a:xfrm>
            <a:off x="6477000" y="3048001"/>
            <a:ext cx="3733800" cy="3343275"/>
          </a:xfrm>
          <a:prstGeom prst="rect">
            <a:avLst/>
          </a:prstGeom>
          <a:noFill/>
          <a:ln w="9525">
            <a:noFill/>
            <a:miter lim="800000"/>
            <a:headEnd/>
            <a:tailEnd/>
          </a:ln>
        </p:spPr>
      </p:pic>
    </p:spTree>
    <p:extLst>
      <p:ext uri="{BB962C8B-B14F-4D97-AF65-F5344CB8AC3E}">
        <p14:creationId xmlns:p14="http://schemas.microsoft.com/office/powerpoint/2010/main" val="95109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 Box 2"/>
          <p:cNvSpPr txBox="1">
            <a:spLocks noChangeArrowheads="1"/>
          </p:cNvSpPr>
          <p:nvPr/>
        </p:nvSpPr>
        <p:spPr bwMode="auto">
          <a:xfrm>
            <a:off x="5181601" y="381000"/>
            <a:ext cx="1633781" cy="707886"/>
          </a:xfrm>
          <a:prstGeom prst="rect">
            <a:avLst/>
          </a:prstGeom>
          <a:noFill/>
          <a:ln w="9525">
            <a:noFill/>
            <a:miter lim="800000"/>
            <a:headEnd/>
            <a:tailEnd/>
          </a:ln>
        </p:spPr>
        <p:txBody>
          <a:bodyPr wrap="none">
            <a:spAutoFit/>
          </a:bodyPr>
          <a:lstStyle/>
          <a:p>
            <a:r>
              <a:rPr lang="en-US" sz="4000">
                <a:solidFill>
                  <a:srgbClr val="FFFF00"/>
                </a:solidFill>
                <a:latin typeface="Georgia" pitchFamily="18" charset="0"/>
              </a:rPr>
              <a:t>Moths</a:t>
            </a:r>
          </a:p>
        </p:txBody>
      </p:sp>
      <p:pic>
        <p:nvPicPr>
          <p:cNvPr id="302082" name="Picture 12" descr="8SpotForrest04"/>
          <p:cNvPicPr>
            <a:picLocks noChangeAspect="1" noChangeArrowheads="1"/>
          </p:cNvPicPr>
          <p:nvPr/>
        </p:nvPicPr>
        <p:blipFill>
          <a:blip r:embed="rId3"/>
          <a:srcRect/>
          <a:stretch>
            <a:fillRect/>
          </a:stretch>
        </p:blipFill>
        <p:spPr bwMode="auto">
          <a:xfrm>
            <a:off x="7086600" y="3276600"/>
            <a:ext cx="2916238" cy="2971800"/>
          </a:xfrm>
          <a:prstGeom prst="rect">
            <a:avLst/>
          </a:prstGeom>
          <a:noFill/>
          <a:ln w="9525">
            <a:noFill/>
            <a:miter lim="800000"/>
            <a:headEnd/>
            <a:tailEnd/>
          </a:ln>
        </p:spPr>
      </p:pic>
      <p:sp>
        <p:nvSpPr>
          <p:cNvPr id="302083" name="Text Box 14"/>
          <p:cNvSpPr txBox="1">
            <a:spLocks noChangeArrowheads="1"/>
          </p:cNvSpPr>
          <p:nvPr/>
        </p:nvSpPr>
        <p:spPr bwMode="auto">
          <a:xfrm>
            <a:off x="1917700" y="1600200"/>
            <a:ext cx="8997950" cy="3908762"/>
          </a:xfrm>
          <a:prstGeom prst="rect">
            <a:avLst/>
          </a:prstGeom>
          <a:noFill/>
          <a:ln w="9525">
            <a:noFill/>
            <a:miter lim="800000"/>
            <a:headEnd/>
            <a:tailEnd/>
          </a:ln>
        </p:spPr>
        <p:txBody>
          <a:bodyPr>
            <a:spAutoFit/>
          </a:bodyPr>
          <a:lstStyle/>
          <a:p>
            <a:r>
              <a:rPr lang="en-US" sz="2400" dirty="0">
                <a:solidFill>
                  <a:srgbClr val="FF00FF"/>
                </a:solidFill>
                <a:latin typeface="Georgia" pitchFamily="18" charset="0"/>
              </a:rPr>
              <a:t>Butterfly gardens are active at night as well.  </a:t>
            </a:r>
          </a:p>
          <a:p>
            <a:r>
              <a:rPr lang="en-US" sz="2400" dirty="0">
                <a:solidFill>
                  <a:srgbClr val="FF00FF"/>
                </a:solidFill>
                <a:latin typeface="Georgia" pitchFamily="18" charset="0"/>
              </a:rPr>
              <a:t>There are many night-feeding insects that can be observed. </a:t>
            </a:r>
          </a:p>
          <a:p>
            <a:endParaRPr lang="en-US" sz="2400" dirty="0">
              <a:solidFill>
                <a:srgbClr val="FF00FF"/>
              </a:solidFill>
              <a:latin typeface="Georgia" pitchFamily="18" charset="0"/>
            </a:endParaRPr>
          </a:p>
          <a:p>
            <a:endParaRPr lang="en-US" sz="2400" dirty="0">
              <a:solidFill>
                <a:srgbClr val="FF00FF"/>
              </a:solidFill>
              <a:latin typeface="Georgia" pitchFamily="18" charset="0"/>
            </a:endParaRPr>
          </a:p>
          <a:p>
            <a:r>
              <a:rPr lang="en-US" sz="2400" dirty="0">
                <a:solidFill>
                  <a:srgbClr val="FF00FF"/>
                </a:solidFill>
                <a:latin typeface="Georgia" pitchFamily="18" charset="0"/>
              </a:rPr>
              <a:t>However, not all moths are </a:t>
            </a:r>
          </a:p>
          <a:p>
            <a:r>
              <a:rPr lang="en-US" sz="2400" dirty="0">
                <a:solidFill>
                  <a:srgbClr val="FF00FF"/>
                </a:solidFill>
                <a:latin typeface="Georgia" pitchFamily="18" charset="0"/>
              </a:rPr>
              <a:t>found at night. Your state has</a:t>
            </a:r>
          </a:p>
          <a:p>
            <a:r>
              <a:rPr lang="en-US" sz="2400" dirty="0">
                <a:solidFill>
                  <a:srgbClr val="FF00FF"/>
                </a:solidFill>
                <a:latin typeface="Georgia" pitchFamily="18" charset="0"/>
              </a:rPr>
              <a:t>many species of day-flying</a:t>
            </a:r>
          </a:p>
          <a:p>
            <a:r>
              <a:rPr lang="en-US" sz="2400" dirty="0">
                <a:solidFill>
                  <a:srgbClr val="FF00FF"/>
                </a:solidFill>
                <a:latin typeface="Georgia" pitchFamily="18" charset="0"/>
              </a:rPr>
              <a:t>moths.  These moths feed on</a:t>
            </a:r>
          </a:p>
          <a:p>
            <a:r>
              <a:rPr lang="en-US" sz="2400" dirty="0">
                <a:solidFill>
                  <a:srgbClr val="FF00FF"/>
                </a:solidFill>
                <a:latin typeface="Georgia" pitchFamily="18" charset="0"/>
              </a:rPr>
              <a:t>the very same plants as </a:t>
            </a:r>
          </a:p>
          <a:p>
            <a:r>
              <a:rPr lang="en-US" sz="2400" dirty="0">
                <a:solidFill>
                  <a:srgbClr val="FF00FF"/>
                </a:solidFill>
                <a:latin typeface="Georgia" pitchFamily="18" charset="0"/>
              </a:rPr>
              <a:t>butterflies.     </a:t>
            </a:r>
          </a:p>
        </p:txBody>
      </p:sp>
    </p:spTree>
    <p:extLst>
      <p:ext uri="{BB962C8B-B14F-4D97-AF65-F5344CB8AC3E}">
        <p14:creationId xmlns:p14="http://schemas.microsoft.com/office/powerpoint/2010/main" val="86527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85002-9C3D-9546-995A-D45C98CEA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942" y="2293824"/>
            <a:ext cx="4158343" cy="3746840"/>
          </a:xfrm>
          <a:prstGeom prst="rect">
            <a:avLst/>
          </a:prstGeom>
        </p:spPr>
      </p:pic>
      <p:sp>
        <p:nvSpPr>
          <p:cNvPr id="4" name="Rectangle 3">
            <a:extLst>
              <a:ext uri="{FF2B5EF4-FFF2-40B4-BE49-F238E27FC236}">
                <a16:creationId xmlns:a16="http://schemas.microsoft.com/office/drawing/2014/main" id="{EC95F5D6-0559-9246-9EFB-BF4903C9D302}"/>
              </a:ext>
            </a:extLst>
          </p:cNvPr>
          <p:cNvSpPr/>
          <p:nvPr/>
        </p:nvSpPr>
        <p:spPr>
          <a:xfrm>
            <a:off x="4804076" y="327870"/>
            <a:ext cx="3676006" cy="707886"/>
          </a:xfrm>
          <a:prstGeom prst="rect">
            <a:avLst/>
          </a:prstGeom>
        </p:spPr>
        <p:txBody>
          <a:bodyPr wrap="none">
            <a:spAutoFit/>
          </a:bodyPr>
          <a:lstStyle/>
          <a:p>
            <a:r>
              <a:rPr lang="en-US" sz="4000" dirty="0" err="1">
                <a:solidFill>
                  <a:srgbClr val="FFFF00"/>
                </a:solidFill>
                <a:latin typeface="Georgia" pitchFamily="18" charset="0"/>
              </a:rPr>
              <a:t>Ctenucha</a:t>
            </a:r>
            <a:r>
              <a:rPr lang="en-US" sz="4000" dirty="0">
                <a:solidFill>
                  <a:srgbClr val="FFFF00"/>
                </a:solidFill>
                <a:latin typeface="Georgia" pitchFamily="18" charset="0"/>
              </a:rPr>
              <a:t> Moth</a:t>
            </a:r>
          </a:p>
        </p:txBody>
      </p:sp>
      <p:sp>
        <p:nvSpPr>
          <p:cNvPr id="5" name="Rectangle 4">
            <a:extLst>
              <a:ext uri="{FF2B5EF4-FFF2-40B4-BE49-F238E27FC236}">
                <a16:creationId xmlns:a16="http://schemas.microsoft.com/office/drawing/2014/main" id="{78CD3CF0-1DAC-6E42-8C73-2AFEC2393A13}"/>
              </a:ext>
            </a:extLst>
          </p:cNvPr>
          <p:cNvSpPr/>
          <p:nvPr/>
        </p:nvSpPr>
        <p:spPr>
          <a:xfrm>
            <a:off x="6642079" y="5671332"/>
            <a:ext cx="2355132" cy="369332"/>
          </a:xfrm>
          <a:prstGeom prst="rect">
            <a:avLst/>
          </a:prstGeom>
        </p:spPr>
        <p:txBody>
          <a:bodyPr wrap="none">
            <a:spAutoFit/>
          </a:bodyPr>
          <a:lstStyle/>
          <a:p>
            <a:r>
              <a:rPr lang="en-US" dirty="0">
                <a:solidFill>
                  <a:srgbClr val="337AB7"/>
                </a:solidFill>
                <a:latin typeface="Helvetica Neue" panose="02000503000000020004" pitchFamily="2" charset="0"/>
                <a:hlinkClick r:id="rId4"/>
              </a:rPr>
              <a:t>Mohammed El Damir</a:t>
            </a:r>
            <a:endParaRPr lang="en-US" dirty="0"/>
          </a:p>
        </p:txBody>
      </p:sp>
      <p:sp>
        <p:nvSpPr>
          <p:cNvPr id="6" name="Rectangle 5">
            <a:extLst>
              <a:ext uri="{FF2B5EF4-FFF2-40B4-BE49-F238E27FC236}">
                <a16:creationId xmlns:a16="http://schemas.microsoft.com/office/drawing/2014/main" id="{5DA779CC-A066-A740-A7EF-2BFAAB8102F8}"/>
              </a:ext>
            </a:extLst>
          </p:cNvPr>
          <p:cNvSpPr/>
          <p:nvPr/>
        </p:nvSpPr>
        <p:spPr>
          <a:xfrm>
            <a:off x="315839" y="2663938"/>
            <a:ext cx="6205545" cy="584775"/>
          </a:xfrm>
          <a:prstGeom prst="rect">
            <a:avLst/>
          </a:prstGeom>
        </p:spPr>
        <p:txBody>
          <a:bodyPr wrap="none">
            <a:spAutoFit/>
          </a:bodyPr>
          <a:lstStyle/>
          <a:p>
            <a:r>
              <a:rPr lang="en-US" sz="3200" dirty="0">
                <a:latin typeface="Helvetica Neue" panose="02000503000000020004" pitchFamily="2" charset="0"/>
              </a:rPr>
              <a:t>Host: Grasses, irises and sedges</a:t>
            </a:r>
            <a:endParaRPr lang="en-US" sz="3200" dirty="0"/>
          </a:p>
        </p:txBody>
      </p:sp>
    </p:spTree>
    <p:extLst>
      <p:ext uri="{BB962C8B-B14F-4D97-AF65-F5344CB8AC3E}">
        <p14:creationId xmlns:p14="http://schemas.microsoft.com/office/powerpoint/2010/main" val="12424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4648201" y="381000"/>
            <a:ext cx="2701381" cy="707886"/>
          </a:xfrm>
          <a:prstGeom prst="rect">
            <a:avLst/>
          </a:prstGeom>
          <a:noFill/>
          <a:ln w="9525">
            <a:noFill/>
            <a:miter lim="800000"/>
            <a:headEnd/>
            <a:tailEnd/>
          </a:ln>
        </p:spPr>
        <p:txBody>
          <a:bodyPr wrap="none">
            <a:spAutoFit/>
          </a:bodyPr>
          <a:lstStyle/>
          <a:p>
            <a:r>
              <a:rPr lang="en-US" sz="4000">
                <a:solidFill>
                  <a:srgbClr val="FFFF00"/>
                </a:solidFill>
                <a:latin typeface="Georgia" pitchFamily="18" charset="0"/>
              </a:rPr>
              <a:t>Luna Moth</a:t>
            </a:r>
          </a:p>
        </p:txBody>
      </p:sp>
      <p:pic>
        <p:nvPicPr>
          <p:cNvPr id="304130" name="Picture 3" descr="LUNAMOTH"/>
          <p:cNvPicPr>
            <a:picLocks noChangeAspect="1" noChangeArrowheads="1"/>
          </p:cNvPicPr>
          <p:nvPr/>
        </p:nvPicPr>
        <p:blipFill>
          <a:blip r:embed="rId3">
            <a:lum bright="-6000"/>
          </a:blip>
          <a:srcRect/>
          <a:stretch>
            <a:fillRect/>
          </a:stretch>
        </p:blipFill>
        <p:spPr bwMode="auto">
          <a:xfrm>
            <a:off x="5715000" y="1767681"/>
            <a:ext cx="4254076" cy="3810000"/>
          </a:xfrm>
          <a:prstGeom prst="rect">
            <a:avLst/>
          </a:prstGeom>
          <a:noFill/>
          <a:ln w="9525">
            <a:noFill/>
            <a:miter lim="800000"/>
            <a:headEnd/>
            <a:tailEnd/>
          </a:ln>
        </p:spPr>
      </p:pic>
      <p:sp>
        <p:nvSpPr>
          <p:cNvPr id="304131" name="Rectangle 4"/>
          <p:cNvSpPr>
            <a:spLocks noChangeArrowheads="1"/>
          </p:cNvSpPr>
          <p:nvPr/>
        </p:nvSpPr>
        <p:spPr bwMode="auto">
          <a:xfrm>
            <a:off x="2514600" y="1436688"/>
            <a:ext cx="2362200" cy="4754563"/>
          </a:xfrm>
          <a:prstGeom prst="rect">
            <a:avLst/>
          </a:prstGeom>
          <a:noFill/>
          <a:ln w="9525">
            <a:noFill/>
            <a:miter lim="800000"/>
            <a:headEnd/>
            <a:tailEnd/>
          </a:ln>
        </p:spPr>
        <p:txBody>
          <a:bodyPr>
            <a:spAutoFit/>
          </a:bodyPr>
          <a:lstStyle/>
          <a:p>
            <a:pPr>
              <a:lnSpc>
                <a:spcPct val="35000"/>
              </a:lnSpc>
              <a:spcBef>
                <a:spcPct val="50000"/>
              </a:spcBef>
            </a:pPr>
            <a:r>
              <a:rPr lang="en-US" sz="2000" dirty="0">
                <a:solidFill>
                  <a:srgbClr val="FF00FF"/>
                </a:solidFill>
                <a:latin typeface="Georgia" pitchFamily="18" charset="0"/>
              </a:rPr>
              <a:t>Range:  </a:t>
            </a:r>
          </a:p>
          <a:p>
            <a:pPr>
              <a:lnSpc>
                <a:spcPct val="35000"/>
              </a:lnSpc>
              <a:spcBef>
                <a:spcPct val="50000"/>
              </a:spcBef>
            </a:pPr>
            <a:r>
              <a:rPr lang="en-US" sz="2000" dirty="0">
                <a:solidFill>
                  <a:srgbClr val="FF00FF"/>
                </a:solidFill>
                <a:latin typeface="Georgia" pitchFamily="18" charset="0"/>
              </a:rPr>
              <a:t>       </a:t>
            </a:r>
            <a:r>
              <a:rPr lang="en-US" sz="2000" dirty="0">
                <a:solidFill>
                  <a:srgbClr val="FFFF00"/>
                </a:solidFill>
                <a:latin typeface="Georgia" pitchFamily="18" charset="0"/>
              </a:rPr>
              <a:t>Widespread</a:t>
            </a:r>
          </a:p>
          <a:p>
            <a:pPr>
              <a:lnSpc>
                <a:spcPct val="35000"/>
              </a:lnSpc>
              <a:spcBef>
                <a:spcPct val="50000"/>
              </a:spcBef>
            </a:pPr>
            <a:endParaRPr lang="en-US" sz="2000" dirty="0">
              <a:solidFill>
                <a:srgbClr val="FF00FF"/>
              </a:solidFill>
              <a:latin typeface="Georgia" pitchFamily="18" charset="0"/>
            </a:endParaRPr>
          </a:p>
          <a:p>
            <a:pPr>
              <a:lnSpc>
                <a:spcPct val="35000"/>
              </a:lnSpc>
              <a:spcBef>
                <a:spcPct val="50000"/>
              </a:spcBef>
            </a:pPr>
            <a:r>
              <a:rPr lang="en-US" sz="2000" dirty="0">
                <a:solidFill>
                  <a:srgbClr val="FF00FF"/>
                </a:solidFill>
                <a:latin typeface="Georgia" pitchFamily="18" charset="0"/>
              </a:rPr>
              <a:t>Host Plant(s)</a:t>
            </a:r>
          </a:p>
          <a:p>
            <a:pPr>
              <a:lnSpc>
                <a:spcPct val="35000"/>
              </a:lnSpc>
              <a:spcBef>
                <a:spcPct val="50000"/>
              </a:spcBef>
            </a:pPr>
            <a:r>
              <a:rPr lang="en-US" sz="2000" dirty="0">
                <a:solidFill>
                  <a:srgbClr val="FFFF00"/>
                </a:solidFill>
                <a:latin typeface="Georgia" pitchFamily="18" charset="0"/>
              </a:rPr>
              <a:t>     </a:t>
            </a:r>
            <a:r>
              <a:rPr lang="en-US" sz="2000" dirty="0" err="1">
                <a:solidFill>
                  <a:srgbClr val="FFFF00"/>
                </a:solidFill>
                <a:latin typeface="Georgia" pitchFamily="18" charset="0"/>
              </a:rPr>
              <a:t>Sweetgum</a:t>
            </a:r>
            <a:endParaRPr lang="en-US" sz="2000" dirty="0">
              <a:solidFill>
                <a:srgbClr val="FFFF00"/>
              </a:solidFill>
              <a:latin typeface="Georgia" pitchFamily="18" charset="0"/>
            </a:endParaRPr>
          </a:p>
          <a:p>
            <a:pPr>
              <a:lnSpc>
                <a:spcPct val="35000"/>
              </a:lnSpc>
              <a:spcBef>
                <a:spcPct val="50000"/>
              </a:spcBef>
            </a:pPr>
            <a:r>
              <a:rPr lang="en-US" sz="2000" dirty="0">
                <a:solidFill>
                  <a:srgbClr val="FFFF00"/>
                </a:solidFill>
                <a:latin typeface="Georgia" pitchFamily="18" charset="0"/>
              </a:rPr>
              <a:t>     Hickory</a:t>
            </a:r>
          </a:p>
          <a:p>
            <a:pPr>
              <a:lnSpc>
                <a:spcPct val="35000"/>
              </a:lnSpc>
              <a:spcBef>
                <a:spcPct val="50000"/>
              </a:spcBef>
            </a:pPr>
            <a:r>
              <a:rPr lang="en-US" sz="2000" dirty="0">
                <a:solidFill>
                  <a:srgbClr val="FFFF00"/>
                </a:solidFill>
                <a:latin typeface="Georgia" pitchFamily="18" charset="0"/>
              </a:rPr>
              <a:t>     Persimmon</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Attractors  </a:t>
            </a:r>
          </a:p>
          <a:p>
            <a:pPr>
              <a:lnSpc>
                <a:spcPct val="35000"/>
              </a:lnSpc>
              <a:spcBef>
                <a:spcPct val="50000"/>
              </a:spcBef>
            </a:pPr>
            <a:r>
              <a:rPr lang="en-US" sz="2000" dirty="0">
                <a:solidFill>
                  <a:srgbClr val="FFFF00"/>
                </a:solidFill>
                <a:latin typeface="Georgia" pitchFamily="18" charset="0"/>
              </a:rPr>
              <a:t>     None</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Brood Period:	</a:t>
            </a:r>
          </a:p>
          <a:p>
            <a:pPr>
              <a:lnSpc>
                <a:spcPct val="35000"/>
              </a:lnSpc>
              <a:spcBef>
                <a:spcPct val="50000"/>
              </a:spcBef>
            </a:pPr>
            <a:r>
              <a:rPr lang="en-US" sz="2000" dirty="0">
                <a:solidFill>
                  <a:srgbClr val="FFFF00"/>
                </a:solidFill>
                <a:latin typeface="Georgia" pitchFamily="18" charset="0"/>
              </a:rPr>
              <a:t>    April + July</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Comments:</a:t>
            </a:r>
          </a:p>
          <a:p>
            <a:pPr>
              <a:lnSpc>
                <a:spcPct val="35000"/>
              </a:lnSpc>
              <a:spcBef>
                <a:spcPct val="50000"/>
              </a:spcBef>
            </a:pPr>
            <a:r>
              <a:rPr lang="en-US" sz="2000" dirty="0">
                <a:solidFill>
                  <a:schemeClr val="bg1"/>
                </a:solidFill>
                <a:latin typeface="Georgia" pitchFamily="18" charset="0"/>
              </a:rPr>
              <a:t>    </a:t>
            </a:r>
            <a:r>
              <a:rPr lang="en-US" sz="2000" dirty="0">
                <a:solidFill>
                  <a:srgbClr val="FFFF00"/>
                </a:solidFill>
                <a:latin typeface="Georgia" pitchFamily="18" charset="0"/>
              </a:rPr>
              <a:t>Poor Flier</a:t>
            </a:r>
          </a:p>
          <a:p>
            <a:pPr>
              <a:lnSpc>
                <a:spcPct val="35000"/>
              </a:lnSpc>
              <a:spcBef>
                <a:spcPct val="50000"/>
              </a:spcBef>
            </a:pPr>
            <a:r>
              <a:rPr lang="en-US" sz="2000" dirty="0">
                <a:solidFill>
                  <a:srgbClr val="FFFF00"/>
                </a:solidFill>
                <a:latin typeface="Georgia" pitchFamily="18" charset="0"/>
              </a:rPr>
              <a:t>    Adults do not</a:t>
            </a:r>
          </a:p>
          <a:p>
            <a:pPr>
              <a:lnSpc>
                <a:spcPct val="35000"/>
              </a:lnSpc>
              <a:spcBef>
                <a:spcPct val="50000"/>
              </a:spcBef>
            </a:pPr>
            <a:r>
              <a:rPr lang="en-US" sz="2000" dirty="0">
                <a:solidFill>
                  <a:srgbClr val="FFFF00"/>
                </a:solidFill>
                <a:latin typeface="Georgia" pitchFamily="18" charset="0"/>
              </a:rPr>
              <a:t>    feed </a:t>
            </a:r>
          </a:p>
        </p:txBody>
      </p:sp>
      <p:sp>
        <p:nvSpPr>
          <p:cNvPr id="304132" name="Rectangle 5"/>
          <p:cNvSpPr>
            <a:spLocks noChangeArrowheads="1"/>
          </p:cNvSpPr>
          <p:nvPr/>
        </p:nvSpPr>
        <p:spPr bwMode="auto">
          <a:xfrm>
            <a:off x="6858000" y="5791200"/>
            <a:ext cx="1479550" cy="400050"/>
          </a:xfrm>
          <a:prstGeom prst="rect">
            <a:avLst/>
          </a:prstGeom>
          <a:noFill/>
          <a:ln w="9525">
            <a:noFill/>
            <a:miter lim="800000"/>
            <a:headEnd/>
            <a:tailEnd/>
          </a:ln>
        </p:spPr>
        <p:txBody>
          <a:bodyPr wrap="none">
            <a:spAutoFit/>
          </a:bodyPr>
          <a:lstStyle/>
          <a:p>
            <a:r>
              <a:rPr lang="en-US" sz="2000">
                <a:solidFill>
                  <a:srgbClr val="FFFF00"/>
                </a:solidFill>
                <a:latin typeface="Georgia" pitchFamily="18" charset="0"/>
              </a:rPr>
              <a:t>Actias luna</a:t>
            </a:r>
          </a:p>
        </p:txBody>
      </p:sp>
    </p:spTree>
    <p:extLst>
      <p:ext uri="{BB962C8B-B14F-4D97-AF65-F5344CB8AC3E}">
        <p14:creationId xmlns:p14="http://schemas.microsoft.com/office/powerpoint/2010/main" val="281270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3962401" y="457200"/>
            <a:ext cx="4334841" cy="707886"/>
          </a:xfrm>
          <a:prstGeom prst="rect">
            <a:avLst/>
          </a:prstGeom>
          <a:noFill/>
          <a:ln w="9525">
            <a:noFill/>
            <a:miter lim="800000"/>
            <a:headEnd/>
            <a:tailEnd/>
          </a:ln>
        </p:spPr>
        <p:txBody>
          <a:bodyPr wrap="none">
            <a:spAutoFit/>
          </a:bodyPr>
          <a:lstStyle/>
          <a:p>
            <a:r>
              <a:rPr lang="en-US" sz="4000">
                <a:solidFill>
                  <a:srgbClr val="FFFF00"/>
                </a:solidFill>
                <a:latin typeface="Georgia" pitchFamily="18" charset="0"/>
              </a:rPr>
              <a:t>Polyphemus Moth</a:t>
            </a:r>
          </a:p>
        </p:txBody>
      </p:sp>
      <p:pic>
        <p:nvPicPr>
          <p:cNvPr id="306178" name="Picture 3" descr="nupoly1"/>
          <p:cNvPicPr>
            <a:picLocks noChangeAspect="1" noChangeArrowheads="1"/>
          </p:cNvPicPr>
          <p:nvPr/>
        </p:nvPicPr>
        <p:blipFill>
          <a:blip r:embed="rId3">
            <a:lum contrast="32000"/>
          </a:blip>
          <a:srcRect/>
          <a:stretch>
            <a:fillRect/>
          </a:stretch>
        </p:blipFill>
        <p:spPr bwMode="auto">
          <a:xfrm>
            <a:off x="5029200" y="1981201"/>
            <a:ext cx="4953000" cy="3514725"/>
          </a:xfrm>
          <a:prstGeom prst="rect">
            <a:avLst/>
          </a:prstGeom>
          <a:noFill/>
          <a:ln w="9525">
            <a:noFill/>
            <a:miter lim="800000"/>
            <a:headEnd/>
            <a:tailEnd/>
          </a:ln>
        </p:spPr>
      </p:pic>
      <p:sp>
        <p:nvSpPr>
          <p:cNvPr id="306179" name="Rectangle 4"/>
          <p:cNvSpPr>
            <a:spLocks noChangeArrowheads="1"/>
          </p:cNvSpPr>
          <p:nvPr/>
        </p:nvSpPr>
        <p:spPr bwMode="auto">
          <a:xfrm>
            <a:off x="2286000" y="1524001"/>
            <a:ext cx="2362200" cy="4787593"/>
          </a:xfrm>
          <a:prstGeom prst="rect">
            <a:avLst/>
          </a:prstGeom>
          <a:noFill/>
          <a:ln w="9525">
            <a:noFill/>
            <a:miter lim="800000"/>
            <a:headEnd/>
            <a:tailEnd/>
          </a:ln>
        </p:spPr>
        <p:txBody>
          <a:bodyPr>
            <a:spAutoFit/>
          </a:bodyPr>
          <a:lstStyle/>
          <a:p>
            <a:pPr>
              <a:lnSpc>
                <a:spcPct val="35000"/>
              </a:lnSpc>
              <a:spcBef>
                <a:spcPct val="50000"/>
              </a:spcBef>
            </a:pPr>
            <a:r>
              <a:rPr lang="en-US" sz="2000" dirty="0">
                <a:solidFill>
                  <a:srgbClr val="FF00FF"/>
                </a:solidFill>
                <a:latin typeface="Georgia" pitchFamily="18" charset="0"/>
              </a:rPr>
              <a:t>Range:  </a:t>
            </a:r>
          </a:p>
          <a:p>
            <a:pPr>
              <a:lnSpc>
                <a:spcPct val="35000"/>
              </a:lnSpc>
              <a:spcBef>
                <a:spcPct val="50000"/>
              </a:spcBef>
            </a:pPr>
            <a:r>
              <a:rPr lang="en-US" sz="2000" dirty="0">
                <a:solidFill>
                  <a:srgbClr val="FF00FF"/>
                </a:solidFill>
                <a:latin typeface="Georgia" pitchFamily="18" charset="0"/>
              </a:rPr>
              <a:t>      </a:t>
            </a:r>
            <a:r>
              <a:rPr lang="en-US" sz="2000" dirty="0">
                <a:solidFill>
                  <a:srgbClr val="FFFF00"/>
                </a:solidFill>
                <a:latin typeface="Georgia" pitchFamily="18" charset="0"/>
              </a:rPr>
              <a:t>Eastern NA</a:t>
            </a:r>
          </a:p>
          <a:p>
            <a:pPr>
              <a:lnSpc>
                <a:spcPct val="35000"/>
              </a:lnSpc>
              <a:spcBef>
                <a:spcPct val="50000"/>
              </a:spcBef>
            </a:pPr>
            <a:endParaRPr lang="en-US" sz="2000" dirty="0">
              <a:solidFill>
                <a:srgbClr val="FF00FF"/>
              </a:solidFill>
              <a:latin typeface="Georgia" pitchFamily="18" charset="0"/>
            </a:endParaRPr>
          </a:p>
          <a:p>
            <a:pPr>
              <a:lnSpc>
                <a:spcPct val="35000"/>
              </a:lnSpc>
              <a:spcBef>
                <a:spcPct val="50000"/>
              </a:spcBef>
            </a:pPr>
            <a:r>
              <a:rPr lang="en-US" sz="2000" dirty="0">
                <a:solidFill>
                  <a:srgbClr val="FF00FF"/>
                </a:solidFill>
                <a:latin typeface="Georgia" pitchFamily="18" charset="0"/>
              </a:rPr>
              <a:t>Host Plant(s)</a:t>
            </a:r>
          </a:p>
          <a:p>
            <a:pPr>
              <a:lnSpc>
                <a:spcPct val="35000"/>
              </a:lnSpc>
              <a:spcBef>
                <a:spcPct val="50000"/>
              </a:spcBef>
            </a:pPr>
            <a:r>
              <a:rPr lang="en-US" sz="2000" dirty="0">
                <a:solidFill>
                  <a:srgbClr val="FFFF00"/>
                </a:solidFill>
                <a:latin typeface="Georgia" pitchFamily="18" charset="0"/>
              </a:rPr>
              <a:t>     Oaks</a:t>
            </a:r>
          </a:p>
          <a:p>
            <a:pPr>
              <a:lnSpc>
                <a:spcPct val="35000"/>
              </a:lnSpc>
              <a:spcBef>
                <a:spcPct val="50000"/>
              </a:spcBef>
            </a:pPr>
            <a:r>
              <a:rPr lang="en-US" sz="2000" dirty="0">
                <a:solidFill>
                  <a:srgbClr val="FFFF00"/>
                </a:solidFill>
                <a:latin typeface="Georgia" pitchFamily="18" charset="0"/>
              </a:rPr>
              <a:t>     Birch</a:t>
            </a:r>
          </a:p>
          <a:p>
            <a:pPr>
              <a:lnSpc>
                <a:spcPct val="35000"/>
              </a:lnSpc>
              <a:spcBef>
                <a:spcPct val="50000"/>
              </a:spcBef>
            </a:pPr>
            <a:r>
              <a:rPr lang="en-US" sz="2000" dirty="0">
                <a:solidFill>
                  <a:srgbClr val="FFFF00"/>
                </a:solidFill>
                <a:latin typeface="Georgia" pitchFamily="18" charset="0"/>
              </a:rPr>
              <a:t>     Sycamore</a:t>
            </a:r>
          </a:p>
          <a:p>
            <a:pPr>
              <a:lnSpc>
                <a:spcPct val="35000"/>
              </a:lnSpc>
              <a:spcBef>
                <a:spcPct val="50000"/>
              </a:spcBef>
            </a:pPr>
            <a:r>
              <a:rPr lang="en-US" sz="2000" dirty="0">
                <a:solidFill>
                  <a:srgbClr val="FFFF00"/>
                </a:solidFill>
                <a:latin typeface="Georgia" pitchFamily="18" charset="0"/>
              </a:rPr>
              <a:t>     Beech</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Attractors  </a:t>
            </a:r>
          </a:p>
          <a:p>
            <a:pPr>
              <a:lnSpc>
                <a:spcPct val="35000"/>
              </a:lnSpc>
              <a:spcBef>
                <a:spcPct val="50000"/>
              </a:spcBef>
            </a:pPr>
            <a:r>
              <a:rPr lang="en-US" sz="2000" dirty="0">
                <a:solidFill>
                  <a:srgbClr val="FFFF00"/>
                </a:solidFill>
                <a:latin typeface="Georgia" pitchFamily="18" charset="0"/>
              </a:rPr>
              <a:t>     None</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Brood Period:	</a:t>
            </a:r>
          </a:p>
          <a:p>
            <a:pPr>
              <a:lnSpc>
                <a:spcPct val="35000"/>
              </a:lnSpc>
              <a:spcBef>
                <a:spcPct val="50000"/>
              </a:spcBef>
            </a:pPr>
            <a:r>
              <a:rPr lang="en-US" sz="2000" dirty="0">
                <a:solidFill>
                  <a:srgbClr val="FFFF00"/>
                </a:solidFill>
                <a:latin typeface="Georgia" pitchFamily="18" charset="0"/>
              </a:rPr>
              <a:t>    April + July</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Comments:</a:t>
            </a:r>
          </a:p>
          <a:p>
            <a:pPr>
              <a:lnSpc>
                <a:spcPct val="35000"/>
              </a:lnSpc>
              <a:spcBef>
                <a:spcPct val="50000"/>
              </a:spcBef>
            </a:pPr>
            <a:r>
              <a:rPr lang="en-US" sz="2000" dirty="0">
                <a:solidFill>
                  <a:schemeClr val="bg1"/>
                </a:solidFill>
                <a:latin typeface="Georgia" pitchFamily="18" charset="0"/>
              </a:rPr>
              <a:t>    </a:t>
            </a:r>
            <a:r>
              <a:rPr lang="en-US" sz="2000" dirty="0">
                <a:solidFill>
                  <a:srgbClr val="FFFF00"/>
                </a:solidFill>
                <a:latin typeface="Georgia" pitchFamily="18" charset="0"/>
              </a:rPr>
              <a:t>Adults do not </a:t>
            </a:r>
          </a:p>
          <a:p>
            <a:pPr>
              <a:lnSpc>
                <a:spcPct val="35000"/>
              </a:lnSpc>
              <a:spcBef>
                <a:spcPct val="50000"/>
              </a:spcBef>
            </a:pPr>
            <a:r>
              <a:rPr lang="en-US" sz="2000" dirty="0">
                <a:solidFill>
                  <a:srgbClr val="FFFF00"/>
                </a:solidFill>
                <a:latin typeface="Georgia" pitchFamily="18" charset="0"/>
              </a:rPr>
              <a:t>    feed</a:t>
            </a:r>
          </a:p>
        </p:txBody>
      </p:sp>
      <p:sp>
        <p:nvSpPr>
          <p:cNvPr id="306180" name="Rectangle 5"/>
          <p:cNvSpPr>
            <a:spLocks noChangeArrowheads="1"/>
          </p:cNvSpPr>
          <p:nvPr/>
        </p:nvSpPr>
        <p:spPr bwMode="auto">
          <a:xfrm>
            <a:off x="5867401" y="5638800"/>
            <a:ext cx="2270125" cy="400050"/>
          </a:xfrm>
          <a:prstGeom prst="rect">
            <a:avLst/>
          </a:prstGeom>
          <a:noFill/>
          <a:ln w="9525">
            <a:noFill/>
            <a:miter lim="800000"/>
            <a:headEnd/>
            <a:tailEnd/>
          </a:ln>
        </p:spPr>
        <p:txBody>
          <a:bodyPr wrap="none">
            <a:spAutoFit/>
          </a:bodyPr>
          <a:lstStyle/>
          <a:p>
            <a:r>
              <a:rPr lang="en-US" sz="2000">
                <a:solidFill>
                  <a:srgbClr val="FFFF00"/>
                </a:solidFill>
                <a:latin typeface="Georgia" pitchFamily="18" charset="0"/>
              </a:rPr>
              <a:t>Telea polyphemus</a:t>
            </a:r>
          </a:p>
        </p:txBody>
      </p:sp>
    </p:spTree>
    <p:extLst>
      <p:ext uri="{BB962C8B-B14F-4D97-AF65-F5344CB8AC3E}">
        <p14:creationId xmlns:p14="http://schemas.microsoft.com/office/powerpoint/2010/main" val="127760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ChangeArrowheads="1"/>
          </p:cNvSpPr>
          <p:nvPr/>
        </p:nvSpPr>
        <p:spPr bwMode="auto">
          <a:xfrm>
            <a:off x="4191000" y="381000"/>
            <a:ext cx="3534942" cy="707886"/>
          </a:xfrm>
          <a:prstGeom prst="rect">
            <a:avLst/>
          </a:prstGeom>
          <a:noFill/>
          <a:ln w="9525">
            <a:noFill/>
            <a:miter lim="800000"/>
            <a:headEnd/>
            <a:tailEnd/>
          </a:ln>
        </p:spPr>
        <p:txBody>
          <a:bodyPr wrap="none">
            <a:spAutoFit/>
          </a:bodyPr>
          <a:lstStyle/>
          <a:p>
            <a:r>
              <a:rPr lang="en-US" sz="4000" dirty="0" err="1">
                <a:solidFill>
                  <a:srgbClr val="FFFF00"/>
                </a:solidFill>
                <a:latin typeface="Georgia" pitchFamily="18" charset="0"/>
              </a:rPr>
              <a:t>Cecropia</a:t>
            </a:r>
            <a:r>
              <a:rPr lang="en-US" sz="4000" dirty="0">
                <a:solidFill>
                  <a:srgbClr val="FFFF00"/>
                </a:solidFill>
                <a:latin typeface="Georgia" pitchFamily="18" charset="0"/>
              </a:rPr>
              <a:t> Moth</a:t>
            </a:r>
          </a:p>
        </p:txBody>
      </p:sp>
      <p:pic>
        <p:nvPicPr>
          <p:cNvPr id="588803" name="Picture 3" descr="newcc3"/>
          <p:cNvPicPr>
            <a:picLocks noChangeAspect="1" noChangeArrowheads="1"/>
          </p:cNvPicPr>
          <p:nvPr/>
        </p:nvPicPr>
        <p:blipFill>
          <a:blip r:embed="rId3"/>
          <a:srcRect/>
          <a:stretch>
            <a:fillRect/>
          </a:stretch>
        </p:blipFill>
        <p:spPr bwMode="auto">
          <a:xfrm>
            <a:off x="5029200" y="1905001"/>
            <a:ext cx="4876800" cy="3490913"/>
          </a:xfrm>
          <a:prstGeom prst="rect">
            <a:avLst/>
          </a:prstGeom>
          <a:noFill/>
          <a:ln w="9525">
            <a:noFill/>
            <a:miter lim="800000"/>
            <a:headEnd/>
            <a:tailEnd/>
          </a:ln>
        </p:spPr>
      </p:pic>
      <p:sp>
        <p:nvSpPr>
          <p:cNvPr id="308227" name="Rectangle 4"/>
          <p:cNvSpPr>
            <a:spLocks noChangeArrowheads="1"/>
          </p:cNvSpPr>
          <p:nvPr/>
        </p:nvSpPr>
        <p:spPr bwMode="auto">
          <a:xfrm>
            <a:off x="2362200" y="1676401"/>
            <a:ext cx="2362200" cy="4494213"/>
          </a:xfrm>
          <a:prstGeom prst="rect">
            <a:avLst/>
          </a:prstGeom>
          <a:noFill/>
          <a:ln w="9525">
            <a:noFill/>
            <a:miter lim="800000"/>
            <a:headEnd/>
            <a:tailEnd/>
          </a:ln>
        </p:spPr>
        <p:txBody>
          <a:bodyPr>
            <a:spAutoFit/>
          </a:bodyPr>
          <a:lstStyle/>
          <a:p>
            <a:pPr>
              <a:lnSpc>
                <a:spcPct val="35000"/>
              </a:lnSpc>
              <a:spcBef>
                <a:spcPct val="50000"/>
              </a:spcBef>
            </a:pPr>
            <a:r>
              <a:rPr lang="en-US" sz="2000" dirty="0">
                <a:solidFill>
                  <a:srgbClr val="FF00FF"/>
                </a:solidFill>
                <a:latin typeface="Georgia" pitchFamily="18" charset="0"/>
              </a:rPr>
              <a:t>Range:  </a:t>
            </a:r>
          </a:p>
          <a:p>
            <a:pPr>
              <a:lnSpc>
                <a:spcPct val="35000"/>
              </a:lnSpc>
              <a:spcBef>
                <a:spcPct val="50000"/>
              </a:spcBef>
            </a:pPr>
            <a:r>
              <a:rPr lang="en-US" sz="2000" dirty="0">
                <a:solidFill>
                  <a:srgbClr val="FF00FF"/>
                </a:solidFill>
                <a:latin typeface="Georgia" pitchFamily="18" charset="0"/>
              </a:rPr>
              <a:t>      </a:t>
            </a:r>
            <a:r>
              <a:rPr lang="en-US" sz="2000" dirty="0">
                <a:solidFill>
                  <a:srgbClr val="FFFF00"/>
                </a:solidFill>
                <a:latin typeface="Georgia" pitchFamily="18" charset="0"/>
              </a:rPr>
              <a:t>Eastern NA</a:t>
            </a:r>
          </a:p>
          <a:p>
            <a:pPr>
              <a:lnSpc>
                <a:spcPct val="35000"/>
              </a:lnSpc>
              <a:spcBef>
                <a:spcPct val="50000"/>
              </a:spcBef>
            </a:pPr>
            <a:endParaRPr lang="en-US" sz="2000" dirty="0">
              <a:solidFill>
                <a:srgbClr val="FF00FF"/>
              </a:solidFill>
              <a:latin typeface="Georgia" pitchFamily="18" charset="0"/>
            </a:endParaRPr>
          </a:p>
          <a:p>
            <a:pPr>
              <a:lnSpc>
                <a:spcPct val="35000"/>
              </a:lnSpc>
              <a:spcBef>
                <a:spcPct val="50000"/>
              </a:spcBef>
            </a:pPr>
            <a:r>
              <a:rPr lang="en-US" sz="2000" dirty="0">
                <a:solidFill>
                  <a:srgbClr val="FF00FF"/>
                </a:solidFill>
                <a:latin typeface="Georgia" pitchFamily="18" charset="0"/>
              </a:rPr>
              <a:t>Host Plant(s)</a:t>
            </a:r>
          </a:p>
          <a:p>
            <a:pPr>
              <a:lnSpc>
                <a:spcPct val="35000"/>
              </a:lnSpc>
              <a:spcBef>
                <a:spcPct val="50000"/>
              </a:spcBef>
            </a:pPr>
            <a:r>
              <a:rPr lang="en-US" sz="2000" dirty="0">
                <a:solidFill>
                  <a:srgbClr val="FFFF00"/>
                </a:solidFill>
                <a:latin typeface="Georgia" pitchFamily="18" charset="0"/>
              </a:rPr>
              <a:t>     Willow</a:t>
            </a:r>
          </a:p>
          <a:p>
            <a:pPr>
              <a:lnSpc>
                <a:spcPct val="35000"/>
              </a:lnSpc>
              <a:spcBef>
                <a:spcPct val="50000"/>
              </a:spcBef>
            </a:pPr>
            <a:r>
              <a:rPr lang="en-US" sz="2000" dirty="0">
                <a:solidFill>
                  <a:srgbClr val="FFFF00"/>
                </a:solidFill>
                <a:latin typeface="Georgia" pitchFamily="18" charset="0"/>
              </a:rPr>
              <a:t>      Maple</a:t>
            </a:r>
          </a:p>
          <a:p>
            <a:pPr>
              <a:lnSpc>
                <a:spcPct val="35000"/>
              </a:lnSpc>
              <a:spcBef>
                <a:spcPct val="50000"/>
              </a:spcBef>
            </a:pPr>
            <a:r>
              <a:rPr lang="en-US" sz="2000" dirty="0">
                <a:solidFill>
                  <a:schemeClr val="bg1"/>
                </a:solidFill>
                <a:latin typeface="Georgia" pitchFamily="18" charset="0"/>
              </a:rPr>
              <a:t>      </a:t>
            </a: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Attractors  </a:t>
            </a:r>
          </a:p>
          <a:p>
            <a:pPr>
              <a:lnSpc>
                <a:spcPct val="35000"/>
              </a:lnSpc>
              <a:spcBef>
                <a:spcPct val="50000"/>
              </a:spcBef>
            </a:pPr>
            <a:r>
              <a:rPr lang="en-US" sz="2000" dirty="0">
                <a:solidFill>
                  <a:srgbClr val="FFFF00"/>
                </a:solidFill>
                <a:latin typeface="Georgia" pitchFamily="18" charset="0"/>
              </a:rPr>
              <a:t>     None </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Brood Period:	</a:t>
            </a:r>
          </a:p>
          <a:p>
            <a:pPr>
              <a:lnSpc>
                <a:spcPct val="35000"/>
              </a:lnSpc>
              <a:spcBef>
                <a:spcPct val="50000"/>
              </a:spcBef>
            </a:pPr>
            <a:r>
              <a:rPr lang="en-US" sz="2000" dirty="0">
                <a:solidFill>
                  <a:srgbClr val="FFFF00"/>
                </a:solidFill>
                <a:latin typeface="Georgia" pitchFamily="18" charset="0"/>
              </a:rPr>
              <a:t>    April + July</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Comments:</a:t>
            </a:r>
          </a:p>
          <a:p>
            <a:pPr>
              <a:lnSpc>
                <a:spcPct val="35000"/>
              </a:lnSpc>
              <a:spcBef>
                <a:spcPct val="50000"/>
              </a:spcBef>
            </a:pPr>
            <a:r>
              <a:rPr lang="en-US" sz="2000" dirty="0">
                <a:solidFill>
                  <a:schemeClr val="bg1"/>
                </a:solidFill>
                <a:latin typeface="Georgia" pitchFamily="18" charset="0"/>
              </a:rPr>
              <a:t>    </a:t>
            </a:r>
            <a:r>
              <a:rPr lang="en-US" sz="2000" dirty="0">
                <a:solidFill>
                  <a:srgbClr val="FFFF00"/>
                </a:solidFill>
                <a:latin typeface="Georgia" pitchFamily="18" charset="0"/>
              </a:rPr>
              <a:t>Poor Flier</a:t>
            </a:r>
          </a:p>
          <a:p>
            <a:pPr>
              <a:lnSpc>
                <a:spcPct val="35000"/>
              </a:lnSpc>
              <a:spcBef>
                <a:spcPct val="50000"/>
              </a:spcBef>
            </a:pPr>
            <a:r>
              <a:rPr lang="en-US" sz="2000" dirty="0">
                <a:solidFill>
                  <a:srgbClr val="FFFF00"/>
                </a:solidFill>
                <a:latin typeface="Georgia" pitchFamily="18" charset="0"/>
              </a:rPr>
              <a:t>    Adults do not</a:t>
            </a:r>
          </a:p>
          <a:p>
            <a:pPr>
              <a:lnSpc>
                <a:spcPct val="35000"/>
              </a:lnSpc>
              <a:spcBef>
                <a:spcPct val="50000"/>
              </a:spcBef>
            </a:pPr>
            <a:r>
              <a:rPr lang="en-US" sz="2000" dirty="0">
                <a:solidFill>
                  <a:srgbClr val="FFFF00"/>
                </a:solidFill>
                <a:latin typeface="Georgia" pitchFamily="18" charset="0"/>
              </a:rPr>
              <a:t>    feed  </a:t>
            </a:r>
          </a:p>
        </p:txBody>
      </p:sp>
      <p:sp>
        <p:nvSpPr>
          <p:cNvPr id="308228" name="Rectangle 5"/>
          <p:cNvSpPr>
            <a:spLocks noChangeArrowheads="1"/>
          </p:cNvSpPr>
          <p:nvPr/>
        </p:nvSpPr>
        <p:spPr bwMode="auto">
          <a:xfrm>
            <a:off x="6172201" y="5562600"/>
            <a:ext cx="1973263" cy="400050"/>
          </a:xfrm>
          <a:prstGeom prst="rect">
            <a:avLst/>
          </a:prstGeom>
          <a:noFill/>
          <a:ln w="9525">
            <a:noFill/>
            <a:miter lim="800000"/>
            <a:headEnd/>
            <a:tailEnd/>
          </a:ln>
        </p:spPr>
        <p:txBody>
          <a:bodyPr wrap="none">
            <a:spAutoFit/>
          </a:bodyPr>
          <a:lstStyle/>
          <a:p>
            <a:r>
              <a:rPr lang="en-US" sz="2000">
                <a:solidFill>
                  <a:srgbClr val="FFFF00"/>
                </a:solidFill>
                <a:latin typeface="Georgia" pitchFamily="18" charset="0"/>
              </a:rPr>
              <a:t>Samia cecropia</a:t>
            </a:r>
          </a:p>
        </p:txBody>
      </p:sp>
    </p:spTree>
    <p:extLst>
      <p:ext uri="{BB962C8B-B14F-4D97-AF65-F5344CB8AC3E}">
        <p14:creationId xmlns:p14="http://schemas.microsoft.com/office/powerpoint/2010/main" val="395086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descr="polistes on faw1.jpg">
            <a:extLst>
              <a:ext uri="{FF2B5EF4-FFF2-40B4-BE49-F238E27FC236}">
                <a16:creationId xmlns:a16="http://schemas.microsoft.com/office/drawing/2014/main" id="{4B0F6105-39ED-844D-950D-54CF1AB85624}"/>
              </a:ext>
            </a:extLst>
          </p:cNvPr>
          <p:cNvPicPr>
            <a:picLocks noChangeAspect="1"/>
          </p:cNvPicPr>
          <p:nvPr/>
        </p:nvPicPr>
        <p:blipFill>
          <a:blip r:embed="rId3" cstate="print">
            <a:extLst>
              <a:ext uri="{28A0092B-C50C-407E-A947-70E740481C1C}">
                <a14:useLocalDpi xmlns:a14="http://schemas.microsoft.com/office/drawing/2010/main" val="0"/>
              </a:ext>
            </a:extLst>
          </a:blip>
          <a:srcRect l="-9000" r="-9000"/>
          <a:stretch>
            <a:fillRect/>
          </a:stretch>
        </p:blipFill>
        <p:spPr>
          <a:xfrm>
            <a:off x="8153401" y="2770982"/>
            <a:ext cx="3840404" cy="3303011"/>
          </a:xfrm>
          <a:prstGeom prst="rect">
            <a:avLst/>
          </a:prstGeom>
        </p:spPr>
      </p:pic>
      <p:sp>
        <p:nvSpPr>
          <p:cNvPr id="76802" name="Rectangle 4"/>
          <p:cNvSpPr>
            <a:spLocks noChangeArrowheads="1"/>
          </p:cNvSpPr>
          <p:nvPr/>
        </p:nvSpPr>
        <p:spPr bwMode="auto">
          <a:xfrm>
            <a:off x="2590800" y="4572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Paper Wasp</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76803" name="Text Box 5"/>
          <p:cNvSpPr txBox="1">
            <a:spLocks noChangeArrowheads="1"/>
          </p:cNvSpPr>
          <p:nvPr/>
        </p:nvSpPr>
        <p:spPr bwMode="auto">
          <a:xfrm>
            <a:off x="5670548" y="5221061"/>
            <a:ext cx="1532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i="1">
                <a:solidFill>
                  <a:schemeClr val="tx1"/>
                </a:solidFill>
                <a:latin typeface="Britannic Bold" pitchFamily="34" charset="0"/>
              </a:defRPr>
            </a:lvl1pPr>
            <a:lvl2pPr marL="742950" indent="-285750" eaLnBrk="0" hangingPunct="0">
              <a:defRPr sz="2800" b="1" i="1">
                <a:solidFill>
                  <a:schemeClr val="tx1"/>
                </a:solidFill>
                <a:latin typeface="Britannic Bold" pitchFamily="34" charset="0"/>
              </a:defRPr>
            </a:lvl2pPr>
            <a:lvl3pPr marL="1143000" indent="-228600" eaLnBrk="0" hangingPunct="0">
              <a:defRPr sz="2800" b="1" i="1">
                <a:solidFill>
                  <a:schemeClr val="tx1"/>
                </a:solidFill>
                <a:latin typeface="Britannic Bold" pitchFamily="34" charset="0"/>
              </a:defRPr>
            </a:lvl3pPr>
            <a:lvl4pPr marL="1600200" indent="-228600" eaLnBrk="0" hangingPunct="0">
              <a:defRPr sz="2800" b="1" i="1">
                <a:solidFill>
                  <a:schemeClr val="tx1"/>
                </a:solidFill>
                <a:latin typeface="Britannic Bold" pitchFamily="34" charset="0"/>
              </a:defRPr>
            </a:lvl4pPr>
            <a:lvl5pPr marL="2057400" indent="-228600" eaLnBrk="0" hangingPunct="0">
              <a:defRPr sz="2800" b="1" i="1">
                <a:solidFill>
                  <a:schemeClr val="tx1"/>
                </a:solidFill>
                <a:latin typeface="Britannic Bold" pitchFamily="34" charset="0"/>
              </a:defRPr>
            </a:lvl5pPr>
            <a:lvl6pPr marL="2514600" indent="-228600" eaLnBrk="0" fontAlgn="base" hangingPunct="0">
              <a:spcBef>
                <a:spcPct val="0"/>
              </a:spcBef>
              <a:spcAft>
                <a:spcPct val="0"/>
              </a:spcAft>
              <a:defRPr sz="2800" b="1" i="1">
                <a:solidFill>
                  <a:schemeClr val="tx1"/>
                </a:solidFill>
                <a:latin typeface="Britannic Bold" pitchFamily="34" charset="0"/>
              </a:defRPr>
            </a:lvl6pPr>
            <a:lvl7pPr marL="2971800" indent="-228600" eaLnBrk="0" fontAlgn="base" hangingPunct="0">
              <a:spcBef>
                <a:spcPct val="0"/>
              </a:spcBef>
              <a:spcAft>
                <a:spcPct val="0"/>
              </a:spcAft>
              <a:defRPr sz="2800" b="1" i="1">
                <a:solidFill>
                  <a:schemeClr val="tx1"/>
                </a:solidFill>
                <a:latin typeface="Britannic Bold" pitchFamily="34" charset="0"/>
              </a:defRPr>
            </a:lvl7pPr>
            <a:lvl8pPr marL="3429000" indent="-228600" eaLnBrk="0" fontAlgn="base" hangingPunct="0">
              <a:spcBef>
                <a:spcPct val="0"/>
              </a:spcBef>
              <a:spcAft>
                <a:spcPct val="0"/>
              </a:spcAft>
              <a:defRPr sz="2800" b="1" i="1">
                <a:solidFill>
                  <a:schemeClr val="tx1"/>
                </a:solidFill>
                <a:latin typeface="Britannic Bold" pitchFamily="34" charset="0"/>
              </a:defRPr>
            </a:lvl8pPr>
            <a:lvl9pPr marL="3886200" indent="-228600" eaLnBrk="0" fontAlgn="base" hangingPunct="0">
              <a:spcBef>
                <a:spcPct val="0"/>
              </a:spcBef>
              <a:spcAft>
                <a:spcPct val="0"/>
              </a:spcAft>
              <a:defRPr sz="2800" b="1" i="1">
                <a:solidFill>
                  <a:schemeClr val="tx1"/>
                </a:solidFill>
                <a:latin typeface="Britannic Bold" pitchFamily="34" charset="0"/>
              </a:defRPr>
            </a:lvl9pPr>
          </a:lstStyle>
          <a:p>
            <a:pPr eaLnBrk="1" hangingPunct="1"/>
            <a:r>
              <a:rPr lang="en-US" sz="2000" b="0" dirty="0" err="1">
                <a:solidFill>
                  <a:srgbClr val="FFFF00"/>
                </a:solidFill>
                <a:latin typeface="Georgia" pitchFamily="18" charset="0"/>
              </a:rPr>
              <a:t>Polistes</a:t>
            </a:r>
            <a:r>
              <a:rPr lang="en-US" sz="2000" b="0" dirty="0">
                <a:solidFill>
                  <a:srgbClr val="FFFF00"/>
                </a:solidFill>
                <a:latin typeface="Georgia" pitchFamily="18" charset="0"/>
              </a:rPr>
              <a:t> </a:t>
            </a:r>
            <a:r>
              <a:rPr lang="en-US" sz="2000" b="0" dirty="0" err="1">
                <a:solidFill>
                  <a:srgbClr val="FFFF00"/>
                </a:solidFill>
                <a:latin typeface="Georgia" pitchFamily="18" charset="0"/>
              </a:rPr>
              <a:t>spp</a:t>
            </a:r>
            <a:endParaRPr lang="en-US" sz="2000" b="0" dirty="0">
              <a:solidFill>
                <a:srgbClr val="FFFF00"/>
              </a:solidFill>
              <a:latin typeface="Georgia" pitchFamily="18" charset="0"/>
            </a:endParaRPr>
          </a:p>
        </p:txBody>
      </p:sp>
      <p:sp>
        <p:nvSpPr>
          <p:cNvPr id="76807" name="Rectangle 7"/>
          <p:cNvSpPr>
            <a:spLocks noChangeArrowheads="1"/>
          </p:cNvSpPr>
          <p:nvPr/>
        </p:nvSpPr>
        <p:spPr bwMode="auto">
          <a:xfrm>
            <a:off x="8578168" y="2770982"/>
            <a:ext cx="3159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rPr>
              <a:t>Cheri Abraham photographer</a:t>
            </a:r>
          </a:p>
        </p:txBody>
      </p:sp>
      <p:pic>
        <p:nvPicPr>
          <p:cNvPr id="8" name="Picture 7">
            <a:extLst>
              <a:ext uri="{FF2B5EF4-FFF2-40B4-BE49-F238E27FC236}">
                <a16:creationId xmlns:a16="http://schemas.microsoft.com/office/drawing/2014/main" id="{55357877-E399-5844-9CB3-0A7E3CC948B5}"/>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5113445" y="1728898"/>
            <a:ext cx="2822466" cy="315878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a:t>Long antennae</a:t>
            </a:r>
            <a:br>
              <a:rPr lang="en-US" dirty="0"/>
            </a:br>
            <a:r>
              <a:rPr lang="en-US" dirty="0"/>
              <a:t>2 </a:t>
            </a:r>
            <a:r>
              <a:rPr lang="en-US" dirty="0" err="1"/>
              <a:t>pr</a:t>
            </a:r>
            <a:r>
              <a:rPr lang="en-US" dirty="0"/>
              <a:t> wings folded lengthwise at rest</a:t>
            </a:r>
            <a:br>
              <a:rPr lang="en-US" dirty="0"/>
            </a:br>
            <a:r>
              <a:rPr lang="en-US" dirty="0"/>
              <a:t>predators especially of caterpillars</a:t>
            </a:r>
            <a:br>
              <a:rPr lang="en-US" dirty="0"/>
            </a:br>
            <a:r>
              <a:rPr lang="en-US" dirty="0"/>
              <a:t>Family: </a:t>
            </a:r>
            <a:r>
              <a:rPr lang="en-US" dirty="0" err="1"/>
              <a:t>Vespidae</a:t>
            </a:r>
            <a:br>
              <a:rPr lang="en-US" dirty="0"/>
            </a:br>
            <a:r>
              <a:rPr lang="en-US" dirty="0"/>
              <a:t>Genus: </a:t>
            </a:r>
            <a:r>
              <a:rPr lang="en-US" i="1" dirty="0" err="1"/>
              <a:t>Polistes</a:t>
            </a: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lstStyle/>
          <a:p>
            <a:r>
              <a:rPr lang="en-US" sz="3600" dirty="0"/>
              <a:t>New colonies establish in the spring</a:t>
            </a:r>
          </a:p>
          <a:p>
            <a:endParaRPr lang="en-US" dirty="0"/>
          </a:p>
        </p:txBody>
      </p:sp>
    </p:spTree>
    <p:extLst>
      <p:ext uri="{BB962C8B-B14F-4D97-AF65-F5344CB8AC3E}">
        <p14:creationId xmlns:p14="http://schemas.microsoft.com/office/powerpoint/2010/main" val="73312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BEEMOTH"/>
          <p:cNvPicPr>
            <a:picLocks noChangeAspect="1" noChangeArrowheads="1"/>
          </p:cNvPicPr>
          <p:nvPr/>
        </p:nvPicPr>
        <p:blipFill>
          <a:blip r:embed="rId3"/>
          <a:srcRect/>
          <a:stretch>
            <a:fillRect/>
          </a:stretch>
        </p:blipFill>
        <p:spPr bwMode="auto">
          <a:xfrm>
            <a:off x="4876800" y="2010209"/>
            <a:ext cx="5486400" cy="3709555"/>
          </a:xfrm>
          <a:prstGeom prst="rect">
            <a:avLst/>
          </a:prstGeom>
          <a:noFill/>
          <a:ln w="9525">
            <a:noFill/>
            <a:miter lim="800000"/>
            <a:headEnd/>
            <a:tailEnd/>
          </a:ln>
        </p:spPr>
      </p:pic>
      <p:sp>
        <p:nvSpPr>
          <p:cNvPr id="310274" name="Rectangle 4"/>
          <p:cNvSpPr>
            <a:spLocks noChangeArrowheads="1"/>
          </p:cNvSpPr>
          <p:nvPr/>
        </p:nvSpPr>
        <p:spPr bwMode="auto">
          <a:xfrm>
            <a:off x="2514600" y="762000"/>
            <a:ext cx="7620000" cy="685800"/>
          </a:xfrm>
          <a:prstGeom prst="rect">
            <a:avLst/>
          </a:prstGeom>
          <a:noFill/>
          <a:ln w="9525">
            <a:noFill/>
            <a:miter lim="800000"/>
            <a:headEnd/>
            <a:tailEnd/>
          </a:ln>
        </p:spPr>
        <p:txBody>
          <a:bodyPr anchor="ctr"/>
          <a:lstStyle/>
          <a:p>
            <a:pPr algn="ctr"/>
            <a:r>
              <a:rPr lang="en-US" sz="4000" dirty="0">
                <a:solidFill>
                  <a:srgbClr val="FFFF00"/>
                </a:solidFill>
                <a:latin typeface="Georgia" pitchFamily="18" charset="0"/>
              </a:rPr>
              <a:t>Hummingbird Clearwing Moth </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310275" name="Text Box 5"/>
          <p:cNvSpPr txBox="1">
            <a:spLocks noChangeArrowheads="1"/>
          </p:cNvSpPr>
          <p:nvPr/>
        </p:nvSpPr>
        <p:spPr bwMode="auto">
          <a:xfrm>
            <a:off x="5900058" y="6067425"/>
            <a:ext cx="2740025" cy="400050"/>
          </a:xfrm>
          <a:prstGeom prst="rect">
            <a:avLst/>
          </a:prstGeom>
          <a:noFill/>
          <a:ln w="9525">
            <a:noFill/>
            <a:miter lim="800000"/>
            <a:headEnd/>
            <a:tailEnd/>
          </a:ln>
        </p:spPr>
        <p:txBody>
          <a:bodyPr wrap="none">
            <a:spAutoFit/>
          </a:bodyPr>
          <a:lstStyle/>
          <a:p>
            <a:r>
              <a:rPr lang="en-US" sz="2000" dirty="0" err="1">
                <a:solidFill>
                  <a:srgbClr val="FFFF00"/>
                </a:solidFill>
                <a:latin typeface="Georgia" pitchFamily="18" charset="0"/>
              </a:rPr>
              <a:t>Haemorrhagia</a:t>
            </a:r>
            <a:r>
              <a:rPr lang="en-US" sz="2000" dirty="0">
                <a:solidFill>
                  <a:srgbClr val="FFFF00"/>
                </a:solidFill>
                <a:latin typeface="Georgia" pitchFamily="18" charset="0"/>
              </a:rPr>
              <a:t> </a:t>
            </a:r>
            <a:r>
              <a:rPr lang="en-US" sz="2000" dirty="0" err="1">
                <a:solidFill>
                  <a:srgbClr val="FFFF00"/>
                </a:solidFill>
                <a:latin typeface="Georgia" pitchFamily="18" charset="0"/>
              </a:rPr>
              <a:t>thysbe</a:t>
            </a:r>
            <a:endParaRPr lang="en-US" sz="2000" dirty="0">
              <a:solidFill>
                <a:srgbClr val="FFFF00"/>
              </a:solidFill>
              <a:latin typeface="Georgia" pitchFamily="18" charset="0"/>
            </a:endParaRPr>
          </a:p>
        </p:txBody>
      </p:sp>
      <p:sp>
        <p:nvSpPr>
          <p:cNvPr id="310276" name="Rectangle 6"/>
          <p:cNvSpPr>
            <a:spLocks noChangeArrowheads="1"/>
          </p:cNvSpPr>
          <p:nvPr/>
        </p:nvSpPr>
        <p:spPr bwMode="auto">
          <a:xfrm>
            <a:off x="2209800" y="1639889"/>
            <a:ext cx="2590800" cy="4230687"/>
          </a:xfrm>
          <a:prstGeom prst="rect">
            <a:avLst/>
          </a:prstGeom>
          <a:noFill/>
          <a:ln w="9525">
            <a:noFill/>
            <a:miter lim="800000"/>
            <a:headEnd/>
            <a:tailEnd/>
          </a:ln>
        </p:spPr>
        <p:txBody>
          <a:bodyPr>
            <a:spAutoFit/>
          </a:bodyPr>
          <a:lstStyle/>
          <a:p>
            <a:pPr>
              <a:lnSpc>
                <a:spcPct val="35000"/>
              </a:lnSpc>
              <a:spcBef>
                <a:spcPct val="50000"/>
              </a:spcBef>
            </a:pPr>
            <a:r>
              <a:rPr lang="en-US" sz="2000" dirty="0">
                <a:solidFill>
                  <a:srgbClr val="FF00FF"/>
                </a:solidFill>
                <a:latin typeface="Georgia" pitchFamily="18" charset="0"/>
              </a:rPr>
              <a:t>Range:  </a:t>
            </a:r>
          </a:p>
          <a:p>
            <a:pPr>
              <a:lnSpc>
                <a:spcPct val="35000"/>
              </a:lnSpc>
              <a:spcBef>
                <a:spcPct val="50000"/>
              </a:spcBef>
            </a:pPr>
            <a:r>
              <a:rPr lang="en-US" sz="2000" dirty="0">
                <a:solidFill>
                  <a:srgbClr val="FF00FF"/>
                </a:solidFill>
                <a:latin typeface="Georgia" pitchFamily="18" charset="0"/>
              </a:rPr>
              <a:t>      </a:t>
            </a:r>
            <a:r>
              <a:rPr lang="en-US" sz="2000" dirty="0">
                <a:solidFill>
                  <a:srgbClr val="FFFF00"/>
                </a:solidFill>
                <a:latin typeface="Georgia" pitchFamily="18" charset="0"/>
              </a:rPr>
              <a:t>Eastern NA</a:t>
            </a:r>
          </a:p>
          <a:p>
            <a:pPr>
              <a:lnSpc>
                <a:spcPct val="35000"/>
              </a:lnSpc>
              <a:spcBef>
                <a:spcPct val="50000"/>
              </a:spcBef>
            </a:pPr>
            <a:endParaRPr lang="en-US" sz="2000" dirty="0">
              <a:solidFill>
                <a:srgbClr val="FF00FF"/>
              </a:solidFill>
              <a:latin typeface="Georgia" pitchFamily="18" charset="0"/>
            </a:endParaRPr>
          </a:p>
          <a:p>
            <a:pPr>
              <a:lnSpc>
                <a:spcPct val="35000"/>
              </a:lnSpc>
              <a:spcBef>
                <a:spcPct val="50000"/>
              </a:spcBef>
            </a:pPr>
            <a:r>
              <a:rPr lang="en-US" sz="2000" dirty="0">
                <a:solidFill>
                  <a:srgbClr val="FF00FF"/>
                </a:solidFill>
                <a:latin typeface="Georgia" pitchFamily="18" charset="0"/>
              </a:rPr>
              <a:t>Host Plant(s)</a:t>
            </a:r>
          </a:p>
          <a:p>
            <a:pPr>
              <a:lnSpc>
                <a:spcPct val="35000"/>
              </a:lnSpc>
              <a:spcBef>
                <a:spcPct val="50000"/>
              </a:spcBef>
            </a:pPr>
            <a:r>
              <a:rPr lang="en-US" sz="2000" dirty="0">
                <a:solidFill>
                  <a:srgbClr val="FFFF00"/>
                </a:solidFill>
                <a:latin typeface="Georgia" pitchFamily="18" charset="0"/>
              </a:rPr>
              <a:t>     Spicebush</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Attractors  </a:t>
            </a:r>
          </a:p>
          <a:p>
            <a:pPr>
              <a:lnSpc>
                <a:spcPct val="35000"/>
              </a:lnSpc>
              <a:spcBef>
                <a:spcPct val="50000"/>
              </a:spcBef>
            </a:pPr>
            <a:r>
              <a:rPr lang="en-US" sz="2000" dirty="0">
                <a:solidFill>
                  <a:srgbClr val="FFFF00"/>
                </a:solidFill>
                <a:latin typeface="Georgia" pitchFamily="18" charset="0"/>
              </a:rPr>
              <a:t>     Blueberry  </a:t>
            </a:r>
          </a:p>
          <a:p>
            <a:pPr>
              <a:lnSpc>
                <a:spcPct val="35000"/>
              </a:lnSpc>
              <a:spcBef>
                <a:spcPct val="50000"/>
              </a:spcBef>
            </a:pPr>
            <a:r>
              <a:rPr lang="en-US" sz="2000" dirty="0">
                <a:solidFill>
                  <a:srgbClr val="FFFF00"/>
                </a:solidFill>
                <a:latin typeface="Georgia" pitchFamily="18" charset="0"/>
              </a:rPr>
              <a:t>     </a:t>
            </a:r>
            <a:r>
              <a:rPr lang="en-US" sz="2000" dirty="0" err="1">
                <a:solidFill>
                  <a:srgbClr val="FFFF00"/>
                </a:solidFill>
                <a:latin typeface="Georgia" pitchFamily="18" charset="0"/>
              </a:rPr>
              <a:t>Buddleja</a:t>
            </a:r>
            <a:endParaRPr lang="en-US" sz="2000" dirty="0">
              <a:solidFill>
                <a:srgbClr val="FFFF00"/>
              </a:solidFill>
              <a:latin typeface="Georgia" pitchFamily="18" charset="0"/>
            </a:endParaRPr>
          </a:p>
          <a:p>
            <a:pPr>
              <a:lnSpc>
                <a:spcPct val="35000"/>
              </a:lnSpc>
              <a:spcBef>
                <a:spcPct val="50000"/>
              </a:spcBef>
            </a:pPr>
            <a:r>
              <a:rPr lang="en-US" sz="2000" dirty="0">
                <a:solidFill>
                  <a:srgbClr val="FFFF00"/>
                </a:solidFill>
                <a:latin typeface="Georgia" pitchFamily="18" charset="0"/>
              </a:rPr>
              <a:t>     Phlox</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Brood Period:	</a:t>
            </a:r>
          </a:p>
          <a:p>
            <a:pPr>
              <a:lnSpc>
                <a:spcPct val="35000"/>
              </a:lnSpc>
              <a:spcBef>
                <a:spcPct val="50000"/>
              </a:spcBef>
            </a:pPr>
            <a:r>
              <a:rPr lang="en-US" sz="2000" dirty="0">
                <a:solidFill>
                  <a:srgbClr val="FFFF00"/>
                </a:solidFill>
                <a:latin typeface="Georgia" pitchFamily="18" charset="0"/>
              </a:rPr>
              <a:t>    April + July</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Comments:</a:t>
            </a:r>
          </a:p>
          <a:p>
            <a:pPr>
              <a:lnSpc>
                <a:spcPct val="35000"/>
              </a:lnSpc>
              <a:spcBef>
                <a:spcPct val="50000"/>
              </a:spcBef>
            </a:pPr>
            <a:r>
              <a:rPr lang="en-US" sz="2000" dirty="0">
                <a:solidFill>
                  <a:schemeClr val="bg1"/>
                </a:solidFill>
                <a:latin typeface="Georgia" pitchFamily="18" charset="0"/>
              </a:rPr>
              <a:t>    </a:t>
            </a:r>
            <a:r>
              <a:rPr lang="en-US" sz="2000" dirty="0">
                <a:solidFill>
                  <a:srgbClr val="FFFF00"/>
                </a:solidFill>
                <a:latin typeface="Georgia" pitchFamily="18" charset="0"/>
              </a:rPr>
              <a:t>Fast Flier</a:t>
            </a:r>
          </a:p>
        </p:txBody>
      </p:sp>
    </p:spTree>
    <p:extLst>
      <p:ext uri="{BB962C8B-B14F-4D97-AF65-F5344CB8AC3E}">
        <p14:creationId xmlns:p14="http://schemas.microsoft.com/office/powerpoint/2010/main" val="331794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3"/>
          <p:cNvSpPr>
            <a:spLocks noChangeArrowheads="1"/>
          </p:cNvSpPr>
          <p:nvPr/>
        </p:nvSpPr>
        <p:spPr bwMode="auto">
          <a:xfrm>
            <a:off x="4267201" y="304800"/>
            <a:ext cx="5894562" cy="707886"/>
          </a:xfrm>
          <a:prstGeom prst="rect">
            <a:avLst/>
          </a:prstGeom>
          <a:noFill/>
          <a:ln w="9525">
            <a:noFill/>
            <a:miter lim="800000"/>
            <a:headEnd/>
            <a:tailEnd/>
          </a:ln>
        </p:spPr>
        <p:txBody>
          <a:bodyPr wrap="none">
            <a:spAutoFit/>
          </a:bodyPr>
          <a:lstStyle/>
          <a:p>
            <a:r>
              <a:rPr lang="en-US" sz="4000" dirty="0">
                <a:solidFill>
                  <a:srgbClr val="FFFF00"/>
                </a:solidFill>
                <a:latin typeface="Georgia" pitchFamily="18" charset="0"/>
              </a:rPr>
              <a:t>White lined Sphinx Moth</a:t>
            </a:r>
          </a:p>
        </p:txBody>
      </p:sp>
      <p:sp>
        <p:nvSpPr>
          <p:cNvPr id="314371" name="Rectangle 4"/>
          <p:cNvSpPr>
            <a:spLocks noChangeArrowheads="1"/>
          </p:cNvSpPr>
          <p:nvPr/>
        </p:nvSpPr>
        <p:spPr bwMode="auto">
          <a:xfrm>
            <a:off x="5529684" y="5453064"/>
            <a:ext cx="1662635" cy="400110"/>
          </a:xfrm>
          <a:prstGeom prst="rect">
            <a:avLst/>
          </a:prstGeom>
          <a:noFill/>
          <a:ln w="9525">
            <a:noFill/>
            <a:miter lim="800000"/>
            <a:headEnd/>
            <a:tailEnd/>
          </a:ln>
        </p:spPr>
        <p:txBody>
          <a:bodyPr wrap="none">
            <a:spAutoFit/>
          </a:bodyPr>
          <a:lstStyle/>
          <a:p>
            <a:r>
              <a:rPr lang="en-US" sz="2000" dirty="0">
                <a:solidFill>
                  <a:srgbClr val="FFFF00"/>
                </a:solidFill>
                <a:latin typeface="Georgia" pitchFamily="18" charset="0"/>
              </a:rPr>
              <a:t>Hyles </a:t>
            </a:r>
            <a:r>
              <a:rPr lang="en-US" sz="2000" dirty="0" err="1">
                <a:solidFill>
                  <a:srgbClr val="FFFF00"/>
                </a:solidFill>
                <a:latin typeface="Georgia" pitchFamily="18" charset="0"/>
              </a:rPr>
              <a:t>lineata</a:t>
            </a:r>
            <a:endParaRPr lang="en-US" sz="2000" dirty="0">
              <a:solidFill>
                <a:srgbClr val="FFFF00"/>
              </a:solidFill>
              <a:latin typeface="Georgia" pitchFamily="18" charset="0"/>
            </a:endParaRPr>
          </a:p>
        </p:txBody>
      </p:sp>
      <p:sp>
        <p:nvSpPr>
          <p:cNvPr id="314372" name="Rectangle 5"/>
          <p:cNvSpPr>
            <a:spLocks noChangeArrowheads="1"/>
          </p:cNvSpPr>
          <p:nvPr/>
        </p:nvSpPr>
        <p:spPr bwMode="auto">
          <a:xfrm>
            <a:off x="1234624" y="1816782"/>
            <a:ext cx="2590800" cy="4232275"/>
          </a:xfrm>
          <a:prstGeom prst="rect">
            <a:avLst/>
          </a:prstGeom>
          <a:noFill/>
          <a:ln w="9525">
            <a:noFill/>
            <a:miter lim="800000"/>
            <a:headEnd/>
            <a:tailEnd/>
          </a:ln>
        </p:spPr>
        <p:txBody>
          <a:bodyPr>
            <a:spAutoFit/>
          </a:bodyPr>
          <a:lstStyle/>
          <a:p>
            <a:pPr>
              <a:lnSpc>
                <a:spcPct val="35000"/>
              </a:lnSpc>
              <a:spcBef>
                <a:spcPct val="50000"/>
              </a:spcBef>
            </a:pPr>
            <a:r>
              <a:rPr lang="en-US" sz="2000" dirty="0">
                <a:solidFill>
                  <a:srgbClr val="FF00FF"/>
                </a:solidFill>
                <a:latin typeface="Georgia" pitchFamily="18" charset="0"/>
              </a:rPr>
              <a:t>Range:  </a:t>
            </a:r>
          </a:p>
          <a:p>
            <a:pPr>
              <a:lnSpc>
                <a:spcPct val="35000"/>
              </a:lnSpc>
              <a:spcBef>
                <a:spcPct val="50000"/>
              </a:spcBef>
            </a:pPr>
            <a:r>
              <a:rPr lang="en-US" sz="2000" dirty="0">
                <a:solidFill>
                  <a:srgbClr val="FF00FF"/>
                </a:solidFill>
                <a:latin typeface="Georgia" pitchFamily="18" charset="0"/>
              </a:rPr>
              <a:t>      </a:t>
            </a:r>
            <a:r>
              <a:rPr lang="en-US" sz="2000" dirty="0">
                <a:solidFill>
                  <a:srgbClr val="FFFF00"/>
                </a:solidFill>
                <a:latin typeface="Georgia" pitchFamily="18" charset="0"/>
              </a:rPr>
              <a:t>Eastern NA</a:t>
            </a:r>
          </a:p>
          <a:p>
            <a:pPr>
              <a:lnSpc>
                <a:spcPct val="35000"/>
              </a:lnSpc>
              <a:spcBef>
                <a:spcPct val="50000"/>
              </a:spcBef>
            </a:pPr>
            <a:endParaRPr lang="en-US" sz="2000" dirty="0">
              <a:solidFill>
                <a:srgbClr val="FF00FF"/>
              </a:solidFill>
              <a:latin typeface="Georgia" pitchFamily="18" charset="0"/>
            </a:endParaRPr>
          </a:p>
          <a:p>
            <a:pPr>
              <a:lnSpc>
                <a:spcPct val="35000"/>
              </a:lnSpc>
              <a:spcBef>
                <a:spcPct val="50000"/>
              </a:spcBef>
            </a:pPr>
            <a:r>
              <a:rPr lang="en-US" sz="2000" dirty="0">
                <a:solidFill>
                  <a:srgbClr val="FF00FF"/>
                </a:solidFill>
                <a:latin typeface="Georgia" pitchFamily="18" charset="0"/>
              </a:rPr>
              <a:t>Host Plant(s)</a:t>
            </a:r>
          </a:p>
          <a:p>
            <a:pPr>
              <a:lnSpc>
                <a:spcPct val="35000"/>
              </a:lnSpc>
              <a:spcBef>
                <a:spcPct val="50000"/>
              </a:spcBef>
            </a:pPr>
            <a:r>
              <a:rPr lang="en-US" sz="2000" dirty="0">
                <a:solidFill>
                  <a:srgbClr val="FFFF00"/>
                </a:solidFill>
                <a:latin typeface="Georgia" pitchFamily="18" charset="0"/>
              </a:rPr>
              <a:t>     evening primrose</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Attractors  </a:t>
            </a:r>
          </a:p>
          <a:p>
            <a:pPr>
              <a:lnSpc>
                <a:spcPct val="35000"/>
              </a:lnSpc>
              <a:spcBef>
                <a:spcPct val="50000"/>
              </a:spcBef>
            </a:pPr>
            <a:r>
              <a:rPr lang="en-US" sz="2000" dirty="0">
                <a:solidFill>
                  <a:srgbClr val="FFFF00"/>
                </a:solidFill>
                <a:latin typeface="Georgia" pitchFamily="18" charset="0"/>
              </a:rPr>
              <a:t>     Salvias </a:t>
            </a:r>
          </a:p>
          <a:p>
            <a:pPr>
              <a:lnSpc>
                <a:spcPct val="35000"/>
              </a:lnSpc>
              <a:spcBef>
                <a:spcPct val="50000"/>
              </a:spcBef>
            </a:pPr>
            <a:r>
              <a:rPr lang="en-US" sz="2000" dirty="0">
                <a:solidFill>
                  <a:srgbClr val="FFFF00"/>
                </a:solidFill>
                <a:latin typeface="Georgia" pitchFamily="18" charset="0"/>
              </a:rPr>
              <a:t>     </a:t>
            </a:r>
            <a:r>
              <a:rPr lang="en-US" sz="2000" dirty="0" err="1">
                <a:solidFill>
                  <a:srgbClr val="FFFF00"/>
                </a:solidFill>
                <a:latin typeface="Georgia" pitchFamily="18" charset="0"/>
              </a:rPr>
              <a:t>Buddleja</a:t>
            </a:r>
            <a:endParaRPr lang="en-US" sz="2000" dirty="0">
              <a:solidFill>
                <a:srgbClr val="FFFF00"/>
              </a:solidFill>
              <a:latin typeface="Georgia" pitchFamily="18" charset="0"/>
            </a:endParaRPr>
          </a:p>
          <a:p>
            <a:pPr>
              <a:lnSpc>
                <a:spcPct val="35000"/>
              </a:lnSpc>
              <a:spcBef>
                <a:spcPct val="50000"/>
              </a:spcBef>
            </a:pPr>
            <a:r>
              <a:rPr lang="en-US" sz="2000" dirty="0">
                <a:solidFill>
                  <a:srgbClr val="FFFF00"/>
                </a:solidFill>
                <a:latin typeface="Georgia" pitchFamily="18" charset="0"/>
              </a:rPr>
              <a:t>     Phlox</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Brood Period:	</a:t>
            </a:r>
          </a:p>
          <a:p>
            <a:pPr>
              <a:lnSpc>
                <a:spcPct val="35000"/>
              </a:lnSpc>
              <a:spcBef>
                <a:spcPct val="50000"/>
              </a:spcBef>
            </a:pPr>
            <a:r>
              <a:rPr lang="en-US" sz="2000" dirty="0">
                <a:solidFill>
                  <a:srgbClr val="FFFF00"/>
                </a:solidFill>
                <a:latin typeface="Georgia" pitchFamily="18" charset="0"/>
              </a:rPr>
              <a:t>    April + July</a:t>
            </a:r>
          </a:p>
          <a:p>
            <a:pPr>
              <a:lnSpc>
                <a:spcPct val="35000"/>
              </a:lnSpc>
              <a:spcBef>
                <a:spcPct val="50000"/>
              </a:spcBef>
            </a:pPr>
            <a:endParaRPr lang="en-US" sz="2000" dirty="0">
              <a:solidFill>
                <a:srgbClr val="FFFF00"/>
              </a:solidFill>
              <a:latin typeface="Georgia" pitchFamily="18" charset="0"/>
            </a:endParaRPr>
          </a:p>
          <a:p>
            <a:pPr>
              <a:lnSpc>
                <a:spcPct val="35000"/>
              </a:lnSpc>
              <a:spcBef>
                <a:spcPct val="50000"/>
              </a:spcBef>
            </a:pPr>
            <a:r>
              <a:rPr lang="en-US" sz="2000" dirty="0">
                <a:solidFill>
                  <a:srgbClr val="FF00FF"/>
                </a:solidFill>
                <a:latin typeface="Georgia" pitchFamily="18" charset="0"/>
              </a:rPr>
              <a:t>Comments:</a:t>
            </a:r>
          </a:p>
          <a:p>
            <a:pPr>
              <a:lnSpc>
                <a:spcPct val="35000"/>
              </a:lnSpc>
              <a:spcBef>
                <a:spcPct val="50000"/>
              </a:spcBef>
            </a:pPr>
            <a:r>
              <a:rPr lang="en-US" sz="2000" dirty="0">
                <a:solidFill>
                  <a:schemeClr val="bg1"/>
                </a:solidFill>
                <a:latin typeface="Georgia" pitchFamily="18" charset="0"/>
              </a:rPr>
              <a:t>    </a:t>
            </a:r>
            <a:r>
              <a:rPr lang="en-US" sz="2000" dirty="0">
                <a:solidFill>
                  <a:srgbClr val="FFFF00"/>
                </a:solidFill>
                <a:latin typeface="Georgia" pitchFamily="18" charset="0"/>
              </a:rPr>
              <a:t>Fast Flier</a:t>
            </a:r>
          </a:p>
        </p:txBody>
      </p:sp>
      <p:pic>
        <p:nvPicPr>
          <p:cNvPr id="4" name="Picture 3">
            <a:extLst>
              <a:ext uri="{FF2B5EF4-FFF2-40B4-BE49-F238E27FC236}">
                <a16:creationId xmlns:a16="http://schemas.microsoft.com/office/drawing/2014/main" id="{F1EE97C5-0CA0-9C42-A55D-586343C35200}"/>
              </a:ext>
            </a:extLst>
          </p:cNvPr>
          <p:cNvPicPr>
            <a:picLocks noChangeAspect="1"/>
          </p:cNvPicPr>
          <p:nvPr/>
        </p:nvPicPr>
        <p:blipFill>
          <a:blip r:embed="rId3"/>
          <a:stretch>
            <a:fillRect/>
          </a:stretch>
        </p:blipFill>
        <p:spPr>
          <a:xfrm>
            <a:off x="3750244" y="1639203"/>
            <a:ext cx="5221514" cy="3579593"/>
          </a:xfrm>
          <a:prstGeom prst="rect">
            <a:avLst/>
          </a:prstGeom>
        </p:spPr>
      </p:pic>
      <p:pic>
        <p:nvPicPr>
          <p:cNvPr id="3" name="Picture 2">
            <a:extLst>
              <a:ext uri="{FF2B5EF4-FFF2-40B4-BE49-F238E27FC236}">
                <a16:creationId xmlns:a16="http://schemas.microsoft.com/office/drawing/2014/main" id="{40BB7CD9-FDC2-A342-9552-D926B3BED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329" y="3621045"/>
            <a:ext cx="3623049" cy="2428012"/>
          </a:xfrm>
          <a:prstGeom prst="rect">
            <a:avLst/>
          </a:prstGeom>
        </p:spPr>
      </p:pic>
    </p:spTree>
    <p:extLst>
      <p:ext uri="{BB962C8B-B14F-4D97-AF65-F5344CB8AC3E}">
        <p14:creationId xmlns:p14="http://schemas.microsoft.com/office/powerpoint/2010/main" val="87498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C6BB-A4A4-CE46-8C0E-BC0297EC53E7}"/>
              </a:ext>
            </a:extLst>
          </p:cNvPr>
          <p:cNvSpPr>
            <a:spLocks noGrp="1"/>
          </p:cNvSpPr>
          <p:nvPr>
            <p:ph type="title"/>
          </p:nvPr>
        </p:nvSpPr>
        <p:spPr>
          <a:xfrm>
            <a:off x="294395" y="274686"/>
            <a:ext cx="3506162" cy="1600200"/>
          </a:xfrm>
        </p:spPr>
        <p:txBody>
          <a:bodyPr>
            <a:normAutofit fontScale="90000"/>
          </a:bodyPr>
          <a:lstStyle/>
          <a:p>
            <a:r>
              <a:rPr lang="en-US" sz="2200" dirty="0"/>
              <a:t>Long antennae</a:t>
            </a:r>
            <a:br>
              <a:rPr lang="en-US" sz="2200" dirty="0"/>
            </a:br>
            <a:r>
              <a:rPr lang="en-US" sz="2200" dirty="0"/>
              <a:t>2 </a:t>
            </a:r>
            <a:r>
              <a:rPr lang="en-US" sz="2200" dirty="0" err="1"/>
              <a:t>pr</a:t>
            </a:r>
            <a:r>
              <a:rPr lang="en-US" sz="2200" dirty="0"/>
              <a:t> wings folded lengthwise at rest</a:t>
            </a:r>
            <a:br>
              <a:rPr lang="en-US" sz="2200" dirty="0"/>
            </a:br>
            <a:r>
              <a:rPr lang="en-US" sz="2200" dirty="0"/>
              <a:t>predators especially of caterpillars</a:t>
            </a:r>
            <a:br>
              <a:rPr lang="en-US" sz="2200" dirty="0"/>
            </a:br>
            <a:r>
              <a:rPr lang="en-US" sz="2200" dirty="0"/>
              <a:t>Family: </a:t>
            </a:r>
            <a:r>
              <a:rPr lang="en-US" sz="2200" dirty="0" err="1"/>
              <a:t>Vespidae</a:t>
            </a:r>
            <a:br>
              <a:rPr lang="en-US" sz="2200" dirty="0"/>
            </a:br>
            <a:r>
              <a:rPr lang="en-US" sz="2200" dirty="0"/>
              <a:t>G</a:t>
            </a:r>
            <a:r>
              <a:rPr lang="en-US" dirty="0"/>
              <a:t>enus: </a:t>
            </a:r>
            <a:r>
              <a:rPr lang="en-US" i="1" dirty="0"/>
              <a:t>Eumenes</a:t>
            </a:r>
            <a:endParaRPr lang="en-US" dirty="0"/>
          </a:p>
        </p:txBody>
      </p:sp>
      <p:sp>
        <p:nvSpPr>
          <p:cNvPr id="3" name="Text Placeholder 2">
            <a:extLst>
              <a:ext uri="{FF2B5EF4-FFF2-40B4-BE49-F238E27FC236}">
                <a16:creationId xmlns:a16="http://schemas.microsoft.com/office/drawing/2014/main" id="{0335B407-1C33-544D-8C20-4DBB0E608328}"/>
              </a:ext>
            </a:extLst>
          </p:cNvPr>
          <p:cNvSpPr>
            <a:spLocks noGrp="1"/>
          </p:cNvSpPr>
          <p:nvPr>
            <p:ph type="body" sz="half" idx="2"/>
          </p:nvPr>
        </p:nvSpPr>
        <p:spPr/>
        <p:txBody>
          <a:bodyPr/>
          <a:lstStyle/>
          <a:p>
            <a:endParaRPr lang="en-US" dirty="0"/>
          </a:p>
        </p:txBody>
      </p:sp>
      <p:pic>
        <p:nvPicPr>
          <p:cNvPr id="8" name="Content Placeholder 7">
            <a:extLst>
              <a:ext uri="{FF2B5EF4-FFF2-40B4-BE49-F238E27FC236}">
                <a16:creationId xmlns:a16="http://schemas.microsoft.com/office/drawing/2014/main" id="{2BDB7F74-6CB9-EB4C-B73E-13D4BBF82D67}"/>
              </a:ext>
            </a:extLst>
          </p:cNvPr>
          <p:cNvPicPr>
            <a:picLocks noGrp="1" noChangeAspect="1"/>
          </p:cNvPicPr>
          <p:nvPr>
            <p:ph idx="1"/>
          </p:nvPr>
        </p:nvPicPr>
        <p:blipFill>
          <a:blip r:embed="rId3"/>
          <a:stretch>
            <a:fillRect/>
          </a:stretch>
        </p:blipFill>
        <p:spPr>
          <a:xfrm>
            <a:off x="4892221" y="1925504"/>
            <a:ext cx="6744608" cy="4355893"/>
          </a:xfrm>
          <a:prstGeom prst="rect">
            <a:avLst/>
          </a:prstGeom>
        </p:spPr>
      </p:pic>
      <p:sp>
        <p:nvSpPr>
          <p:cNvPr id="9" name="TextBox 8">
            <a:extLst>
              <a:ext uri="{FF2B5EF4-FFF2-40B4-BE49-F238E27FC236}">
                <a16:creationId xmlns:a16="http://schemas.microsoft.com/office/drawing/2014/main" id="{6F717185-98D0-0C4A-A463-F6ACA3494648}"/>
              </a:ext>
            </a:extLst>
          </p:cNvPr>
          <p:cNvSpPr txBox="1"/>
          <p:nvPr/>
        </p:nvSpPr>
        <p:spPr>
          <a:xfrm>
            <a:off x="6096000" y="359228"/>
            <a:ext cx="2988510" cy="707886"/>
          </a:xfrm>
          <a:prstGeom prst="rect">
            <a:avLst/>
          </a:prstGeom>
          <a:noFill/>
        </p:spPr>
        <p:txBody>
          <a:bodyPr wrap="none" rtlCol="0">
            <a:spAutoFit/>
          </a:bodyPr>
          <a:lstStyle/>
          <a:p>
            <a:r>
              <a:rPr lang="en-US" sz="4000" dirty="0">
                <a:solidFill>
                  <a:schemeClr val="accent3"/>
                </a:solidFill>
              </a:rPr>
              <a:t>Potter Wasp</a:t>
            </a:r>
          </a:p>
        </p:txBody>
      </p:sp>
      <p:sp>
        <p:nvSpPr>
          <p:cNvPr id="10" name="Rectangle 9">
            <a:extLst>
              <a:ext uri="{FF2B5EF4-FFF2-40B4-BE49-F238E27FC236}">
                <a16:creationId xmlns:a16="http://schemas.microsoft.com/office/drawing/2014/main" id="{6D8BAE25-422E-2F4B-929C-780BF458D341}"/>
              </a:ext>
            </a:extLst>
          </p:cNvPr>
          <p:cNvSpPr/>
          <p:nvPr/>
        </p:nvSpPr>
        <p:spPr>
          <a:xfrm>
            <a:off x="5104173" y="2188419"/>
            <a:ext cx="3160352" cy="369332"/>
          </a:xfrm>
          <a:prstGeom prst="rect">
            <a:avLst/>
          </a:prstGeom>
        </p:spPr>
        <p:txBody>
          <a:bodyPr wrap="none">
            <a:spAutoFit/>
          </a:bodyPr>
          <a:lstStyle/>
          <a:p>
            <a:r>
              <a:rPr lang="en-US" dirty="0">
                <a:solidFill>
                  <a:srgbClr val="333333"/>
                </a:solidFill>
                <a:latin typeface="Helvetica Neue" panose="02000503000000020004" pitchFamily="2" charset="0"/>
              </a:rPr>
              <a:t>Jon </a:t>
            </a:r>
            <a:r>
              <a:rPr lang="en-US" dirty="0" err="1">
                <a:solidFill>
                  <a:srgbClr val="333333"/>
                </a:solidFill>
                <a:latin typeface="Helvetica Neue" panose="02000503000000020004" pitchFamily="2" charset="0"/>
              </a:rPr>
              <a:t>Yuschock</a:t>
            </a:r>
            <a:r>
              <a:rPr lang="en-US" dirty="0">
                <a:solidFill>
                  <a:srgbClr val="333333"/>
                </a:solidFill>
                <a:latin typeface="Helvetica Neue" panose="02000503000000020004" pitchFamily="2" charset="0"/>
              </a:rPr>
              <a:t>, </a:t>
            </a:r>
            <a:r>
              <a:rPr lang="en-US" dirty="0" err="1">
                <a:solidFill>
                  <a:srgbClr val="333333"/>
                </a:solidFill>
                <a:latin typeface="Helvetica Neue" panose="02000503000000020004" pitchFamily="2" charset="0"/>
              </a:rPr>
              <a:t>Bugwood.org</a:t>
            </a:r>
            <a:endParaRPr lang="en-US" dirty="0"/>
          </a:p>
        </p:txBody>
      </p:sp>
      <p:pic>
        <p:nvPicPr>
          <p:cNvPr id="11" name="Picture 10">
            <a:extLst>
              <a:ext uri="{FF2B5EF4-FFF2-40B4-BE49-F238E27FC236}">
                <a16:creationId xmlns:a16="http://schemas.microsoft.com/office/drawing/2014/main" id="{667702C0-07FE-CA4F-8380-5BF2167864D0}"/>
              </a:ext>
            </a:extLst>
          </p:cNvPr>
          <p:cNvPicPr>
            <a:picLocks noChangeAspect="1"/>
          </p:cNvPicPr>
          <p:nvPr/>
        </p:nvPicPr>
        <p:blipFill>
          <a:blip r:embed="rId4"/>
          <a:stretch>
            <a:fillRect/>
          </a:stretch>
        </p:blipFill>
        <p:spPr>
          <a:xfrm>
            <a:off x="337457" y="2373085"/>
            <a:ext cx="3592286" cy="4297314"/>
          </a:xfrm>
          <a:prstGeom prst="rect">
            <a:avLst/>
          </a:prstGeom>
        </p:spPr>
      </p:pic>
      <p:sp>
        <p:nvSpPr>
          <p:cNvPr id="12" name="Rectangle 11">
            <a:extLst>
              <a:ext uri="{FF2B5EF4-FFF2-40B4-BE49-F238E27FC236}">
                <a16:creationId xmlns:a16="http://schemas.microsoft.com/office/drawing/2014/main" id="{30F83CAD-3D96-6C4E-9670-E5AC5B2DC4F7}"/>
              </a:ext>
            </a:extLst>
          </p:cNvPr>
          <p:cNvSpPr/>
          <p:nvPr/>
        </p:nvSpPr>
        <p:spPr>
          <a:xfrm>
            <a:off x="337457" y="2621251"/>
            <a:ext cx="3321679" cy="369332"/>
          </a:xfrm>
          <a:prstGeom prst="rect">
            <a:avLst/>
          </a:prstGeom>
        </p:spPr>
        <p:txBody>
          <a:bodyPr wrap="none">
            <a:spAutoFit/>
          </a:bodyPr>
          <a:lstStyle/>
          <a:p>
            <a:r>
              <a:rPr lang="en-US" dirty="0">
                <a:solidFill>
                  <a:schemeClr val="accent3"/>
                </a:solidFill>
                <a:latin typeface="Helvetica Neue" panose="02000503000000020004" pitchFamily="2" charset="0"/>
              </a:rPr>
              <a:t>David </a:t>
            </a:r>
            <a:r>
              <a:rPr lang="en-US" dirty="0" err="1">
                <a:solidFill>
                  <a:schemeClr val="accent3"/>
                </a:solidFill>
                <a:latin typeface="Helvetica Neue" panose="02000503000000020004" pitchFamily="2" charset="0"/>
              </a:rPr>
              <a:t>Cappaert</a:t>
            </a:r>
            <a:r>
              <a:rPr lang="en-US" dirty="0">
                <a:solidFill>
                  <a:schemeClr val="accent3"/>
                </a:solidFill>
                <a:latin typeface="Helvetica Neue" panose="02000503000000020004" pitchFamily="2" charset="0"/>
              </a:rPr>
              <a:t>, </a:t>
            </a:r>
            <a:r>
              <a:rPr lang="en-US" dirty="0" err="1">
                <a:solidFill>
                  <a:schemeClr val="accent3"/>
                </a:solidFill>
                <a:latin typeface="Helvetica Neue" panose="02000503000000020004" pitchFamily="2" charset="0"/>
              </a:rPr>
              <a:t>Bugwood.org</a:t>
            </a:r>
            <a:endParaRPr lang="en-US" dirty="0">
              <a:solidFill>
                <a:schemeClr val="accent3"/>
              </a:solidFill>
            </a:endParaRPr>
          </a:p>
        </p:txBody>
      </p:sp>
    </p:spTree>
    <p:extLst>
      <p:ext uri="{BB962C8B-B14F-4D97-AF65-F5344CB8AC3E}">
        <p14:creationId xmlns:p14="http://schemas.microsoft.com/office/powerpoint/2010/main" val="68992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3984171" y="441107"/>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Thread-waisted Wasp</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76807" name="Rectangle 7"/>
          <p:cNvSpPr>
            <a:spLocks noChangeArrowheads="1"/>
          </p:cNvSpPr>
          <p:nvPr/>
        </p:nvSpPr>
        <p:spPr bwMode="auto">
          <a:xfrm>
            <a:off x="9917111" y="2313782"/>
            <a:ext cx="20354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latin typeface="Arial" charset="0"/>
              </a:rPr>
              <a:t>Dave </a:t>
            </a:r>
            <a:r>
              <a:rPr lang="en-US" dirty="0" err="1">
                <a:latin typeface="Arial" charset="0"/>
              </a:rPr>
              <a:t>Cappert</a:t>
            </a:r>
            <a:r>
              <a:rPr lang="en-US" dirty="0">
                <a:latin typeface="Arial" charset="0"/>
              </a:rPr>
              <a:t>, </a:t>
            </a:r>
            <a:r>
              <a:rPr lang="en-US" dirty="0" err="1">
                <a:latin typeface="Arial" charset="0"/>
              </a:rPr>
              <a:t>bugwood</a:t>
            </a:r>
            <a:r>
              <a:rPr lang="en-US" dirty="0">
                <a:latin typeface="Arial" charset="0"/>
              </a:rPr>
              <a:t>, photographer</a:t>
            </a: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a:bodyPr>
          <a:lstStyle/>
          <a:p>
            <a:r>
              <a:rPr lang="en-US" dirty="0"/>
              <a:t>Long antennae</a:t>
            </a:r>
            <a:br>
              <a:rPr lang="en-US" dirty="0"/>
            </a:br>
            <a:r>
              <a:rPr lang="en-US" dirty="0"/>
              <a:t>2 </a:t>
            </a:r>
            <a:r>
              <a:rPr lang="en-US" dirty="0" err="1"/>
              <a:t>pr</a:t>
            </a:r>
            <a:r>
              <a:rPr lang="en-US" dirty="0"/>
              <a:t> wings folded lengthwise at rest</a:t>
            </a:r>
            <a:br>
              <a:rPr lang="en-US" dirty="0"/>
            </a:br>
            <a:r>
              <a:rPr lang="en-US" dirty="0"/>
              <a:t>predators especially of caterpillars</a:t>
            </a:r>
            <a:br>
              <a:rPr lang="en-US" dirty="0"/>
            </a:br>
            <a:r>
              <a:rPr lang="en-US" dirty="0"/>
              <a:t>Family: </a:t>
            </a:r>
            <a:r>
              <a:rPr lang="en-US" dirty="0" err="1"/>
              <a:t>Sphecidae</a:t>
            </a:r>
            <a:br>
              <a:rPr lang="en-US" dirty="0"/>
            </a:br>
            <a:r>
              <a:rPr lang="en-US" dirty="0"/>
              <a:t>Genus: </a:t>
            </a:r>
            <a:r>
              <a:rPr lang="en-US" i="1" dirty="0" err="1"/>
              <a:t>Ammophila</a:t>
            </a:r>
            <a:endParaRPr lang="en-US"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p:txBody>
          <a:bodyPr>
            <a:normAutofit fontScale="92500"/>
          </a:bodyPr>
          <a:lstStyle/>
          <a:p>
            <a:r>
              <a:rPr lang="en-US" sz="3600" dirty="0"/>
              <a:t>Wasp carrying caterpillar to nest and </a:t>
            </a:r>
            <a:r>
              <a:rPr lang="en-US" sz="3600" dirty="0" err="1"/>
              <a:t>nectaring</a:t>
            </a:r>
            <a:r>
              <a:rPr lang="en-US" sz="3600" dirty="0"/>
              <a:t> on mountain mint</a:t>
            </a:r>
          </a:p>
          <a:p>
            <a:endParaRPr lang="en-US" dirty="0"/>
          </a:p>
        </p:txBody>
      </p:sp>
      <p:pic>
        <p:nvPicPr>
          <p:cNvPr id="10" name="Picture 9">
            <a:extLst>
              <a:ext uri="{FF2B5EF4-FFF2-40B4-BE49-F238E27FC236}">
                <a16:creationId xmlns:a16="http://schemas.microsoft.com/office/drawing/2014/main" id="{DF401F09-2941-B542-A7C9-90D9898D3C3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94272" y="1867407"/>
            <a:ext cx="3276304" cy="2176481"/>
          </a:xfrm>
          <a:prstGeom prst="rect">
            <a:avLst/>
          </a:prstGeom>
        </p:spPr>
      </p:pic>
      <p:pic>
        <p:nvPicPr>
          <p:cNvPr id="3" name="Picture 2">
            <a:extLst>
              <a:ext uri="{FF2B5EF4-FFF2-40B4-BE49-F238E27FC236}">
                <a16:creationId xmlns:a16="http://schemas.microsoft.com/office/drawing/2014/main" id="{C80F5903-6EAB-5F43-A3EC-1BA9FF84DA56}"/>
              </a:ext>
            </a:extLst>
          </p:cNvPr>
          <p:cNvPicPr>
            <a:picLocks noChangeAspect="1"/>
          </p:cNvPicPr>
          <p:nvPr/>
        </p:nvPicPr>
        <p:blipFill>
          <a:blip r:embed="rId4"/>
          <a:stretch>
            <a:fillRect/>
          </a:stretch>
        </p:blipFill>
        <p:spPr>
          <a:xfrm>
            <a:off x="7371871" y="3360002"/>
            <a:ext cx="4177872" cy="2415776"/>
          </a:xfrm>
          <a:prstGeom prst="rect">
            <a:avLst/>
          </a:prstGeom>
        </p:spPr>
      </p:pic>
    </p:spTree>
    <p:extLst>
      <p:ext uri="{BB962C8B-B14F-4D97-AF65-F5344CB8AC3E}">
        <p14:creationId xmlns:p14="http://schemas.microsoft.com/office/powerpoint/2010/main" val="410838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4430485" y="635848"/>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FF00"/>
                </a:solidFill>
                <a:latin typeface="Georgia" pitchFamily="18" charset="0"/>
              </a:rPr>
              <a:t>Tiphiid and </a:t>
            </a:r>
            <a:r>
              <a:rPr lang="en-US" sz="4000" dirty="0" err="1">
                <a:solidFill>
                  <a:srgbClr val="FFFF00"/>
                </a:solidFill>
                <a:latin typeface="Georgia" pitchFamily="18" charset="0"/>
              </a:rPr>
              <a:t>scoliid</a:t>
            </a:r>
            <a:r>
              <a:rPr lang="en-US" sz="4000" dirty="0">
                <a:solidFill>
                  <a:srgbClr val="FFFF00"/>
                </a:solidFill>
                <a:latin typeface="Georgia" pitchFamily="18" charset="0"/>
              </a:rPr>
              <a:t> wasps Wasp</a:t>
            </a:r>
            <a:br>
              <a:rPr lang="en-US" sz="4000" dirty="0">
                <a:solidFill>
                  <a:srgbClr val="FFFF00"/>
                </a:solidFill>
                <a:latin typeface="Georgia" pitchFamily="18" charset="0"/>
              </a:rPr>
            </a:br>
            <a:endParaRPr lang="en-US" sz="4000" dirty="0">
              <a:solidFill>
                <a:srgbClr val="FFFF00"/>
              </a:solidFill>
              <a:latin typeface="Georgia" pitchFamily="18" charset="0"/>
            </a:endParaRPr>
          </a:p>
        </p:txBody>
      </p:sp>
      <p:sp>
        <p:nvSpPr>
          <p:cNvPr id="2" name="Title 1">
            <a:extLst>
              <a:ext uri="{FF2B5EF4-FFF2-40B4-BE49-F238E27FC236}">
                <a16:creationId xmlns:a16="http://schemas.microsoft.com/office/drawing/2014/main" id="{61F3E81A-1A37-8548-9549-FEFF122DB0B3}"/>
              </a:ext>
            </a:extLst>
          </p:cNvPr>
          <p:cNvSpPr>
            <a:spLocks noGrp="1"/>
          </p:cNvSpPr>
          <p:nvPr>
            <p:ph type="title"/>
          </p:nvPr>
        </p:nvSpPr>
        <p:spPr>
          <a:xfrm>
            <a:off x="380519" y="635848"/>
            <a:ext cx="3506162" cy="2793151"/>
          </a:xfrm>
        </p:spPr>
        <p:txBody>
          <a:bodyPr>
            <a:normAutofit fontScale="90000"/>
          </a:bodyPr>
          <a:lstStyle/>
          <a:p>
            <a:r>
              <a:rPr lang="en-US" dirty="0"/>
              <a:t>Long antennae</a:t>
            </a:r>
            <a:br>
              <a:rPr lang="en-US" dirty="0"/>
            </a:br>
            <a:r>
              <a:rPr lang="en-US" dirty="0"/>
              <a:t>2 </a:t>
            </a:r>
            <a:r>
              <a:rPr lang="en-US" dirty="0" err="1"/>
              <a:t>pr</a:t>
            </a:r>
            <a:r>
              <a:rPr lang="en-US" dirty="0"/>
              <a:t> wings folded lengthwise at rest</a:t>
            </a:r>
            <a:br>
              <a:rPr lang="en-US" dirty="0"/>
            </a:br>
            <a:r>
              <a:rPr lang="en-US" dirty="0"/>
              <a:t>predators especially of caterpillars</a:t>
            </a:r>
            <a:br>
              <a:rPr lang="en-US" dirty="0"/>
            </a:br>
            <a:r>
              <a:rPr lang="en-US" dirty="0"/>
              <a:t>Families: </a:t>
            </a:r>
            <a:r>
              <a:rPr lang="en-US" dirty="0" err="1"/>
              <a:t>Tiphiidae</a:t>
            </a:r>
            <a:r>
              <a:rPr lang="en-US" dirty="0"/>
              <a:t> and </a:t>
            </a:r>
            <a:r>
              <a:rPr lang="en-US" dirty="0" err="1"/>
              <a:t>Scoliidae</a:t>
            </a:r>
            <a:br>
              <a:rPr lang="en-US" dirty="0"/>
            </a:br>
            <a:r>
              <a:rPr lang="en-US" dirty="0"/>
              <a:t>Genera: </a:t>
            </a:r>
            <a:r>
              <a:rPr lang="en-US" i="1" dirty="0" err="1"/>
              <a:t>Tiphia</a:t>
            </a:r>
            <a:r>
              <a:rPr lang="en-US" dirty="0"/>
              <a:t> and </a:t>
            </a:r>
            <a:r>
              <a:rPr lang="en-US" i="1" dirty="0" err="1"/>
              <a:t>Scolia</a:t>
            </a:r>
            <a:endParaRPr lang="en-US" i="1" dirty="0"/>
          </a:p>
        </p:txBody>
      </p:sp>
      <p:sp>
        <p:nvSpPr>
          <p:cNvPr id="4" name="Text Placeholder 3">
            <a:extLst>
              <a:ext uri="{FF2B5EF4-FFF2-40B4-BE49-F238E27FC236}">
                <a16:creationId xmlns:a16="http://schemas.microsoft.com/office/drawing/2014/main" id="{CC932D78-88F5-8A4E-95AB-C84665A6E37F}"/>
              </a:ext>
            </a:extLst>
          </p:cNvPr>
          <p:cNvSpPr>
            <a:spLocks noGrp="1"/>
          </p:cNvSpPr>
          <p:nvPr>
            <p:ph type="body" sz="half" idx="2"/>
          </p:nvPr>
        </p:nvSpPr>
        <p:spPr>
          <a:xfrm>
            <a:off x="380519" y="3920671"/>
            <a:ext cx="3506162" cy="2425700"/>
          </a:xfrm>
        </p:spPr>
        <p:txBody>
          <a:bodyPr>
            <a:normAutofit/>
          </a:bodyPr>
          <a:lstStyle/>
          <a:p>
            <a:r>
              <a:rPr lang="en-US" sz="3600" dirty="0"/>
              <a:t>Parasites of Japanese beetle and other scarab larvae</a:t>
            </a:r>
          </a:p>
          <a:p>
            <a:endParaRPr lang="en-US" dirty="0"/>
          </a:p>
        </p:txBody>
      </p:sp>
      <p:pic>
        <p:nvPicPr>
          <p:cNvPr id="8" name="Picture 7">
            <a:extLst>
              <a:ext uri="{FF2B5EF4-FFF2-40B4-BE49-F238E27FC236}">
                <a16:creationId xmlns:a16="http://schemas.microsoft.com/office/drawing/2014/main" id="{39606C18-1351-A74F-88EA-119CF79345CB}"/>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8940" y="2111829"/>
            <a:ext cx="3032574" cy="2873827"/>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ADB3B8B-4475-EE44-B8C1-576960863DD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76086" y="1527144"/>
            <a:ext cx="3812620" cy="2731236"/>
          </a:xfrm>
          <a:prstGeom prst="rect">
            <a:avLst/>
          </a:prstGeom>
        </p:spPr>
      </p:pic>
      <p:sp>
        <p:nvSpPr>
          <p:cNvPr id="5" name="TextBox 4">
            <a:extLst>
              <a:ext uri="{FF2B5EF4-FFF2-40B4-BE49-F238E27FC236}">
                <a16:creationId xmlns:a16="http://schemas.microsoft.com/office/drawing/2014/main" id="{A00246CC-734B-EB44-A973-40AE6C82570D}"/>
              </a:ext>
            </a:extLst>
          </p:cNvPr>
          <p:cNvSpPr txBox="1"/>
          <p:nvPr/>
        </p:nvSpPr>
        <p:spPr>
          <a:xfrm>
            <a:off x="5138057" y="2286000"/>
            <a:ext cx="813043" cy="369332"/>
          </a:xfrm>
          <a:prstGeom prst="rect">
            <a:avLst/>
          </a:prstGeom>
          <a:noFill/>
        </p:spPr>
        <p:txBody>
          <a:bodyPr wrap="none" rtlCol="0">
            <a:spAutoFit/>
          </a:bodyPr>
          <a:lstStyle/>
          <a:p>
            <a:r>
              <a:rPr lang="en-US" i="1" dirty="0" err="1"/>
              <a:t>Scolia</a:t>
            </a:r>
            <a:endParaRPr lang="en-US" i="1" dirty="0"/>
          </a:p>
        </p:txBody>
      </p:sp>
      <p:pic>
        <p:nvPicPr>
          <p:cNvPr id="7" name="Picture 6">
            <a:extLst>
              <a:ext uri="{FF2B5EF4-FFF2-40B4-BE49-F238E27FC236}">
                <a16:creationId xmlns:a16="http://schemas.microsoft.com/office/drawing/2014/main" id="{F347613F-10AF-A04A-8925-9BF04584F6A8}"/>
              </a:ext>
            </a:extLst>
          </p:cNvPr>
          <p:cNvPicPr>
            <a:picLocks noChangeAspect="1"/>
          </p:cNvPicPr>
          <p:nvPr/>
        </p:nvPicPr>
        <p:blipFill>
          <a:blip r:embed="rId5"/>
          <a:stretch>
            <a:fillRect/>
          </a:stretch>
        </p:blipFill>
        <p:spPr>
          <a:xfrm>
            <a:off x="6920569" y="3965238"/>
            <a:ext cx="3366407" cy="2531329"/>
          </a:xfrm>
          <a:prstGeom prst="rect">
            <a:avLst/>
          </a:prstGeom>
        </p:spPr>
      </p:pic>
      <p:sp>
        <p:nvSpPr>
          <p:cNvPr id="6" name="TextBox 5">
            <a:extLst>
              <a:ext uri="{FF2B5EF4-FFF2-40B4-BE49-F238E27FC236}">
                <a16:creationId xmlns:a16="http://schemas.microsoft.com/office/drawing/2014/main" id="{601D2CE1-C0B8-9D48-93C5-189025789597}"/>
              </a:ext>
            </a:extLst>
          </p:cNvPr>
          <p:cNvSpPr txBox="1"/>
          <p:nvPr/>
        </p:nvSpPr>
        <p:spPr>
          <a:xfrm>
            <a:off x="7155702" y="4252686"/>
            <a:ext cx="1663661" cy="369332"/>
          </a:xfrm>
          <a:prstGeom prst="rect">
            <a:avLst/>
          </a:prstGeom>
          <a:noFill/>
        </p:spPr>
        <p:txBody>
          <a:bodyPr wrap="none" rtlCol="0">
            <a:spAutoFit/>
          </a:bodyPr>
          <a:lstStyle/>
          <a:p>
            <a:r>
              <a:rPr lang="en-US" i="1" dirty="0" err="1">
                <a:solidFill>
                  <a:schemeClr val="bg1"/>
                </a:solidFill>
              </a:rPr>
              <a:t>Tiphia</a:t>
            </a:r>
            <a:r>
              <a:rPr lang="en-US" i="1" dirty="0">
                <a:solidFill>
                  <a:schemeClr val="bg1"/>
                </a:solidFill>
              </a:rPr>
              <a:t> </a:t>
            </a:r>
            <a:r>
              <a:rPr lang="en-US" i="1" dirty="0" err="1">
                <a:solidFill>
                  <a:schemeClr val="bg1"/>
                </a:solidFill>
              </a:rPr>
              <a:t>vernalis</a:t>
            </a:r>
            <a:endParaRPr lang="en-US" i="1" dirty="0">
              <a:solidFill>
                <a:schemeClr val="bg1"/>
              </a:solidFill>
            </a:endParaRPr>
          </a:p>
        </p:txBody>
      </p:sp>
      <p:sp>
        <p:nvSpPr>
          <p:cNvPr id="11" name="Rectangle 10">
            <a:extLst>
              <a:ext uri="{FF2B5EF4-FFF2-40B4-BE49-F238E27FC236}">
                <a16:creationId xmlns:a16="http://schemas.microsoft.com/office/drawing/2014/main" id="{9AC332AC-402B-9840-8F3B-579025749560}"/>
              </a:ext>
            </a:extLst>
          </p:cNvPr>
          <p:cNvSpPr/>
          <p:nvPr/>
        </p:nvSpPr>
        <p:spPr>
          <a:xfrm>
            <a:off x="4663626" y="6161705"/>
            <a:ext cx="3631122" cy="369332"/>
          </a:xfrm>
          <a:prstGeom prst="rect">
            <a:avLst/>
          </a:prstGeom>
        </p:spPr>
        <p:txBody>
          <a:bodyPr wrap="none">
            <a:spAutoFit/>
          </a:bodyPr>
          <a:lstStyle/>
          <a:p>
            <a:r>
              <a:rPr lang="en-US" dirty="0">
                <a:solidFill>
                  <a:srgbClr val="337AB7"/>
                </a:solidFill>
                <a:latin typeface="Helvetica Neue" panose="02000503000000020004" pitchFamily="2" charset="0"/>
                <a:hlinkClick r:id="rId6"/>
              </a:rPr>
              <a:t>Mike Reding and Betsy Anderson</a:t>
            </a:r>
            <a:endParaRPr lang="en-US" dirty="0"/>
          </a:p>
        </p:txBody>
      </p:sp>
    </p:spTree>
    <p:extLst>
      <p:ext uri="{BB962C8B-B14F-4D97-AF65-F5344CB8AC3E}">
        <p14:creationId xmlns:p14="http://schemas.microsoft.com/office/powerpoint/2010/main" val="297511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heme/theme1.xml><?xml version="1.0" encoding="utf-8"?>
<a:theme xmlns:a="http://schemas.openxmlformats.org/drawingml/2006/main" name="Science Project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60.potx" id="{B0D06C54-B873-49D2-AD73-EE9BB8599BFF}" vid="{334807F6-B3E0-4323-AC38-BDC7A606DAA1}"/>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Science Project 16x9</Template>
  <TotalTime>5488</TotalTime>
  <Words>4918</Words>
  <Application>Microsoft Macintosh PowerPoint</Application>
  <PresentationFormat>Widescreen</PresentationFormat>
  <Paragraphs>820</Paragraphs>
  <Slides>61</Slides>
  <Notes>61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 Narrow</vt:lpstr>
      <vt:lpstr>Georgia</vt:lpstr>
      <vt:lpstr>Helvetica Neue</vt:lpstr>
      <vt:lpstr>Maiandra GD</vt:lpstr>
      <vt:lpstr>Science Project 16x9</vt:lpstr>
      <vt:lpstr>Pollinators other than bees   INTRODUCTION AND OVERVIEW</vt:lpstr>
      <vt:lpstr>Identification is a key concept  Bees, Flies and Wasps: Three groups that can be confused</vt:lpstr>
      <vt:lpstr>Wasps vs Flies vs Bees</vt:lpstr>
      <vt:lpstr>Wasps: Order Hymenoptera </vt:lpstr>
      <vt:lpstr>Wasps</vt:lpstr>
      <vt:lpstr>Long antennae 2 pr wings folded lengthwise at rest predators especially of caterpillars Family: Vespidae Genus: Polistes</vt:lpstr>
      <vt:lpstr>Long antennae 2 pr wings folded lengthwise at rest predators especially of caterpillars Family: Vespidae Genus: Eumenes</vt:lpstr>
      <vt:lpstr>Long antennae 2 pr wings folded lengthwise at rest predators especially of caterpillars Family: Sphecidae Genus: Ammophila</vt:lpstr>
      <vt:lpstr>Long antennae 2 pr wings folded lengthwise at rest predators especially of caterpillars Families: Tiphiidae and Scoliidae Genera: Tiphia and Scolia</vt:lpstr>
      <vt:lpstr>Long antennae 2 pr wings folded lengthwise at rest predators especially of caterpillars Family: Crabronidae Genus: Larra</vt:lpstr>
      <vt:lpstr>Flies: Order Diptera </vt:lpstr>
      <vt:lpstr>Flies</vt:lpstr>
      <vt:lpstr>Short antennae 1 pr wings predators as larvae especially of aphids Family: Syrphidae </vt:lpstr>
      <vt:lpstr>Short antennae 1 pr wings parasitoids on many insect taxa Family: Tachinidae</vt:lpstr>
      <vt:lpstr>hort antennae 1 pr wings Family: Dolichopodidae </vt:lpstr>
      <vt:lpstr>Short antennae 1 pr wings Family: Bombyliidae </vt:lpstr>
      <vt:lpstr>Short antennae 1 pr wings predators Family: Asillidae </vt:lpstr>
      <vt:lpstr>Beetles: Order Coleoptera </vt:lpstr>
      <vt:lpstr>Beetles</vt:lpstr>
      <vt:lpstr> Family: Cantharidae </vt:lpstr>
      <vt:lpstr> Family: Cerambycidae </vt:lpstr>
      <vt:lpstr> Family: Ripiphoridae </vt:lpstr>
      <vt:lpstr> Family: Mordellidae </vt:lpstr>
      <vt:lpstr>Imported Cabbageworm</vt:lpstr>
      <vt:lpstr>PowerPoint Presentation</vt:lpstr>
      <vt:lpstr>Butterflies and Moths: Order Lepidoptera </vt:lpstr>
      <vt:lpstr>Lepidoptera- Nymphalidae </vt:lpstr>
      <vt:lpstr>PowerPoint Presentation</vt:lpstr>
      <vt:lpstr>PowerPoint Presentation</vt:lpstr>
      <vt:lpstr>PowerPoint Presentation</vt:lpstr>
      <vt:lpstr>PowerPoint Presentation</vt:lpstr>
      <vt:lpstr>PowerPoint Presentation</vt:lpstr>
      <vt:lpstr>PowerPoint Presentation</vt:lpstr>
      <vt:lpstr>Lepidoptera- Papilionidae</vt:lpstr>
      <vt:lpstr>PowerPoint Presentation</vt:lpstr>
      <vt:lpstr>Order Lepidoptera: Butterflies</vt:lpstr>
      <vt:lpstr>Order Lepidoptera: Butterflies</vt:lpstr>
      <vt:lpstr>PowerPoint Presentation</vt:lpstr>
      <vt:lpstr>Order Lepidoptera: Butterflies</vt:lpstr>
      <vt:lpstr>Black Swallowtail</vt:lpstr>
      <vt:lpstr>PowerPoint Presentation</vt:lpstr>
      <vt:lpstr>PowerPoint Presentation</vt:lpstr>
      <vt:lpstr>Lepidoptera- Pieridae</vt:lpstr>
      <vt:lpstr>PowerPoint Presentation</vt:lpstr>
      <vt:lpstr>PowerPoint Presentation</vt:lpstr>
      <vt:lpstr>Lepidoptera- Lycaenidae</vt:lpstr>
      <vt:lpstr>PowerPoint Presentation</vt:lpstr>
      <vt:lpstr>PowerPoint Presentation</vt:lpstr>
      <vt:lpstr>Lepidoptera- Hesperiidae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Project Title</dc:title>
  <dc:creator>Amy Elizabeth Ingalls</dc:creator>
  <cp:lastModifiedBy>Rebecca Griffin</cp:lastModifiedBy>
  <cp:revision>108</cp:revision>
  <cp:lastPrinted>2019-01-10T16:36:54Z</cp:lastPrinted>
  <dcterms:created xsi:type="dcterms:W3CDTF">2018-11-05T16:05:22Z</dcterms:created>
  <dcterms:modified xsi:type="dcterms:W3CDTF">2022-05-10T12:03:18Z</dcterms:modified>
</cp:coreProperties>
</file>