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Playfair Display"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B54xFYeTS+nBZYsZih1b2kf5i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136" d="100"/>
          <a:sy n="136" d="100"/>
        </p:scale>
        <p:origin x="9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Soil pH Map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Pollinator Syndromes Chart for identifying the pollinators that could be attracted to the bloom on the crop that students currently have on their farm, and this can be used to list pollinators that could be attracted to the new plants that students select as part of their Pollinator Management Plan.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This is the Pollinator Management Plan that every student will fill out. This portion is where students use the </a:t>
            </a:r>
            <a:r>
              <a:rPr lang="en" sz="1100" b="0" i="0" u="none" strike="noStrike" cap="none">
                <a:solidFill>
                  <a:srgbClr val="000000"/>
                </a:solidFill>
                <a:latin typeface="Arial"/>
                <a:ea typeface="Arial"/>
                <a:cs typeface="Arial"/>
                <a:sym typeface="Arial"/>
              </a:rPr>
              <a:t>“Guide to Propagation and Characteristics of Favorite Georgia Natives: Part I—Thirty Perennials for Pollinators” by Heather Alley with UGA to brainstorm plants they could add to their farm to increase pollinator space. They need up to 10 plants, and the plants need to occur at different bloom times. Additionally, the plants need to match the growing conditions (climate and soil) on the students’ assigned farm.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Guide to Propagation and Characteristics of Favorite Georgia Natives: Part I—Thirty Perennials for Pollinators by Heather Alley with UGA will be used to select plants to add to students’ farms to increase biodiversity and pollinator habitat.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the Pollinator Management Plan that every student will fill out. This portion assess what they currently have on their farm. They will use the various maps provided, their crop description sheet, and the Pollinator Syndromes sheet to fill in these spaces.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Farm Locations Map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Ecoregions of Georgia Map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Growing Zone/Hardiness Zone Map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Soil Map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a map created from NRCS’ Websoil Survey website. This website is accessible to the public, and any location can be entered into the “Area of Interest” search function on the website. All farms chosen for this activity are real farms in Georgia that were found using GA Farm Bureau’s Georgia Grown public-accessible farms list. However, if you are comfortable with the Websoil Survey, you can enter in your own farm or school to learn more about the soils in your area! The orange lines indicate boundaries for different soil types. They are NOT topographic lines. The faint green line shows the farm boundary.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want more information regarding NRCS’ Websoil Survey, there are informational YouTube videos: https://www.youtube.com/watch?v=ifAmQybESUM</a:t>
            </a:r>
            <a:endParaRPr/>
          </a:p>
          <a:p>
            <a:pPr marL="0" lvl="0" indent="0" algn="l" rtl="0">
              <a:lnSpc>
                <a:spcPct val="100000"/>
              </a:lnSpc>
              <a:spcBef>
                <a:spcPts val="0"/>
              </a:spcBef>
              <a:spcAft>
                <a:spcPts val="0"/>
              </a:spcAft>
              <a:buSzPts val="1100"/>
              <a:buNone/>
            </a:pPr>
            <a:r>
              <a:rPr lang="en"/>
              <a:t>And the link to the Websoil Survey page can be found here: https://websoilsurvey.nrcs.usda.gov/app/WebSoilSurvey.aspx</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Soil Map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Students can explore the soil names, like “Clifton-Evard,” but for the purpose of this activity, students are only expected to look for the words “loam,” ”sand,” ”clay,” “flooded,” and “eroded.” They can disregard the names unless you decide to explore soil types further with your students.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Soil pH Map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ees" type="title">
  <p:cSld name="TITLE">
    <p:spTree>
      <p:nvGrpSpPr>
        <p:cNvPr id="1" name="Shape 9"/>
        <p:cNvGrpSpPr/>
        <p:nvPr/>
      </p:nvGrpSpPr>
      <p:grpSpPr>
        <a:xfrm>
          <a:off x="0" y="0"/>
          <a:ext cx="0" cy="0"/>
          <a:chOff x="0" y="0"/>
          <a:chExt cx="0" cy="0"/>
        </a:xfrm>
      </p:grpSpPr>
      <p:sp>
        <p:nvSpPr>
          <p:cNvPr id="10" name="Google Shape;10;p52"/>
          <p:cNvSpPr txBox="1">
            <a:spLocks noGrp="1"/>
          </p:cNvSpPr>
          <p:nvPr>
            <p:ph type="ctrTitle"/>
          </p:nvPr>
        </p:nvSpPr>
        <p:spPr>
          <a:xfrm>
            <a:off x="311708" y="109160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Playfair Display"/>
              <a:buNone/>
              <a:defRPr sz="5200" b="1">
                <a:latin typeface="Playfair Display"/>
                <a:ea typeface="Playfair Display"/>
                <a:cs typeface="Playfair Display"/>
                <a:sym typeface="Playfair Displ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2"/>
          <p:cNvSpPr txBox="1">
            <a:spLocks noGrp="1"/>
          </p:cNvSpPr>
          <p:nvPr>
            <p:ph type="subTitle" idx="1"/>
          </p:nvPr>
        </p:nvSpPr>
        <p:spPr>
          <a:xfrm>
            <a:off x="311700" y="304235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Playfair Display"/>
              <a:buNone/>
              <a:defRPr sz="2800">
                <a:latin typeface="Playfair Display"/>
                <a:ea typeface="Playfair Display"/>
                <a:cs typeface="Playfair Display"/>
                <a:sym typeface="Playfair Displ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4"/>
          <p:cNvSpPr txBox="1">
            <a:spLocks noGrp="1"/>
          </p:cNvSpPr>
          <p:nvPr>
            <p:ph type="title"/>
          </p:nvPr>
        </p:nvSpPr>
        <p:spPr>
          <a:xfrm>
            <a:off x="1863075" y="445025"/>
            <a:ext cx="696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Playfair Display"/>
              <a:buNone/>
              <a:defRPr>
                <a:latin typeface="Playfair Display"/>
                <a:ea typeface="Playfair Display"/>
                <a:cs typeface="Playfair Display"/>
                <a:sym typeface="Playfair Display"/>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4"/>
          <p:cNvSpPr txBox="1">
            <a:spLocks noGrp="1"/>
          </p:cNvSpPr>
          <p:nvPr>
            <p:ph type="body" idx="1"/>
          </p:nvPr>
        </p:nvSpPr>
        <p:spPr>
          <a:xfrm>
            <a:off x="1073600" y="1383750"/>
            <a:ext cx="7758900" cy="3185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Lato"/>
              <a:buChar char="●"/>
              <a:defRPr>
                <a:latin typeface="Lato"/>
                <a:ea typeface="Lato"/>
                <a:cs typeface="Lato"/>
                <a:sym typeface="Lato"/>
              </a:defRPr>
            </a:lvl1pPr>
            <a:lvl2pPr marL="914400" lvl="1" indent="-317500" algn="l">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gn="l">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gn="l">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gn="l">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gn="l">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gn="l">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gn="l">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Playfair Display"/>
              <a:buNone/>
              <a:defRPr sz="3600">
                <a:latin typeface="Playfair Display"/>
                <a:ea typeface="Playfair Display"/>
                <a:cs typeface="Playfair Display"/>
                <a:sym typeface="Playfair Display"/>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6"/>
          <p:cNvSpPr txBox="1">
            <a:spLocks noGrp="1"/>
          </p:cNvSpPr>
          <p:nvPr>
            <p:ph type="title"/>
          </p:nvPr>
        </p:nvSpPr>
        <p:spPr>
          <a:xfrm>
            <a:off x="1932475" y="445025"/>
            <a:ext cx="6899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7"/>
          <p:cNvSpPr txBox="1">
            <a:spLocks noGrp="1"/>
          </p:cNvSpPr>
          <p:nvPr>
            <p:ph type="title"/>
          </p:nvPr>
        </p:nvSpPr>
        <p:spPr>
          <a:xfrm>
            <a:off x="641375" y="2270625"/>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7"/>
          <p:cNvSpPr txBox="1">
            <a:spLocks noGrp="1"/>
          </p:cNvSpPr>
          <p:nvPr>
            <p:ph type="body" idx="1"/>
          </p:nvPr>
        </p:nvSpPr>
        <p:spPr>
          <a:xfrm>
            <a:off x="3877325" y="1058775"/>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9"/>
          <p:cNvSpPr/>
          <p:nvPr/>
        </p:nvSpPr>
        <p:spPr>
          <a:xfrm>
            <a:off x="4448375" y="-125"/>
            <a:ext cx="4695600" cy="51435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9"/>
          <p:cNvSpPr txBox="1">
            <a:spLocks noGrp="1"/>
          </p:cNvSpPr>
          <p:nvPr>
            <p:ph type="title"/>
          </p:nvPr>
        </p:nvSpPr>
        <p:spPr>
          <a:xfrm>
            <a:off x="308875" y="19495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9"/>
          <p:cNvSpPr txBox="1">
            <a:spLocks noGrp="1"/>
          </p:cNvSpPr>
          <p:nvPr>
            <p:ph type="subTitle" idx="1"/>
          </p:nvPr>
        </p:nvSpPr>
        <p:spPr>
          <a:xfrm>
            <a:off x="308875" y="35194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6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1932475" y="445025"/>
            <a:ext cx="68997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51"/>
          <p:cNvSpPr txBox="1">
            <a:spLocks noGrp="1"/>
          </p:cNvSpPr>
          <p:nvPr>
            <p:ph type="body" idx="1"/>
          </p:nvPr>
        </p:nvSpPr>
        <p:spPr>
          <a:xfrm>
            <a:off x="1004200" y="1366400"/>
            <a:ext cx="7828200" cy="3202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235783" y="5191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400"/>
              <a:t>Farming with Pollinators</a:t>
            </a:r>
            <a:endParaRPr sz="4400"/>
          </a:p>
        </p:txBody>
      </p:sp>
      <p:sp>
        <p:nvSpPr>
          <p:cNvPr id="55" name="Google Shape;55;p1"/>
          <p:cNvSpPr txBox="1">
            <a:spLocks noGrp="1"/>
          </p:cNvSpPr>
          <p:nvPr>
            <p:ph type="subTitle" idx="1"/>
          </p:nvPr>
        </p:nvSpPr>
        <p:spPr>
          <a:xfrm>
            <a:off x="235775" y="257175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800"/>
              <a:t>Irenee Payne, Pollinator Coordinator GACD</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5"/>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4" name="Google Shape;424;p45"/>
          <p:cNvPicPr preferRelativeResize="0"/>
          <p:nvPr/>
        </p:nvPicPr>
        <p:blipFill rotWithShape="1">
          <a:blip r:embed="rId3">
            <a:alphaModFix/>
          </a:blip>
          <a:srcRect/>
          <a:stretch/>
        </p:blipFill>
        <p:spPr>
          <a:xfrm>
            <a:off x="1557692" y="-114300"/>
            <a:ext cx="6028615" cy="5143500"/>
          </a:xfrm>
          <a:prstGeom prst="rect">
            <a:avLst/>
          </a:prstGeom>
          <a:noFill/>
          <a:ln>
            <a:noFill/>
          </a:ln>
        </p:spPr>
      </p:pic>
      <p:grpSp>
        <p:nvGrpSpPr>
          <p:cNvPr id="425" name="Google Shape;425;p45"/>
          <p:cNvGrpSpPr/>
          <p:nvPr/>
        </p:nvGrpSpPr>
        <p:grpSpPr>
          <a:xfrm>
            <a:off x="1055840" y="418647"/>
            <a:ext cx="329184" cy="329184"/>
            <a:chOff x="402336" y="231648"/>
            <a:chExt cx="329184" cy="329184"/>
          </a:xfrm>
        </p:grpSpPr>
        <p:sp>
          <p:nvSpPr>
            <p:cNvPr id="426" name="Google Shape;426;p45"/>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427" name="Google Shape;427;p45"/>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5</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6"/>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3" name="Google Shape;433;p46"/>
          <p:cNvPicPr preferRelativeResize="0"/>
          <p:nvPr/>
        </p:nvPicPr>
        <p:blipFill rotWithShape="1">
          <a:blip r:embed="rId3">
            <a:alphaModFix/>
          </a:blip>
          <a:srcRect/>
          <a:stretch/>
        </p:blipFill>
        <p:spPr>
          <a:xfrm>
            <a:off x="-57150" y="879091"/>
            <a:ext cx="9144000" cy="3156718"/>
          </a:xfrm>
          <a:prstGeom prst="rect">
            <a:avLst/>
          </a:prstGeom>
          <a:noFill/>
          <a:ln>
            <a:noFill/>
          </a:ln>
        </p:spPr>
      </p:pic>
      <p:grpSp>
        <p:nvGrpSpPr>
          <p:cNvPr id="434" name="Google Shape;434;p46"/>
          <p:cNvGrpSpPr/>
          <p:nvPr/>
        </p:nvGrpSpPr>
        <p:grpSpPr>
          <a:xfrm>
            <a:off x="629357" y="547801"/>
            <a:ext cx="329184" cy="329184"/>
            <a:chOff x="402336" y="231648"/>
            <a:chExt cx="329184" cy="329184"/>
          </a:xfrm>
        </p:grpSpPr>
        <p:sp>
          <p:nvSpPr>
            <p:cNvPr id="435" name="Google Shape;435;p46"/>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436" name="Google Shape;436;p46"/>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6</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7"/>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47"/>
          <p:cNvPicPr preferRelativeResize="0"/>
          <p:nvPr/>
        </p:nvPicPr>
        <p:blipFill rotWithShape="1">
          <a:blip r:embed="rId3">
            <a:alphaModFix/>
          </a:blip>
          <a:srcRect/>
          <a:stretch/>
        </p:blipFill>
        <p:spPr>
          <a:xfrm>
            <a:off x="-57150" y="-80239"/>
            <a:ext cx="9144000" cy="3603212"/>
          </a:xfrm>
          <a:prstGeom prst="rect">
            <a:avLst/>
          </a:prstGeom>
          <a:noFill/>
          <a:ln w="9525" cap="flat" cmpd="sng">
            <a:solidFill>
              <a:schemeClr val="dk1"/>
            </a:solidFill>
            <a:prstDash val="solid"/>
            <a:round/>
            <a:headEnd type="none" w="sm" len="sm"/>
            <a:tailEnd type="none" w="sm" len="sm"/>
          </a:ln>
        </p:spPr>
      </p:pic>
      <p:sp>
        <p:nvSpPr>
          <p:cNvPr id="443" name="Google Shape;443;p47"/>
          <p:cNvSpPr txBox="1"/>
          <p:nvPr/>
        </p:nvSpPr>
        <p:spPr>
          <a:xfrm>
            <a:off x="2207418" y="3647520"/>
            <a:ext cx="4729163" cy="1384995"/>
          </a:xfrm>
          <a:prstGeom prst="rect">
            <a:avLst/>
          </a:prstGeom>
          <a:solidFill>
            <a:srgbClr val="FFCC8B"/>
          </a:solidFill>
          <a:ln w="9525" cap="flat" cmpd="sng">
            <a:solidFill>
              <a:srgbClr val="EF8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The provided guide will not list all of this information for every plant. Students are expected to fill out what is provided by the guide for the plant they select. If the information is not in the guide, you can have students look up the information from other sources or leave some information blank.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8"/>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p48"/>
          <p:cNvPicPr preferRelativeResize="0"/>
          <p:nvPr/>
        </p:nvPicPr>
        <p:blipFill rotWithShape="1">
          <a:blip r:embed="rId3">
            <a:alphaModFix/>
          </a:blip>
          <a:srcRect/>
          <a:stretch/>
        </p:blipFill>
        <p:spPr>
          <a:xfrm>
            <a:off x="914399" y="-226630"/>
            <a:ext cx="7366779" cy="5410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9"/>
          <p:cNvSpPr txBox="1">
            <a:spLocks noGrp="1"/>
          </p:cNvSpPr>
          <p:nvPr>
            <p:ph type="title"/>
          </p:nvPr>
        </p:nvSpPr>
        <p:spPr>
          <a:xfrm>
            <a:off x="1863075" y="445025"/>
            <a:ext cx="6969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So remember...</a:t>
            </a:r>
            <a:endParaRPr/>
          </a:p>
        </p:txBody>
      </p:sp>
      <p:sp>
        <p:nvSpPr>
          <p:cNvPr id="455" name="Google Shape;455;p49"/>
          <p:cNvSpPr txBox="1">
            <a:spLocks noGrp="1"/>
          </p:cNvSpPr>
          <p:nvPr>
            <p:ph type="body" idx="1"/>
          </p:nvPr>
        </p:nvSpPr>
        <p:spPr>
          <a:xfrm>
            <a:off x="890720" y="1371558"/>
            <a:ext cx="7758900" cy="3185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We need our pollinators! And we need them on our farms!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Many crops rely on cross-pollination for reproduction, so they rely on pollinators!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Pollinators need habitat for </a:t>
            </a:r>
            <a:r>
              <a:rPr lang="en" b="1" u="sng">
                <a:solidFill>
                  <a:srgbClr val="000000"/>
                </a:solidFill>
              </a:rPr>
              <a:t>all</a:t>
            </a:r>
            <a:r>
              <a:rPr lang="en">
                <a:solidFill>
                  <a:srgbClr val="000000"/>
                </a:solidFill>
              </a:rPr>
              <a:t> life cycles and they need variety</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Always be aware of:</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Pesticide use</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Overwintering sites</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Habitat requirements</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body" idx="1"/>
          </p:nvPr>
        </p:nvSpPr>
        <p:spPr>
          <a:xfrm>
            <a:off x="692550" y="1651974"/>
            <a:ext cx="7758900" cy="11880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
                <a:solidFill>
                  <a:schemeClr val="dk1"/>
                </a:solidFill>
              </a:rPr>
              <a:t>In this activity, students will form groups. Each group will be assigned a farm that produces one type of crop. Students will create a “Pollinator Management Plan” to improve pollinator space on their farm.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38"/>
          <p:cNvPicPr preferRelativeResize="0"/>
          <p:nvPr/>
        </p:nvPicPr>
        <p:blipFill rotWithShape="1">
          <a:blip r:embed="rId3">
            <a:alphaModFix/>
          </a:blip>
          <a:srcRect/>
          <a:stretch/>
        </p:blipFill>
        <p:spPr>
          <a:xfrm>
            <a:off x="1251324" y="-247651"/>
            <a:ext cx="6788269" cy="5410199"/>
          </a:xfrm>
          <a:prstGeom prst="rect">
            <a:avLst/>
          </a:prstGeom>
          <a:noFill/>
          <a:ln>
            <a:noFill/>
          </a:ln>
        </p:spPr>
      </p:pic>
      <p:grpSp>
        <p:nvGrpSpPr>
          <p:cNvPr id="322" name="Google Shape;322;p38"/>
          <p:cNvGrpSpPr/>
          <p:nvPr/>
        </p:nvGrpSpPr>
        <p:grpSpPr>
          <a:xfrm>
            <a:off x="2819588" y="124241"/>
            <a:ext cx="329184" cy="329184"/>
            <a:chOff x="402336" y="231648"/>
            <a:chExt cx="329184" cy="329184"/>
          </a:xfrm>
        </p:grpSpPr>
        <p:sp>
          <p:nvSpPr>
            <p:cNvPr id="323" name="Google Shape;323;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24" name="Google Shape;324;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1</a:t>
              </a:r>
              <a:endParaRPr/>
            </a:p>
          </p:txBody>
        </p:sp>
      </p:grpSp>
      <p:grpSp>
        <p:nvGrpSpPr>
          <p:cNvPr id="325" name="Google Shape;325;p38"/>
          <p:cNvGrpSpPr/>
          <p:nvPr/>
        </p:nvGrpSpPr>
        <p:grpSpPr>
          <a:xfrm>
            <a:off x="3219153" y="432018"/>
            <a:ext cx="329184" cy="329184"/>
            <a:chOff x="402336" y="231648"/>
            <a:chExt cx="329184" cy="329184"/>
          </a:xfrm>
        </p:grpSpPr>
        <p:sp>
          <p:nvSpPr>
            <p:cNvPr id="326" name="Google Shape;326;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27" name="Google Shape;327;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2</a:t>
              </a:r>
              <a:endParaRPr/>
            </a:p>
          </p:txBody>
        </p:sp>
      </p:grpSp>
      <p:grpSp>
        <p:nvGrpSpPr>
          <p:cNvPr id="328" name="Google Shape;328;p38"/>
          <p:cNvGrpSpPr/>
          <p:nvPr/>
        </p:nvGrpSpPr>
        <p:grpSpPr>
          <a:xfrm>
            <a:off x="3549294" y="781212"/>
            <a:ext cx="329184" cy="329184"/>
            <a:chOff x="402336" y="231648"/>
            <a:chExt cx="329184" cy="329184"/>
          </a:xfrm>
        </p:grpSpPr>
        <p:sp>
          <p:nvSpPr>
            <p:cNvPr id="329" name="Google Shape;329;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30" name="Google Shape;330;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grpSp>
        <p:nvGrpSpPr>
          <p:cNvPr id="331" name="Google Shape;331;p38"/>
          <p:cNvGrpSpPr/>
          <p:nvPr/>
        </p:nvGrpSpPr>
        <p:grpSpPr>
          <a:xfrm>
            <a:off x="3219153" y="1449226"/>
            <a:ext cx="329184" cy="329184"/>
            <a:chOff x="402336" y="231648"/>
            <a:chExt cx="329184" cy="329184"/>
          </a:xfrm>
        </p:grpSpPr>
        <p:sp>
          <p:nvSpPr>
            <p:cNvPr id="332" name="Google Shape;332;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33" name="Google Shape;333;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grpSp>
        <p:nvGrpSpPr>
          <p:cNvPr id="334" name="Google Shape;334;p38"/>
          <p:cNvGrpSpPr/>
          <p:nvPr/>
        </p:nvGrpSpPr>
        <p:grpSpPr>
          <a:xfrm>
            <a:off x="3878478" y="1790171"/>
            <a:ext cx="329184" cy="329184"/>
            <a:chOff x="402336" y="231648"/>
            <a:chExt cx="329184" cy="329184"/>
          </a:xfrm>
        </p:grpSpPr>
        <p:sp>
          <p:nvSpPr>
            <p:cNvPr id="335" name="Google Shape;335;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36" name="Google Shape;336;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grpSp>
        <p:nvGrpSpPr>
          <p:cNvPr id="337" name="Google Shape;337;p38"/>
          <p:cNvGrpSpPr/>
          <p:nvPr/>
        </p:nvGrpSpPr>
        <p:grpSpPr>
          <a:xfrm>
            <a:off x="3958344" y="2457654"/>
            <a:ext cx="329184" cy="329184"/>
            <a:chOff x="402336" y="231648"/>
            <a:chExt cx="329184" cy="329184"/>
          </a:xfrm>
        </p:grpSpPr>
        <p:sp>
          <p:nvSpPr>
            <p:cNvPr id="338" name="Google Shape;338;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39" name="Google Shape;339;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grpSp>
        <p:nvGrpSpPr>
          <p:cNvPr id="340" name="Google Shape;340;p38"/>
          <p:cNvGrpSpPr/>
          <p:nvPr/>
        </p:nvGrpSpPr>
        <p:grpSpPr>
          <a:xfrm>
            <a:off x="2604834" y="2128264"/>
            <a:ext cx="329184" cy="329184"/>
            <a:chOff x="402336" y="231648"/>
            <a:chExt cx="329184" cy="329184"/>
          </a:xfrm>
        </p:grpSpPr>
        <p:sp>
          <p:nvSpPr>
            <p:cNvPr id="341" name="Google Shape;341;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42" name="Google Shape;342;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grpSp>
        <p:nvGrpSpPr>
          <p:cNvPr id="343" name="Google Shape;343;p38"/>
          <p:cNvGrpSpPr/>
          <p:nvPr/>
        </p:nvGrpSpPr>
        <p:grpSpPr>
          <a:xfrm>
            <a:off x="2959108" y="1110396"/>
            <a:ext cx="329184" cy="329184"/>
            <a:chOff x="402336" y="231648"/>
            <a:chExt cx="329184" cy="329184"/>
          </a:xfrm>
        </p:grpSpPr>
        <p:sp>
          <p:nvSpPr>
            <p:cNvPr id="344" name="Google Shape;344;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45" name="Google Shape;345;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4</a:t>
              </a:r>
              <a:endParaRPr/>
            </a:p>
          </p:txBody>
        </p:sp>
      </p:grpSp>
      <p:grpSp>
        <p:nvGrpSpPr>
          <p:cNvPr id="346" name="Google Shape;346;p38"/>
          <p:cNvGrpSpPr/>
          <p:nvPr/>
        </p:nvGrpSpPr>
        <p:grpSpPr>
          <a:xfrm>
            <a:off x="2606111" y="3135826"/>
            <a:ext cx="329184" cy="329184"/>
            <a:chOff x="402336" y="231648"/>
            <a:chExt cx="329184" cy="329184"/>
          </a:xfrm>
        </p:grpSpPr>
        <p:sp>
          <p:nvSpPr>
            <p:cNvPr id="347" name="Google Shape;347;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48" name="Google Shape;348;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5</a:t>
              </a:r>
              <a:endParaRPr/>
            </a:p>
          </p:txBody>
        </p:sp>
      </p:grpSp>
      <p:grpSp>
        <p:nvGrpSpPr>
          <p:cNvPr id="349" name="Google Shape;349;p38"/>
          <p:cNvGrpSpPr/>
          <p:nvPr/>
        </p:nvGrpSpPr>
        <p:grpSpPr>
          <a:xfrm>
            <a:off x="3003565" y="3475286"/>
            <a:ext cx="329184" cy="329184"/>
            <a:chOff x="402336" y="231648"/>
            <a:chExt cx="329184" cy="329184"/>
          </a:xfrm>
        </p:grpSpPr>
        <p:sp>
          <p:nvSpPr>
            <p:cNvPr id="350" name="Google Shape;350;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51" name="Google Shape;351;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5</a:t>
              </a:r>
              <a:endParaRPr/>
            </a:p>
          </p:txBody>
        </p:sp>
      </p:grpSp>
      <p:grpSp>
        <p:nvGrpSpPr>
          <p:cNvPr id="352" name="Google Shape;352;p38"/>
          <p:cNvGrpSpPr/>
          <p:nvPr/>
        </p:nvGrpSpPr>
        <p:grpSpPr>
          <a:xfrm>
            <a:off x="3384702" y="3833360"/>
            <a:ext cx="329184" cy="329184"/>
            <a:chOff x="402336" y="231648"/>
            <a:chExt cx="329184" cy="329184"/>
          </a:xfrm>
        </p:grpSpPr>
        <p:sp>
          <p:nvSpPr>
            <p:cNvPr id="353" name="Google Shape;353;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54" name="Google Shape;354;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5</a:t>
              </a:r>
              <a:endParaRPr/>
            </a:p>
          </p:txBody>
        </p:sp>
      </p:grpSp>
      <p:grpSp>
        <p:nvGrpSpPr>
          <p:cNvPr id="355" name="Google Shape;355;p38"/>
          <p:cNvGrpSpPr/>
          <p:nvPr/>
        </p:nvGrpSpPr>
        <p:grpSpPr>
          <a:xfrm>
            <a:off x="3958344" y="4147817"/>
            <a:ext cx="329184" cy="329184"/>
            <a:chOff x="402336" y="231648"/>
            <a:chExt cx="329184" cy="329184"/>
          </a:xfrm>
        </p:grpSpPr>
        <p:sp>
          <p:nvSpPr>
            <p:cNvPr id="356" name="Google Shape;356;p38"/>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57" name="Google Shape;357;p38"/>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6</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39"/>
          <p:cNvPicPr preferRelativeResize="0"/>
          <p:nvPr/>
        </p:nvPicPr>
        <p:blipFill rotWithShape="1">
          <a:blip r:embed="rId3">
            <a:alphaModFix/>
          </a:blip>
          <a:srcRect/>
          <a:stretch/>
        </p:blipFill>
        <p:spPr>
          <a:xfrm rot="5400000">
            <a:off x="2208605" y="-586840"/>
            <a:ext cx="4726791" cy="6088580"/>
          </a:xfrm>
          <a:prstGeom prst="rect">
            <a:avLst/>
          </a:prstGeom>
          <a:noFill/>
          <a:ln>
            <a:noFill/>
          </a:ln>
        </p:spPr>
      </p:pic>
      <p:grpSp>
        <p:nvGrpSpPr>
          <p:cNvPr id="364" name="Google Shape;364;p39"/>
          <p:cNvGrpSpPr/>
          <p:nvPr/>
        </p:nvGrpSpPr>
        <p:grpSpPr>
          <a:xfrm>
            <a:off x="1128144" y="124241"/>
            <a:ext cx="329184" cy="329184"/>
            <a:chOff x="402336" y="231648"/>
            <a:chExt cx="329184" cy="329184"/>
          </a:xfrm>
        </p:grpSpPr>
        <p:sp>
          <p:nvSpPr>
            <p:cNvPr id="365" name="Google Shape;365;p39"/>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66" name="Google Shape;366;p39"/>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1</a:t>
              </a:r>
              <a:endParaRPr/>
            </a:p>
          </p:txBody>
        </p:sp>
      </p:grpSp>
      <p:grpSp>
        <p:nvGrpSpPr>
          <p:cNvPr id="367" name="Google Shape;367;p39"/>
          <p:cNvGrpSpPr/>
          <p:nvPr/>
        </p:nvGrpSpPr>
        <p:grpSpPr>
          <a:xfrm>
            <a:off x="1128144" y="639317"/>
            <a:ext cx="329184" cy="329184"/>
            <a:chOff x="402336" y="231648"/>
            <a:chExt cx="329184" cy="329184"/>
          </a:xfrm>
        </p:grpSpPr>
        <p:sp>
          <p:nvSpPr>
            <p:cNvPr id="368" name="Google Shape;368;p39"/>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69" name="Google Shape;369;p39"/>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2</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40"/>
          <p:cNvSpPr/>
          <p:nvPr/>
        </p:nvSpPr>
        <p:spPr>
          <a:xfrm>
            <a:off x="-114300" y="-26670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6" name="Google Shape;376;p40"/>
          <p:cNvGrpSpPr/>
          <p:nvPr/>
        </p:nvGrpSpPr>
        <p:grpSpPr>
          <a:xfrm>
            <a:off x="85155" y="0"/>
            <a:ext cx="329184" cy="329184"/>
            <a:chOff x="402336" y="231648"/>
            <a:chExt cx="329184" cy="329184"/>
          </a:xfrm>
        </p:grpSpPr>
        <p:sp>
          <p:nvSpPr>
            <p:cNvPr id="377" name="Google Shape;377;p40"/>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78" name="Google Shape;378;p40"/>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1</a:t>
              </a:r>
              <a:endParaRPr/>
            </a:p>
          </p:txBody>
        </p:sp>
      </p:grpSp>
      <p:pic>
        <p:nvPicPr>
          <p:cNvPr id="379" name="Google Shape;379;p40"/>
          <p:cNvPicPr preferRelativeResize="0"/>
          <p:nvPr/>
        </p:nvPicPr>
        <p:blipFill rotWithShape="1">
          <a:blip r:embed="rId3">
            <a:alphaModFix/>
          </a:blip>
          <a:srcRect/>
          <a:stretch/>
        </p:blipFill>
        <p:spPr>
          <a:xfrm>
            <a:off x="457203" y="-133350"/>
            <a:ext cx="4795630" cy="5143500"/>
          </a:xfrm>
          <a:prstGeom prst="rect">
            <a:avLst/>
          </a:prstGeom>
          <a:noFill/>
          <a:ln>
            <a:noFill/>
          </a:ln>
        </p:spPr>
      </p:pic>
      <p:pic>
        <p:nvPicPr>
          <p:cNvPr id="380" name="Google Shape;380;p40"/>
          <p:cNvPicPr preferRelativeResize="0"/>
          <p:nvPr/>
        </p:nvPicPr>
        <p:blipFill rotWithShape="1">
          <a:blip r:embed="rId4">
            <a:alphaModFix/>
          </a:blip>
          <a:srcRect l="23803"/>
          <a:stretch/>
        </p:blipFill>
        <p:spPr>
          <a:xfrm>
            <a:off x="4800600" y="3166128"/>
            <a:ext cx="4343400" cy="1086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6" name="Google Shape;386;p41"/>
          <p:cNvGrpSpPr/>
          <p:nvPr/>
        </p:nvGrpSpPr>
        <p:grpSpPr>
          <a:xfrm>
            <a:off x="2142557" y="0"/>
            <a:ext cx="329184" cy="329184"/>
            <a:chOff x="402336" y="231648"/>
            <a:chExt cx="329184" cy="329184"/>
          </a:xfrm>
        </p:grpSpPr>
        <p:sp>
          <p:nvSpPr>
            <p:cNvPr id="387" name="Google Shape;387;p41"/>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88" name="Google Shape;388;p41"/>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2</a:t>
              </a:r>
              <a:endParaRPr/>
            </a:p>
          </p:txBody>
        </p:sp>
      </p:grpSp>
      <p:pic>
        <p:nvPicPr>
          <p:cNvPr id="389" name="Google Shape;389;p41"/>
          <p:cNvPicPr preferRelativeResize="0"/>
          <p:nvPr/>
        </p:nvPicPr>
        <p:blipFill>
          <a:blip r:embed="rId3">
            <a:alphaModFix/>
          </a:blip>
          <a:stretch>
            <a:fillRect/>
          </a:stretch>
        </p:blipFill>
        <p:spPr>
          <a:xfrm>
            <a:off x="2529964" y="-114300"/>
            <a:ext cx="507582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2"/>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p42"/>
          <p:cNvPicPr preferRelativeResize="0"/>
          <p:nvPr/>
        </p:nvPicPr>
        <p:blipFill rotWithShape="1">
          <a:blip r:embed="rId3">
            <a:alphaModFix/>
          </a:blip>
          <a:srcRect t="2979" b="-2978"/>
          <a:stretch/>
        </p:blipFill>
        <p:spPr>
          <a:xfrm>
            <a:off x="1224310" y="-228600"/>
            <a:ext cx="6695380" cy="5391150"/>
          </a:xfrm>
          <a:prstGeom prst="rect">
            <a:avLst/>
          </a:prstGeom>
          <a:noFill/>
          <a:ln>
            <a:noFill/>
          </a:ln>
        </p:spPr>
      </p:pic>
      <p:grpSp>
        <p:nvGrpSpPr>
          <p:cNvPr id="396" name="Google Shape;396;p42"/>
          <p:cNvGrpSpPr/>
          <p:nvPr/>
        </p:nvGrpSpPr>
        <p:grpSpPr>
          <a:xfrm>
            <a:off x="895126" y="509749"/>
            <a:ext cx="329184" cy="329184"/>
            <a:chOff x="402336" y="231648"/>
            <a:chExt cx="329184" cy="329184"/>
          </a:xfrm>
        </p:grpSpPr>
        <p:sp>
          <p:nvSpPr>
            <p:cNvPr id="397" name="Google Shape;397;p42"/>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398" name="Google Shape;398;p42"/>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43"/>
          <p:cNvPicPr preferRelativeResize="0"/>
          <p:nvPr/>
        </p:nvPicPr>
        <p:blipFill rotWithShape="1">
          <a:blip r:embed="rId3">
            <a:alphaModFix/>
          </a:blip>
          <a:srcRect t="2979" b="-2978"/>
          <a:stretch/>
        </p:blipFill>
        <p:spPr>
          <a:xfrm>
            <a:off x="0" y="583110"/>
            <a:ext cx="3933478" cy="3328988"/>
          </a:xfrm>
          <a:prstGeom prst="rect">
            <a:avLst/>
          </a:prstGeom>
          <a:noFill/>
          <a:ln>
            <a:noFill/>
          </a:ln>
        </p:spPr>
      </p:pic>
      <p:grpSp>
        <p:nvGrpSpPr>
          <p:cNvPr id="405" name="Google Shape;405;p43"/>
          <p:cNvGrpSpPr/>
          <p:nvPr/>
        </p:nvGrpSpPr>
        <p:grpSpPr>
          <a:xfrm>
            <a:off x="225821" y="3138"/>
            <a:ext cx="329184" cy="329184"/>
            <a:chOff x="402336" y="231648"/>
            <a:chExt cx="329184" cy="329184"/>
          </a:xfrm>
        </p:grpSpPr>
        <p:sp>
          <p:nvSpPr>
            <p:cNvPr id="406" name="Google Shape;406;p43"/>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407" name="Google Shape;407;p43"/>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3</a:t>
              </a:r>
              <a:endParaRPr/>
            </a:p>
          </p:txBody>
        </p:sp>
      </p:grpSp>
      <p:pic>
        <p:nvPicPr>
          <p:cNvPr id="408" name="Google Shape;408;p43"/>
          <p:cNvPicPr preferRelativeResize="0"/>
          <p:nvPr/>
        </p:nvPicPr>
        <p:blipFill rotWithShape="1">
          <a:blip r:embed="rId4">
            <a:alphaModFix/>
          </a:blip>
          <a:srcRect/>
          <a:stretch/>
        </p:blipFill>
        <p:spPr>
          <a:xfrm>
            <a:off x="1679304" y="1909174"/>
            <a:ext cx="7291040" cy="3121613"/>
          </a:xfrm>
          <a:prstGeom prst="rect">
            <a:avLst/>
          </a:prstGeom>
          <a:noFill/>
          <a:ln>
            <a:noFill/>
          </a:ln>
        </p:spPr>
      </p:pic>
      <p:sp>
        <p:nvSpPr>
          <p:cNvPr id="409" name="Google Shape;409;p43"/>
          <p:cNvSpPr txBox="1"/>
          <p:nvPr/>
        </p:nvSpPr>
        <p:spPr>
          <a:xfrm>
            <a:off x="3933478" y="574946"/>
            <a:ext cx="4729163" cy="1384995"/>
          </a:xfrm>
          <a:prstGeom prst="rect">
            <a:avLst/>
          </a:prstGeom>
          <a:solidFill>
            <a:srgbClr val="FFCC8B"/>
          </a:solidFill>
          <a:ln w="9525" cap="flat" cmpd="sng">
            <a:solidFill>
              <a:srgbClr val="EF8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The “Map Unit Legend” provides the information you need to assess your farm’s soils! Students are looking to assess if soils are loamy, sandy, clay, or any combination of the three. They are also looking for the words “flooded” and ”eroded.” If your farm doesn’t have flooded or eroded soils, that’s great! Leave the information blank.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4"/>
          <p:cNvSpPr/>
          <p:nvPr/>
        </p:nvSpPr>
        <p:spPr>
          <a:xfrm>
            <a:off x="-114300" y="-247650"/>
            <a:ext cx="9258300" cy="541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44"/>
          <p:cNvPicPr preferRelativeResize="0"/>
          <p:nvPr/>
        </p:nvPicPr>
        <p:blipFill rotWithShape="1">
          <a:blip r:embed="rId3">
            <a:alphaModFix/>
          </a:blip>
          <a:srcRect/>
          <a:stretch/>
        </p:blipFill>
        <p:spPr>
          <a:xfrm>
            <a:off x="1051393" y="-180975"/>
            <a:ext cx="7041214" cy="5276849"/>
          </a:xfrm>
          <a:prstGeom prst="rect">
            <a:avLst/>
          </a:prstGeom>
          <a:noFill/>
          <a:ln>
            <a:noFill/>
          </a:ln>
        </p:spPr>
      </p:pic>
      <p:grpSp>
        <p:nvGrpSpPr>
          <p:cNvPr id="416" name="Google Shape;416;p44"/>
          <p:cNvGrpSpPr/>
          <p:nvPr/>
        </p:nvGrpSpPr>
        <p:grpSpPr>
          <a:xfrm>
            <a:off x="722209" y="438884"/>
            <a:ext cx="329184" cy="329184"/>
            <a:chOff x="402336" y="231648"/>
            <a:chExt cx="329184" cy="329184"/>
          </a:xfrm>
        </p:grpSpPr>
        <p:sp>
          <p:nvSpPr>
            <p:cNvPr id="417" name="Google Shape;417;p44"/>
            <p:cNvSpPr/>
            <p:nvPr/>
          </p:nvSpPr>
          <p:spPr>
            <a:xfrm>
              <a:off x="402336" y="231648"/>
              <a:ext cx="329184" cy="329184"/>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418" name="Google Shape;418;p44"/>
            <p:cNvSpPr txBox="1"/>
            <p:nvPr/>
          </p:nvSpPr>
          <p:spPr>
            <a:xfrm>
              <a:off x="402336" y="231648"/>
              <a:ext cx="32918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4</a:t>
              </a: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749</Words>
  <Application>Microsoft Macintosh PowerPoint</Application>
  <PresentationFormat>On-screen Show (16:9)</PresentationFormat>
  <Paragraphs>52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Lato</vt:lpstr>
      <vt:lpstr>Playfair Display</vt:lpstr>
      <vt:lpstr>Simple Light</vt:lpstr>
      <vt:lpstr>Farming with Pollinators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with Pollinators</dc:title>
  <cp:lastModifiedBy>Rebecca Griffin</cp:lastModifiedBy>
  <cp:revision>2</cp:revision>
  <dcterms:modified xsi:type="dcterms:W3CDTF">2022-05-10T12:34:45Z</dcterms:modified>
</cp:coreProperties>
</file>