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handoutMasterIdLst>
    <p:handoutMasterId r:id="rId52"/>
  </p:handoutMasterIdLst>
  <p:sldIdLst>
    <p:sldId id="662" r:id="rId2"/>
    <p:sldId id="783" r:id="rId3"/>
    <p:sldId id="784" r:id="rId4"/>
    <p:sldId id="785" r:id="rId5"/>
    <p:sldId id="786" r:id="rId6"/>
    <p:sldId id="749" r:id="rId7"/>
    <p:sldId id="750" r:id="rId8"/>
    <p:sldId id="751" r:id="rId9"/>
    <p:sldId id="752" r:id="rId10"/>
    <p:sldId id="844" r:id="rId11"/>
    <p:sldId id="845" r:id="rId12"/>
    <p:sldId id="788" r:id="rId13"/>
    <p:sldId id="789" r:id="rId14"/>
    <p:sldId id="790" r:id="rId15"/>
    <p:sldId id="791" r:id="rId16"/>
    <p:sldId id="793" r:id="rId17"/>
    <p:sldId id="795" r:id="rId18"/>
    <p:sldId id="796" r:id="rId19"/>
    <p:sldId id="799" r:id="rId20"/>
    <p:sldId id="847" r:id="rId21"/>
    <p:sldId id="802" r:id="rId22"/>
    <p:sldId id="803" r:id="rId23"/>
    <p:sldId id="804" r:id="rId24"/>
    <p:sldId id="805" r:id="rId25"/>
    <p:sldId id="808" r:id="rId26"/>
    <p:sldId id="810" r:id="rId27"/>
    <p:sldId id="812" r:id="rId28"/>
    <p:sldId id="813" r:id="rId29"/>
    <p:sldId id="814" r:id="rId30"/>
    <p:sldId id="815" r:id="rId31"/>
    <p:sldId id="817" r:id="rId32"/>
    <p:sldId id="818" r:id="rId33"/>
    <p:sldId id="848" r:id="rId34"/>
    <p:sldId id="820" r:id="rId35"/>
    <p:sldId id="822" r:id="rId36"/>
    <p:sldId id="823" r:id="rId37"/>
    <p:sldId id="824" r:id="rId38"/>
    <p:sldId id="849" r:id="rId39"/>
    <p:sldId id="827" r:id="rId40"/>
    <p:sldId id="830" r:id="rId41"/>
    <p:sldId id="833" r:id="rId42"/>
    <p:sldId id="836" r:id="rId43"/>
    <p:sldId id="839" r:id="rId44"/>
    <p:sldId id="840" r:id="rId45"/>
    <p:sldId id="850" r:id="rId46"/>
    <p:sldId id="841" r:id="rId47"/>
    <p:sldId id="842" r:id="rId48"/>
    <p:sldId id="843" r:id="rId49"/>
    <p:sldId id="846" r:id="rId50"/>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C0C0C0"/>
    <a:srgbClr val="808080"/>
    <a:srgbClr val="FF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61640" autoAdjust="0"/>
  </p:normalViewPr>
  <p:slideViewPr>
    <p:cSldViewPr>
      <p:cViewPr varScale="1">
        <p:scale>
          <a:sx n="57" d="100"/>
          <a:sy n="57" d="100"/>
        </p:scale>
        <p:origin x="2576" y="168"/>
      </p:cViewPr>
      <p:guideLst>
        <p:guide orient="horz" pos="2160"/>
        <p:guide pos="3840"/>
      </p:guideLst>
    </p:cSldViewPr>
  </p:slideViewPr>
  <p:outlineViewPr>
    <p:cViewPr>
      <p:scale>
        <a:sx n="33" d="100"/>
        <a:sy n="33" d="100"/>
      </p:scale>
      <p:origin x="0" y="0"/>
    </p:cViewPr>
  </p:outlineViewPr>
  <p:notesTextViewPr>
    <p:cViewPr>
      <p:scale>
        <a:sx n="130" d="100"/>
        <a:sy n="130" d="100"/>
      </p:scale>
      <p:origin x="0" y="0"/>
    </p:cViewPr>
  </p:notesTextViewPr>
  <p:sorterViewPr>
    <p:cViewPr varScale="1">
      <p:scale>
        <a:sx n="1" d="1"/>
        <a:sy n="1" d="1"/>
      </p:scale>
      <p:origin x="0" y="-20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BB183245-937C-45F5-A4F6-8BAD0700738D}" type="datetimeFigureOut">
              <a:rPr lang="en-US" smtClean="0"/>
              <a:t>2/26/20</a:t>
            </a:fld>
            <a:endParaRPr lang="en-US"/>
          </a:p>
        </p:txBody>
      </p:sp>
      <p:sp>
        <p:nvSpPr>
          <p:cNvPr id="4" name="Footer Placeholder 3"/>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CBC68582-E24F-4A67-82E6-FC0D9F5F8F06}" type="slidenum">
              <a:rPr lang="en-US" smtClean="0"/>
              <a:t>‹#›</a:t>
            </a:fld>
            <a:endParaRPr lang="en-US"/>
          </a:p>
        </p:txBody>
      </p:sp>
    </p:spTree>
    <p:extLst>
      <p:ext uri="{BB962C8B-B14F-4D97-AF65-F5344CB8AC3E}">
        <p14:creationId xmlns:p14="http://schemas.microsoft.com/office/powerpoint/2010/main" val="2012009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193539" name="Rectangle 3"/>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19354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dist="35921" dir="2700000" algn="ctr" rotWithShape="0">
                    <a:srgbClr val="808080"/>
                  </a:outerShdw>
                </a:effectLst>
              </a14:hiddenEffects>
            </a:ext>
            <a:ext uri="{53640926-AAD7-44d8-BBD7-CCE9431645EC}">
              <a14:shadowObscured xmlns:a14="http://schemas.microsoft.com/office/drawing/2010/main" xmlns="" val="1"/>
            </a:ext>
          </a:extLst>
        </p:spPr>
      </p:sp>
      <p:sp>
        <p:nvSpPr>
          <p:cNvPr id="193541" name="Rectangle 5"/>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93542" name="Rectangle 6"/>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193543" name="Rectangle 7"/>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378E4612-9493-4C09-9BC8-6E35BC9EBD2B}" type="slidenum">
              <a:rPr lang="en-US" altLang="en-US"/>
              <a:pPr/>
              <a:t>‹#›</a:t>
            </a:fld>
            <a:endParaRPr lang="en-US" altLang="en-US"/>
          </a:p>
        </p:txBody>
      </p:sp>
    </p:spTree>
    <p:extLst>
      <p:ext uri="{BB962C8B-B14F-4D97-AF65-F5344CB8AC3E}">
        <p14:creationId xmlns:p14="http://schemas.microsoft.com/office/powerpoint/2010/main" val="229528706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Arial" charset="0"/>
              </a:rPr>
              <a:t>This presentation is a</a:t>
            </a:r>
            <a:r>
              <a:rPr lang="en-US" sz="1200" kern="1200" baseline="0" dirty="0">
                <a:solidFill>
                  <a:schemeClr val="tx1"/>
                </a:solidFill>
                <a:effectLst/>
                <a:latin typeface="Arial" charset="0"/>
                <a:ea typeface="+mn-ea"/>
                <a:cs typeface="Arial" charset="0"/>
              </a:rPr>
              <a:t> brief</a:t>
            </a:r>
            <a:r>
              <a:rPr lang="en-US" sz="1200" kern="1200" dirty="0">
                <a:solidFill>
                  <a:schemeClr val="tx1"/>
                </a:solidFill>
                <a:effectLst/>
                <a:latin typeface="Arial" charset="0"/>
                <a:ea typeface="+mn-ea"/>
                <a:cs typeface="Arial" charset="0"/>
              </a:rPr>
              <a:t> overview of selection</a:t>
            </a:r>
            <a:r>
              <a:rPr lang="en-US" sz="1200" kern="1200" baseline="0" dirty="0">
                <a:solidFill>
                  <a:schemeClr val="tx1"/>
                </a:solidFill>
                <a:effectLst/>
                <a:latin typeface="Arial" charset="0"/>
                <a:ea typeface="+mn-ea"/>
                <a:cs typeface="Arial" charset="0"/>
              </a:rPr>
              <a:t> and culture of </a:t>
            </a:r>
            <a:r>
              <a:rPr lang="en-US" sz="1200" kern="1200" dirty="0">
                <a:solidFill>
                  <a:schemeClr val="tx1"/>
                </a:solidFill>
                <a:effectLst/>
                <a:latin typeface="Arial" charset="0"/>
                <a:ea typeface="+mn-ea"/>
                <a:cs typeface="Arial" charset="0"/>
              </a:rPr>
              <a:t>native perennial wildflowers</a:t>
            </a:r>
            <a:r>
              <a:rPr lang="en-US" sz="1200" kern="1200" baseline="0" dirty="0">
                <a:solidFill>
                  <a:schemeClr val="tx1"/>
                </a:solidFill>
                <a:effectLst/>
                <a:latin typeface="Arial" charset="0"/>
                <a:ea typeface="+mn-ea"/>
                <a:cs typeface="Arial" charset="0"/>
              </a:rPr>
              <a:t>. </a:t>
            </a:r>
            <a:endParaRPr lang="en-US" sz="1200" kern="1200" dirty="0">
              <a:solidFill>
                <a:schemeClr val="tx1"/>
              </a:solidFill>
              <a:effectLst/>
              <a:latin typeface="Arial" charset="0"/>
              <a:ea typeface="+mn-ea"/>
              <a:cs typeface="Arial" charset="0"/>
            </a:endParaRPr>
          </a:p>
          <a:p>
            <a:endParaRPr lang="en-US" dirty="0"/>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1</a:t>
            </a:fld>
            <a:endParaRPr lang="en-US" altLang="en-US"/>
          </a:p>
        </p:txBody>
      </p:sp>
    </p:spTree>
    <p:extLst>
      <p:ext uri="{BB962C8B-B14F-4D97-AF65-F5344CB8AC3E}">
        <p14:creationId xmlns:p14="http://schemas.microsoft.com/office/powerpoint/2010/main" val="125170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Arial" charset="0"/>
                <a:ea typeface="+mn-ea"/>
                <a:cs typeface="Arial" charset="0"/>
              </a:rPr>
              <a:t>A question is often raised of the ecological value of native plant cultivars versus wild-type native plants. Because of concerns over recent declines in overall biodiversity in suburban areas, we want to grow more native plants. Native plants are important for supporting native herbivorous insects, but it is unknown whether the native plants that are commercially available, typically cultivated varieties (cultivars) of a single genotype, are equally effective as food sources as the local, wild-type plants. University of Georgia scientists compared the insect communities feeding on cultivars and wild-propagated plants for four species of native perennials commonly used as ornamentals. Of 65 hemipteran species collected, 35 exhibited a preference for some plant species over others, indicating a high degree of host-plant specialization. Moreover, the insect community associated with cultivars was distinct from the insect community associated with wild-type plants for each plant species, with three to four insect species accounting for most of the observed difference. Total insect abundance and insect biomass differed between cultivars and wild-propagated plants, but the direction of the difference changed over time and was not consistent among plant species. Species richness did not differ between cultivars and wild-type plants. These findings suggest that abundance and diversity of hemipteran insects does not depend on the source of the plant material per se, but rather on the particular characteristics of cultivars that distinguish them from the wild type.</a:t>
            </a:r>
            <a:endParaRPr lang="en-US" dirty="0"/>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10</a:t>
            </a:fld>
            <a:endParaRPr lang="en-US" altLang="en-US"/>
          </a:p>
        </p:txBody>
      </p:sp>
    </p:spTree>
    <p:extLst>
      <p:ext uri="{BB962C8B-B14F-4D97-AF65-F5344CB8AC3E}">
        <p14:creationId xmlns:p14="http://schemas.microsoft.com/office/powerpoint/2010/main" val="123442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Other researchers</a:t>
            </a:r>
            <a:r>
              <a:rPr lang="en-US" baseline="0" dirty="0"/>
              <a:t> </a:t>
            </a:r>
            <a:r>
              <a:rPr lang="en-US" dirty="0"/>
              <a:t>observed that cultivars with altered flower morphology were visited by fewer pollinators or fewer species of pollinators than the wild-type plants. A typical example is</a:t>
            </a:r>
            <a:r>
              <a:rPr lang="en-US" baseline="0" dirty="0"/>
              <a:t> selection with multiple petals, such as the one shown here. Bloodroot, </a:t>
            </a:r>
            <a:r>
              <a:rPr lang="en-US" i="1" baseline="0" dirty="0" err="1"/>
              <a:t>Sanguinaria</a:t>
            </a:r>
            <a:r>
              <a:rPr lang="en-US" i="1" baseline="0" dirty="0"/>
              <a:t> </a:t>
            </a:r>
            <a:r>
              <a:rPr lang="en-US" i="1" baseline="0" dirty="0" err="1"/>
              <a:t>canadensis</a:t>
            </a:r>
            <a:r>
              <a:rPr lang="en-US" i="0" baseline="0" dirty="0"/>
              <a:t> is</a:t>
            </a:r>
            <a:r>
              <a:rPr lang="en-US" baseline="0" dirty="0"/>
              <a:t> a woodland perennial; the wild species has fertile flowers with 8 -10 white petals and yellow stamens. A</a:t>
            </a:r>
            <a:r>
              <a:rPr lang="en-US" dirty="0"/>
              <a:t> genetic mutation that caused </a:t>
            </a:r>
            <a:r>
              <a:rPr lang="en-US" i="0" dirty="0"/>
              <a:t>all</a:t>
            </a:r>
            <a:r>
              <a:rPr lang="en-US" dirty="0"/>
              <a:t> of the stamens to become petals resulted in a</a:t>
            </a:r>
            <a:r>
              <a:rPr lang="en-US" baseline="0" dirty="0"/>
              <a:t> modified flower morphology</a:t>
            </a:r>
            <a:r>
              <a:rPr lang="en-US" dirty="0"/>
              <a:t>. These doubled flowers resemble miniature, doubled peonies and are favored among gardeners who know them as </a:t>
            </a:r>
            <a:r>
              <a:rPr lang="en-US" i="1" dirty="0" err="1"/>
              <a:t>Sanguinaria</a:t>
            </a:r>
            <a:r>
              <a:rPr lang="en-US" i="1" dirty="0"/>
              <a:t> </a:t>
            </a:r>
            <a:r>
              <a:rPr lang="en-US" i="1" dirty="0" err="1"/>
              <a:t>canadensis</a:t>
            </a:r>
            <a:r>
              <a:rPr lang="en-US" dirty="0"/>
              <a:t> ‘Multiplex.’ The flowers are sterile and not only lack nectar</a:t>
            </a:r>
            <a:r>
              <a:rPr lang="en-US" baseline="0" dirty="0"/>
              <a:t> but also restrict pollinator access to </a:t>
            </a:r>
            <a:r>
              <a:rPr lang="en-US" baseline="0" dirty="0" err="1"/>
              <a:t>nectaries</a:t>
            </a:r>
            <a:r>
              <a:rPr lang="en-US" baseline="0" dirty="0"/>
              <a:t> inside the bloom. </a:t>
            </a:r>
            <a:r>
              <a:rPr lang="en-US" dirty="0"/>
              <a:t>Such change in morphology often results in reduced nectar secretion. For the cases in which nectar secretion was unaffected, it is speculated that reduced accessibility caused the observed reduction in pollinator visits. In either case, fewer insects were supported by cultivars because the insect’s food source was unavailable. Similarly, fewer seed-feeding insects were found</a:t>
            </a:r>
            <a:r>
              <a:rPr lang="en-US" baseline="0" dirty="0"/>
              <a:t> </a:t>
            </a:r>
            <a:r>
              <a:rPr lang="en-US" dirty="0"/>
              <a:t>on sterile cultivars because their food resource was absent. </a:t>
            </a:r>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11</a:t>
            </a:fld>
            <a:endParaRPr lang="en-US" altLang="en-US"/>
          </a:p>
        </p:txBody>
      </p:sp>
    </p:spTree>
    <p:extLst>
      <p:ext uri="{BB962C8B-B14F-4D97-AF65-F5344CB8AC3E}">
        <p14:creationId xmlns:p14="http://schemas.microsoft.com/office/powerpoint/2010/main" val="21909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following is a list of native</a:t>
            </a:r>
            <a:r>
              <a:rPr lang="en-US" baseline="0" dirty="0"/>
              <a:t> </a:t>
            </a:r>
            <a:r>
              <a:rPr lang="en-US" dirty="0"/>
              <a:t>perennials which are</a:t>
            </a:r>
            <a:r>
              <a:rPr lang="en-US" baseline="0" dirty="0"/>
              <a:t> suitable for growing all across Georgia and are easy to grow.</a:t>
            </a:r>
            <a:r>
              <a:rPr lang="en-US" dirty="0"/>
              <a:t> </a:t>
            </a:r>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12</a:t>
            </a:fld>
            <a:endParaRPr lang="en-US" altLang="en-US"/>
          </a:p>
        </p:txBody>
      </p:sp>
    </p:spTree>
    <p:extLst>
      <p:ext uri="{BB962C8B-B14F-4D97-AF65-F5344CB8AC3E}">
        <p14:creationId xmlns:p14="http://schemas.microsoft.com/office/powerpoint/2010/main" val="35886824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err="1"/>
              <a:t>Wideleaf</a:t>
            </a:r>
            <a:r>
              <a:rPr lang="en-US" dirty="0"/>
              <a:t> Blue Star,</a:t>
            </a:r>
            <a:r>
              <a:rPr lang="en-US" baseline="0" dirty="0"/>
              <a:t> also Eastern Blue Star, </a:t>
            </a:r>
            <a:r>
              <a:rPr lang="en-US" dirty="0"/>
              <a:t>is a compact clump-forming plant with narrow, lustrous green leaves that radiate around the stem. Leaf shape is variable, ranging from ovate to lanceolate. Leaves turn yellow-gold in fall. From spring to early summer, blue, star-shaped flowers, ½ inch across, are borne in loose clusters at stem tips. The petals have fine hairs along their margins. This is a low-maintenance perennial for perennial borders or containers. </a:t>
            </a:r>
            <a:r>
              <a:rPr lang="en-US" dirty="0" err="1"/>
              <a:t>Wideleaf</a:t>
            </a:r>
            <a:r>
              <a:rPr lang="en-US" dirty="0"/>
              <a:t> Blue Star is easy to grow in well-drained soil and full sun to partial shade. It may grow leggy in shaded areas. It is drought tolerant once established. Cut back plants after flowering to encourage compact growth. Deer do not like the milky sap. </a:t>
            </a:r>
          </a:p>
          <a:p>
            <a:r>
              <a:rPr lang="en-US" dirty="0"/>
              <a:t>Size: 2 to 3 feet tall and 2 to 3 feet wide </a:t>
            </a:r>
          </a:p>
          <a:p>
            <a:r>
              <a:rPr lang="en-US" dirty="0"/>
              <a:t>Habitat: Rich hardwood forests, floodplains and stream banks</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13</a:t>
            </a:fld>
            <a:endParaRPr lang="en-US"/>
          </a:p>
        </p:txBody>
      </p:sp>
    </p:spTree>
    <p:extLst>
      <p:ext uri="{BB962C8B-B14F-4D97-AF65-F5344CB8AC3E}">
        <p14:creationId xmlns:p14="http://schemas.microsoft.com/office/powerpoint/2010/main" val="980418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Eastern Columbine is an erect, branching plant. Leaves have three round lobes. Delicate red and yellow bell-like nodding flowers with spurred petals are produced on branch terminals in early spring and remain for about six weeks. Use Eastern Columbine in wildflower meadows, butterfly and hummingbird gardens or in woodlands having filtered shade. This plant is easy-to-grow in full sun to partial shade. It prefers slightly alkaline soils that are well drained. The plant tends to re-seed readily and establish expanding colonies. Pruning after flowering will discourage re-seeding and will help avoid leaf miner problems. </a:t>
            </a:r>
            <a:endParaRPr lang="en-US" dirty="0">
              <a:cs typeface="Calibri"/>
            </a:endParaRPr>
          </a:p>
          <a:p>
            <a:r>
              <a:rPr lang="en-US" dirty="0"/>
              <a:t>Size: 2 to 3 feet tall and 1 to 1½ feet wide </a:t>
            </a:r>
          </a:p>
          <a:p>
            <a:r>
              <a:rPr lang="en-US" dirty="0"/>
              <a:t>Habitat: Calcareous or mafic woods and nutrient-rich rocky slopes </a:t>
            </a:r>
          </a:p>
        </p:txBody>
      </p:sp>
      <p:sp>
        <p:nvSpPr>
          <p:cNvPr id="4" name="Slide Number Placeholder 3"/>
          <p:cNvSpPr>
            <a:spLocks noGrp="1"/>
          </p:cNvSpPr>
          <p:nvPr>
            <p:ph type="sldNum" sz="quarter" idx="5"/>
          </p:nvPr>
        </p:nvSpPr>
        <p:spPr/>
        <p:txBody>
          <a:bodyPr/>
          <a:lstStyle/>
          <a:p>
            <a:fld id="{90582640-AB4F-4D0E-AE99-FF8BA39D46A1}" type="slidenum">
              <a:rPr lang="en-US"/>
              <a:t>14</a:t>
            </a:fld>
            <a:endParaRPr lang="en-US"/>
          </a:p>
        </p:txBody>
      </p:sp>
    </p:spTree>
    <p:extLst>
      <p:ext uri="{BB962C8B-B14F-4D97-AF65-F5344CB8AC3E}">
        <p14:creationId xmlns:p14="http://schemas.microsoft.com/office/powerpoint/2010/main" val="34617157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Butterfly Weed is a bushy plant having several flowering branches emerging from a single crown. Leaves are alternate, lance-shaped, 1½ to 2¼ inches long, with pointed ends and smooth margins. Stems are hairy and the sap is clear. In late spring through summer, many small, bright orange flowers are borne in clusters, 2 to 5 inches across, on stem terminals. Seeds are borne in spindle-shaped pods that are 3 to 6 inches long. The pods split in late winter and the silky-haired seeds float to new locations. This plant is an excellent addition to butterfly gardens, native plant gardens, rock gardens and wildflower meadows. Butterfly Weed is easy to grow. It prefers full sun and well-drained soil. Once established, it is drought tolerant. It is difficult to transplant established plants from the wild, so it is best to plant container-grown plants. M</a:t>
            </a:r>
            <a:r>
              <a:rPr lang="en-US" baseline="0" dirty="0"/>
              <a:t>ilkweeds tend to get infested with aphid; remove them regularly with strong stream of water.</a:t>
            </a:r>
            <a:endParaRPr lang="en-US" dirty="0">
              <a:cs typeface="Calibri"/>
            </a:endParaRPr>
          </a:p>
          <a:p>
            <a:r>
              <a:rPr lang="en-US" dirty="0"/>
              <a:t>Size: 1 to 2 feet high and 1 to 2 feet wide </a:t>
            </a:r>
          </a:p>
          <a:p>
            <a:r>
              <a:rPr lang="en-US" dirty="0"/>
              <a:t>Habitat: Dry open woods, fields and roadsides </a:t>
            </a:r>
          </a:p>
        </p:txBody>
      </p:sp>
      <p:sp>
        <p:nvSpPr>
          <p:cNvPr id="4" name="Slide Number Placeholder 3"/>
          <p:cNvSpPr>
            <a:spLocks noGrp="1"/>
          </p:cNvSpPr>
          <p:nvPr>
            <p:ph type="sldNum" sz="quarter" idx="5"/>
          </p:nvPr>
        </p:nvSpPr>
        <p:spPr/>
        <p:txBody>
          <a:bodyPr/>
          <a:lstStyle/>
          <a:p>
            <a:fld id="{90582640-AB4F-4D0E-AE99-FF8BA39D46A1}" type="slidenum">
              <a:rPr lang="en-US"/>
              <a:t>15</a:t>
            </a:fld>
            <a:endParaRPr lang="en-US"/>
          </a:p>
        </p:txBody>
      </p:sp>
    </p:spTree>
    <p:extLst>
      <p:ext uri="{BB962C8B-B14F-4D97-AF65-F5344CB8AC3E}">
        <p14:creationId xmlns:p14="http://schemas.microsoft.com/office/powerpoint/2010/main" val="8896793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Blue Wild Indigo is a bushy, upright plant with clover-like leaves having three bluish-green leaflets up to 2 inches long. Purple pea-like blooms appear in spring in dense terminal racemes, 4 to 16 inches long, above the foliage. Charcoal black seed pods, up to 2½ inches long, rattle when dry.</a:t>
            </a:r>
            <a:r>
              <a:rPr lang="en-US" baseline="0" dirty="0"/>
              <a:t> </a:t>
            </a:r>
            <a:r>
              <a:rPr lang="en-US" dirty="0"/>
              <a:t>Use Blue Wild Indigo in wildflower meadows, butterfly gardens and perennial borders. Blue Wild Indigo is easy to grow. It prefers full sun to partial shade and slightly moist to dry soil. Once established, it is drought tolerant and low maintenance. Cutting plants back after flowering promotes more compact growth and prevents self-seeding; however, it also prevents the formation of seed pods, which are an attractive feature of the plants.  </a:t>
            </a:r>
            <a:endParaRPr lang="en-US" dirty="0">
              <a:cs typeface="Calibri"/>
            </a:endParaRPr>
          </a:p>
          <a:p>
            <a:r>
              <a:rPr lang="en-US" dirty="0"/>
              <a:t>Size: 3 to 4 feet tall and 3 to 4 feet wide </a:t>
            </a:r>
          </a:p>
          <a:p>
            <a:r>
              <a:rPr lang="en-US" dirty="0"/>
              <a:t>Habitat: Riverbanks, gravel bars and open meadows</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16</a:t>
            </a:fld>
            <a:endParaRPr lang="en-US"/>
          </a:p>
        </p:txBody>
      </p:sp>
    </p:spTree>
    <p:extLst>
      <p:ext uri="{BB962C8B-B14F-4D97-AF65-F5344CB8AC3E}">
        <p14:creationId xmlns:p14="http://schemas.microsoft.com/office/powerpoint/2010/main" val="3383284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Green-and-Gold is a low-growing, </a:t>
            </a:r>
            <a:r>
              <a:rPr lang="en-US" dirty="0" err="1"/>
              <a:t>semievergreen</a:t>
            </a:r>
            <a:r>
              <a:rPr lang="en-US" dirty="0"/>
              <a:t>, herbaceous perennial groundcover. Leaves are oval, toothed, hairy and up to 3 inches long. They hug the ground. In May, bright yellow star-shaped flowers, approximately 1½ inch across, arise from the upper leaf axils. Each flower head has five yellow, rounded, notched ray petals surrounding a central disk of tiny yellow flowers. A profuse spring bloom is followed by sparse flowering through October. The plant spreads by </a:t>
            </a:r>
            <a:r>
              <a:rPr lang="en-US" dirty="0" err="1"/>
              <a:t>stolons</a:t>
            </a:r>
            <a:r>
              <a:rPr lang="en-US" dirty="0"/>
              <a:t> (above-ground stems that creep along the ground).</a:t>
            </a:r>
          </a:p>
          <a:p>
            <a:r>
              <a:rPr lang="en-US" dirty="0"/>
              <a:t>Landscape Uses: Use this plant as a groundcover in moist woodland gardens or naturalized areas. Green-and-Gold prefers sun to partial shade and moist, well-drained soil high in organic matter. </a:t>
            </a:r>
            <a:endParaRPr lang="en-US" dirty="0">
              <a:cs typeface="Calibri"/>
            </a:endParaRPr>
          </a:p>
          <a:p>
            <a:r>
              <a:rPr lang="en-US" dirty="0"/>
              <a:t>Size: 6 to 9 inches tall and 15 to 18 inches wide </a:t>
            </a:r>
          </a:p>
          <a:p>
            <a:r>
              <a:rPr lang="en-US" dirty="0"/>
              <a:t>Habitat: Moist woodlands </a:t>
            </a:r>
          </a:p>
        </p:txBody>
      </p:sp>
      <p:sp>
        <p:nvSpPr>
          <p:cNvPr id="4" name="Slide Number Placeholder 3"/>
          <p:cNvSpPr>
            <a:spLocks noGrp="1"/>
          </p:cNvSpPr>
          <p:nvPr>
            <p:ph type="sldNum" sz="quarter" idx="5"/>
          </p:nvPr>
        </p:nvSpPr>
        <p:spPr/>
        <p:txBody>
          <a:bodyPr/>
          <a:lstStyle/>
          <a:p>
            <a:fld id="{90582640-AB4F-4D0E-AE99-FF8BA39D46A1}" type="slidenum">
              <a:rPr lang="en-US"/>
              <a:t>17</a:t>
            </a:fld>
            <a:endParaRPr lang="en-US"/>
          </a:p>
        </p:txBody>
      </p:sp>
    </p:spTree>
    <p:extLst>
      <p:ext uri="{BB962C8B-B14F-4D97-AF65-F5344CB8AC3E}">
        <p14:creationId xmlns:p14="http://schemas.microsoft.com/office/powerpoint/2010/main" val="1432780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Large-flowered Coreopsis has dark green lance-shaped leaflets, up to 4 inches long and 1 inch wide, are borne on wiry stems. From mid-June to October, daisy-like yellow flower heads, 2 to 3 inches across, are borne on long terminal stalks. Ray flowers with notched tips surround a central disk of tiny golden yellow flowers. This is a tough garden plant. It tolerates intense heat and dry sites and is a good plant for naturalizing along roadsides and in meadows. Large-flowered Coreopsis prefers full sun to partial shade and well-drained soil. Cut the plant back when frost damages its foliage. </a:t>
            </a:r>
            <a:endParaRPr lang="en-US" dirty="0">
              <a:cs typeface="Calibri"/>
            </a:endParaRPr>
          </a:p>
          <a:p>
            <a:r>
              <a:rPr lang="en-US" dirty="0"/>
              <a:t>Size: 6 to 12 inches tall and 6 to 12 inches wide </a:t>
            </a:r>
          </a:p>
          <a:p>
            <a:r>
              <a:rPr lang="en-US" dirty="0"/>
              <a:t>Habitat: Dry sandy soil, open rocky upland forests, granite </a:t>
            </a:r>
            <a:r>
              <a:rPr lang="en-US" dirty="0" err="1"/>
              <a:t>flatrocks</a:t>
            </a:r>
            <a:r>
              <a:rPr lang="en-US" dirty="0"/>
              <a:t> and roadsides </a:t>
            </a:r>
          </a:p>
        </p:txBody>
      </p:sp>
      <p:sp>
        <p:nvSpPr>
          <p:cNvPr id="4" name="Slide Number Placeholder 3"/>
          <p:cNvSpPr>
            <a:spLocks noGrp="1"/>
          </p:cNvSpPr>
          <p:nvPr>
            <p:ph type="sldNum" sz="quarter" idx="5"/>
          </p:nvPr>
        </p:nvSpPr>
        <p:spPr/>
        <p:txBody>
          <a:bodyPr/>
          <a:lstStyle/>
          <a:p>
            <a:fld id="{90582640-AB4F-4D0E-AE99-FF8BA39D46A1}" type="slidenum">
              <a:rPr lang="en-US"/>
              <a:t>18</a:t>
            </a:fld>
            <a:endParaRPr lang="en-US"/>
          </a:p>
        </p:txBody>
      </p:sp>
    </p:spTree>
    <p:extLst>
      <p:ext uri="{BB962C8B-B14F-4D97-AF65-F5344CB8AC3E}">
        <p14:creationId xmlns:p14="http://schemas.microsoft.com/office/powerpoint/2010/main" val="12099496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Purple Coneflower has dark green leaves, lance-shaped, alternate, hairy and coarsely toothed along their margins. From late spring to early summer, flower heads, 2 to 3 inches across, are borne on stalks rising 2 to 4 feet. The ray flowers are pink and the disk flowers are dark. Use Purple Coneflower in perennial beds, meadows or at woodland edges. It is a very adaptable plant. This is an easy plant to grow almost anywhere, except in wetlands. It prefers full sun to light shade. Powdery mildew may be a problem when it is grown in moist, shady sites. Dividing clumps every three to four years will invigorate the plant. </a:t>
            </a:r>
            <a:endParaRPr lang="en-US" dirty="0">
              <a:cs typeface="Calibri"/>
            </a:endParaRPr>
          </a:p>
          <a:p>
            <a:r>
              <a:rPr lang="en-US" dirty="0"/>
              <a:t>Size: 2 to 4 feet tall and spreading </a:t>
            </a:r>
          </a:p>
          <a:p>
            <a:r>
              <a:rPr lang="en-US" dirty="0"/>
              <a:t>Habitat: Dry to slightly moist areas in full sun or light shade </a:t>
            </a:r>
          </a:p>
        </p:txBody>
      </p:sp>
      <p:sp>
        <p:nvSpPr>
          <p:cNvPr id="4" name="Slide Number Placeholder 3"/>
          <p:cNvSpPr>
            <a:spLocks noGrp="1"/>
          </p:cNvSpPr>
          <p:nvPr>
            <p:ph type="sldNum" sz="quarter" idx="5"/>
          </p:nvPr>
        </p:nvSpPr>
        <p:spPr/>
        <p:txBody>
          <a:bodyPr/>
          <a:lstStyle/>
          <a:p>
            <a:fld id="{90582640-AB4F-4D0E-AE99-FF8BA39D46A1}" type="slidenum">
              <a:rPr lang="en-US"/>
              <a:t>19</a:t>
            </a:fld>
            <a:endParaRPr lang="en-US"/>
          </a:p>
        </p:txBody>
      </p:sp>
    </p:spTree>
    <p:extLst>
      <p:ext uri="{BB962C8B-B14F-4D97-AF65-F5344CB8AC3E}">
        <p14:creationId xmlns:p14="http://schemas.microsoft.com/office/powerpoint/2010/main" val="642178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many definitions for native plants. Several references say native plants are those that grow naturally in a particular region without direct or indirect human intervention. Other references place a historical timeline on native plants, saying they are plants that were present in a particular area prior to European settlement of that area. Others say they are plants that have inhabited a particular region for thousands of years. Even the federal government published an “official” definition in the Federal Register, defining native plants as those that are “naturally occurring, either presently or historically, in any ecosystem of the United States.”</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2</a:t>
            </a:fld>
            <a:endParaRPr lang="en-US"/>
          </a:p>
        </p:txBody>
      </p:sp>
    </p:spTree>
    <p:extLst>
      <p:ext uri="{BB962C8B-B14F-4D97-AF65-F5344CB8AC3E}">
        <p14:creationId xmlns:p14="http://schemas.microsoft.com/office/powerpoint/2010/main" val="31976667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American Boneset bears</a:t>
            </a:r>
            <a:r>
              <a:rPr lang="en-US" baseline="0" dirty="0"/>
              <a:t> p</a:t>
            </a:r>
            <a:r>
              <a:rPr lang="en-US" dirty="0"/>
              <a:t>airs of opposite, lance-shaped, wrinkled, light green leaves are joined directly to the stem (sessile). They look as though the stem has pierced through them. Stems are hairy. Flat-topped clusters of small white flower heads appear above the foliage from August to September. This plant attracts butterflies and a large variety of other insects. Since it gets tall, use it as a background plant in a perennial border. American Boneset grows best in moist soil and sunny to partially shaded areas. It does well in both clay and sandy soils. Pinch back the shoots periodically to encourage branching and a stockier plant. It has strong stems that don’t need staking. </a:t>
            </a:r>
            <a:endParaRPr lang="en-US" dirty="0">
              <a:cs typeface="Calibri"/>
            </a:endParaRPr>
          </a:p>
          <a:p>
            <a:r>
              <a:rPr lang="en-US" dirty="0"/>
              <a:t>Size: 3 to 5 feet tall </a:t>
            </a:r>
          </a:p>
          <a:p>
            <a:r>
              <a:rPr lang="en-US" dirty="0"/>
              <a:t>Habitat: Marshes, swamps, open moist meadows and ditches </a:t>
            </a:r>
          </a:p>
        </p:txBody>
      </p:sp>
      <p:sp>
        <p:nvSpPr>
          <p:cNvPr id="4" name="Slide Number Placeholder 3"/>
          <p:cNvSpPr>
            <a:spLocks noGrp="1"/>
          </p:cNvSpPr>
          <p:nvPr>
            <p:ph type="sldNum" sz="quarter" idx="5"/>
          </p:nvPr>
        </p:nvSpPr>
        <p:spPr/>
        <p:txBody>
          <a:bodyPr/>
          <a:lstStyle/>
          <a:p>
            <a:fld id="{90582640-AB4F-4D0E-AE99-FF8BA39D46A1}" type="slidenum">
              <a:rPr lang="en-US"/>
              <a:t>20</a:t>
            </a:fld>
            <a:endParaRPr lang="en-US"/>
          </a:p>
        </p:txBody>
      </p:sp>
    </p:spTree>
    <p:extLst>
      <p:ext uri="{BB962C8B-B14F-4D97-AF65-F5344CB8AC3E}">
        <p14:creationId xmlns:p14="http://schemas.microsoft.com/office/powerpoint/2010/main" val="1968002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Wild Geranium,</a:t>
            </a:r>
            <a:r>
              <a:rPr lang="en-US" baseline="0" dirty="0"/>
              <a:t> also known as Cranesbill Geranium has m</a:t>
            </a:r>
            <a:r>
              <a:rPr lang="en-US" dirty="0"/>
              <a:t>ottled, medium green leaves, up to 6 inches across, and finger-like lobes with toothed margins. Flowers emerge in spring on long stalks rising above the leaves. Flowers are pink to lilac, 1¼ inches across and saucer-shaped, with five upward-curving petals. In the fall, the leaves turn shades of red and persist throughout the winter. Seeds are borne in beaked capsules (hence the name Cranesbill). Wild Geranium is a beautiful addition to a woodland garden or perennial border. Wild Geranium is easy to grow in average, well-drained soil and full sun to partial shade. Moisture is essential, especially in early spring. Deadheading will encourage repeat bloom. </a:t>
            </a:r>
            <a:endParaRPr lang="en-US" dirty="0">
              <a:cs typeface="Calibri"/>
            </a:endParaRPr>
          </a:p>
          <a:p>
            <a:r>
              <a:rPr lang="en-US" dirty="0"/>
              <a:t>Size: 12 to 24 inches tall and 18 inches wide </a:t>
            </a:r>
          </a:p>
          <a:p>
            <a:r>
              <a:rPr lang="en-US" dirty="0"/>
              <a:t>Habitat: Rich, moist hardwood forests and shaded roadsides </a:t>
            </a:r>
          </a:p>
        </p:txBody>
      </p:sp>
      <p:sp>
        <p:nvSpPr>
          <p:cNvPr id="4" name="Slide Number Placeholder 3"/>
          <p:cNvSpPr>
            <a:spLocks noGrp="1"/>
          </p:cNvSpPr>
          <p:nvPr>
            <p:ph type="sldNum" sz="quarter" idx="5"/>
          </p:nvPr>
        </p:nvSpPr>
        <p:spPr/>
        <p:txBody>
          <a:bodyPr/>
          <a:lstStyle/>
          <a:p>
            <a:fld id="{90582640-AB4F-4D0E-AE99-FF8BA39D46A1}" type="slidenum">
              <a:rPr lang="en-US"/>
              <a:t>21</a:t>
            </a:fld>
            <a:endParaRPr lang="en-US"/>
          </a:p>
        </p:txBody>
      </p:sp>
    </p:spTree>
    <p:extLst>
      <p:ext uri="{BB962C8B-B14F-4D97-AF65-F5344CB8AC3E}">
        <p14:creationId xmlns:p14="http://schemas.microsoft.com/office/powerpoint/2010/main" val="4287288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Hepatica, or Liverleaf Hepatica, bears basal and heart-shaped leaves with three lobes. Some plants may have speckled leaves, while others have leaves that are maroon on their undersides. In March or April numerous hairy flower stalks, 4 to 6 inches long, rise above the foliage, each bearing a single saucer-shaped bloom composed of five to seven petal-like sepals. Occasionally double flower forms are found having up to 20 sepals. Flower color ranges from blue to lavender, shades of pink or white. A mature clump can produce 20 to 30 flowering stalks. When the sepals fall, new leaves emerge. The leaves are bright shiny green as they unfurl, turn dark green as they mature, then become dark brown in the fall. Seeds bear nutrient-rich appendages that attract ants. The ants carry the seeds back to their nests where they germinate and establish new colonies. Plant Hepatica in small drifts in shaded, moist woodlands, stream banks or shaded rock gardens. Hepatica prefers moist, organic soils and partial shade.</a:t>
            </a:r>
            <a:endParaRPr lang="en-US" dirty="0">
              <a:cs typeface="Calibri"/>
            </a:endParaRPr>
          </a:p>
          <a:p>
            <a:r>
              <a:rPr lang="en-US" dirty="0"/>
              <a:t>Size: 4 to 6 inches tall and wide </a:t>
            </a:r>
            <a:br>
              <a:rPr lang="en-US" dirty="0">
                <a:cs typeface="Calibri"/>
              </a:rPr>
            </a:br>
            <a:r>
              <a:rPr lang="en-US" dirty="0"/>
              <a:t>Habitat: Nutrient-rich hardwood forests </a:t>
            </a:r>
          </a:p>
        </p:txBody>
      </p:sp>
      <p:sp>
        <p:nvSpPr>
          <p:cNvPr id="4" name="Slide Number Placeholder 3"/>
          <p:cNvSpPr>
            <a:spLocks noGrp="1"/>
          </p:cNvSpPr>
          <p:nvPr>
            <p:ph type="sldNum" sz="quarter" idx="5"/>
          </p:nvPr>
        </p:nvSpPr>
        <p:spPr/>
        <p:txBody>
          <a:bodyPr/>
          <a:lstStyle/>
          <a:p>
            <a:fld id="{90582640-AB4F-4D0E-AE99-FF8BA39D46A1}" type="slidenum">
              <a:rPr lang="en-US"/>
              <a:t>22</a:t>
            </a:fld>
            <a:endParaRPr lang="en-US"/>
          </a:p>
        </p:txBody>
      </p:sp>
    </p:spTree>
    <p:extLst>
      <p:ext uri="{BB962C8B-B14F-4D97-AF65-F5344CB8AC3E}">
        <p14:creationId xmlns:p14="http://schemas.microsoft.com/office/powerpoint/2010/main" val="481150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Coral Bells, or Alumroot bears a basal rosette of evergreen heart-shaped leaves. Each leaf is 3 to 5 inches wide and has five to seven lobes. New leaves emerge purplish-brown, then they turn green. Leaf venation is silver or rose-purple. A flowering stem emerges in early spring and rises 18 to 24 inches above the plant. It bears panicles of small, inconspicuous, bell-shaped flowers that range in color from pale yellow to purple. The orange-tipped stamens are the most noticeable part of the flower. Use Coral Bells in shaded areas of perennial borders, rock gardens or woodlands. Since its leaves are evergreen, it looks good year-round. Plant Coral Bells in well-drained soil that is high in organic matter. It prefers shade or partial shade (morning sun). Deadheading encourages repeat blooms.  </a:t>
            </a:r>
            <a:endParaRPr lang="en-US" dirty="0">
              <a:cs typeface="Calibri"/>
            </a:endParaRPr>
          </a:p>
          <a:p>
            <a:r>
              <a:rPr lang="en-US" dirty="0"/>
              <a:t>Size: 1 to 2½ feet tall and 1 to 1½ feet wide </a:t>
            </a:r>
          </a:p>
          <a:p>
            <a:r>
              <a:rPr lang="en-US" dirty="0"/>
              <a:t>Habitat: Drainage slopes of rich woods, dry woods and rocky areas </a:t>
            </a:r>
          </a:p>
        </p:txBody>
      </p:sp>
      <p:sp>
        <p:nvSpPr>
          <p:cNvPr id="4" name="Slide Number Placeholder 3"/>
          <p:cNvSpPr>
            <a:spLocks noGrp="1"/>
          </p:cNvSpPr>
          <p:nvPr>
            <p:ph type="sldNum" sz="quarter" idx="5"/>
          </p:nvPr>
        </p:nvSpPr>
        <p:spPr/>
        <p:txBody>
          <a:bodyPr/>
          <a:lstStyle/>
          <a:p>
            <a:fld id="{90582640-AB4F-4D0E-AE99-FF8BA39D46A1}" type="slidenum">
              <a:rPr lang="en-US"/>
              <a:t>23</a:t>
            </a:fld>
            <a:endParaRPr lang="en-US"/>
          </a:p>
        </p:txBody>
      </p:sp>
    </p:spTree>
    <p:extLst>
      <p:ext uri="{BB962C8B-B14F-4D97-AF65-F5344CB8AC3E}">
        <p14:creationId xmlns:p14="http://schemas.microsoft.com/office/powerpoint/2010/main" val="321388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a:t>
            </a:r>
            <a:r>
              <a:rPr lang="en-US" baseline="0" dirty="0"/>
              <a:t> Brown Jug, also Evergreen Wild Ginger has s</a:t>
            </a:r>
            <a:r>
              <a:rPr lang="en-US" dirty="0"/>
              <a:t>hiny, thick, heart-shaped evergreen leaves, 3 to 6 inches long, are borne at ground level. They are dark green with pale green splotches in spring and summer, turning bronze in winter. Reddish-brown flowers appear in April and May at ground level. They are inconspicuous and often hidden in the leaf litter. They have no petals and are actually composed of thick, fleshy, fused sepals shaped like little brown jugs. Rhizomes spread slowly. Use Little Brown Jug in shaded woodland gardens. Since the leaves are evergreen, the plant looks nice year-round. In a natural setting, only 2 or 3 leaves may be seen, but under cultivation, the plant forms large clumps of basal foliage. It is shade-tolerant but prefers partial shade. It will adapt to both moist and dry soils. Slugs like to eat this plant. </a:t>
            </a:r>
            <a:endParaRPr lang="en-US" dirty="0">
              <a:cs typeface="Calibri"/>
            </a:endParaRPr>
          </a:p>
          <a:p>
            <a:r>
              <a:rPr lang="en-US" dirty="0"/>
              <a:t>Size: 3 to 6 inches tall </a:t>
            </a:r>
          </a:p>
          <a:p>
            <a:r>
              <a:rPr lang="en-US" dirty="0"/>
              <a:t>Habitat: Mixed deciduous or pine forests </a:t>
            </a:r>
          </a:p>
        </p:txBody>
      </p:sp>
      <p:sp>
        <p:nvSpPr>
          <p:cNvPr id="4" name="Slide Number Placeholder 3"/>
          <p:cNvSpPr>
            <a:spLocks noGrp="1"/>
          </p:cNvSpPr>
          <p:nvPr>
            <p:ph type="sldNum" sz="quarter" idx="5"/>
          </p:nvPr>
        </p:nvSpPr>
        <p:spPr/>
        <p:txBody>
          <a:bodyPr/>
          <a:lstStyle/>
          <a:p>
            <a:fld id="{90582640-AB4F-4D0E-AE99-FF8BA39D46A1}" type="slidenum">
              <a:rPr lang="en-US"/>
              <a:t>24</a:t>
            </a:fld>
            <a:endParaRPr lang="en-US"/>
          </a:p>
        </p:txBody>
      </p:sp>
    </p:spTree>
    <p:extLst>
      <p:ext uri="{BB962C8B-B14F-4D97-AF65-F5344CB8AC3E}">
        <p14:creationId xmlns:p14="http://schemas.microsoft.com/office/powerpoint/2010/main" val="13563291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Spider Lily, also Carolina </a:t>
            </a:r>
            <a:r>
              <a:rPr lang="en-US" dirty="0" err="1"/>
              <a:t>Spiderlily</a:t>
            </a:r>
            <a:r>
              <a:rPr lang="en-US" dirty="0"/>
              <a:t>,</a:t>
            </a:r>
            <a:r>
              <a:rPr lang="en-US" baseline="0" dirty="0"/>
              <a:t> bears a</a:t>
            </a:r>
            <a:r>
              <a:rPr lang="en-US" dirty="0"/>
              <a:t> basal clump of strap-shaped leaves, up to 17 inches long, rising from a bulb. In summer, a flowering stalk, up to 22 inches tall, emerges from the center of the foliage and bears three to six white fragrant blossoms. Each flower is up to 7 inches across and has six segments and a center tubular cup. Flowers are followed by oval seed capsules.</a:t>
            </a:r>
          </a:p>
          <a:p>
            <a:r>
              <a:rPr lang="en-US" dirty="0"/>
              <a:t>Landscape Uses: Use Spider Lily in perennial borders, open woodland gardens and along streams and ponds. Spider Lily is best grown in moist to wet soils in full sun or partial shade. Allow the foliage to remain after flowering to feed the bulb and developing </a:t>
            </a:r>
            <a:r>
              <a:rPr lang="en-US" dirty="0" err="1"/>
              <a:t>bulblets</a:t>
            </a:r>
            <a:r>
              <a:rPr lang="en-US" dirty="0"/>
              <a:t>.</a:t>
            </a:r>
            <a:endParaRPr lang="en-US" dirty="0">
              <a:cs typeface="Calibri"/>
            </a:endParaRPr>
          </a:p>
          <a:p>
            <a:r>
              <a:rPr lang="en-US" dirty="0"/>
              <a:t>Size: 1½ to 2½ feet tall and 1 to 1½ feet wide. </a:t>
            </a:r>
          </a:p>
          <a:p>
            <a:r>
              <a:rPr lang="en-US" dirty="0"/>
              <a:t>Habitat: Swamps, moist fields, bottomlands and rich, moist forests </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25</a:t>
            </a:fld>
            <a:endParaRPr lang="en-US"/>
          </a:p>
        </p:txBody>
      </p:sp>
    </p:spTree>
    <p:extLst>
      <p:ext uri="{BB962C8B-B14F-4D97-AF65-F5344CB8AC3E}">
        <p14:creationId xmlns:p14="http://schemas.microsoft.com/office/powerpoint/2010/main" val="3249210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Dwarf Crested Iris is a low-growing, spreading plant with narrow, sword-shaped, medium-green leaves up to 6 inches long and 2 inches wide. Leaves arise from a branching rhizome that spreads to form colonies. In spring, pale blue flowers with gold crests appear on short stalks. Sepals are distinctly marked with a central band of white, yellow or purple. Seeds are produced in capsules. Plant Dwarf Crested Iris along the edges of moist shaded woodland where its diminutive size can be readily seen. Under favorable growing conditions, the plant spreads and becomes a ground cover. Plant Dwarf Crested Iris in sun to partial shade and moist soil enriched with organic matter. Divide plants when they become crowded. </a:t>
            </a:r>
            <a:endParaRPr lang="en-US" dirty="0">
              <a:cs typeface="Calibri"/>
            </a:endParaRPr>
          </a:p>
          <a:p>
            <a:r>
              <a:rPr lang="en-US" dirty="0"/>
              <a:t>Size: 6 to 12 inches high and spreading </a:t>
            </a:r>
          </a:p>
          <a:p>
            <a:r>
              <a:rPr lang="en-US" dirty="0"/>
              <a:t>Habitat: Moist, fertile wooded slopes and flood plains</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26</a:t>
            </a:fld>
            <a:endParaRPr lang="en-US"/>
          </a:p>
        </p:txBody>
      </p:sp>
    </p:spTree>
    <p:extLst>
      <p:ext uri="{BB962C8B-B14F-4D97-AF65-F5344CB8AC3E}">
        <p14:creationId xmlns:p14="http://schemas.microsoft.com/office/powerpoint/2010/main" val="2556193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Virginia Iris, Southern </a:t>
            </a:r>
            <a:r>
              <a:rPr lang="en-US" dirty="0" err="1"/>
              <a:t>Blueflag</a:t>
            </a:r>
            <a:r>
              <a:rPr lang="en-US" dirty="0"/>
              <a:t> bears narrow sword-like leaves, 1 to 2 feet tall and 2 to 3 inches wide, which grow from rhizomes. New leaves have a burgundy tinge at their bases that persists until early summer. Flowers are borne on stalks that rise 1 to 3 feet from the base of the plant in spring. Each stalk bears one to three flowers. Falls are violet-blue and crests are yellow or white. The rhizome spreads to form colonies. Seeds are borne in capsules. Use Virginia Iris along the edges of streams or ponds, in drainage ditches or in water gardens. It also does well in low-lying areas that are subject to flooding. Virginia Iris is a wetland species that likes consistent moisture. It adapts to sun or partial shade. It spreads slowly and is not aggressive. </a:t>
            </a:r>
            <a:endParaRPr lang="en-US" dirty="0">
              <a:cs typeface="Calibri"/>
            </a:endParaRPr>
          </a:p>
          <a:p>
            <a:r>
              <a:rPr lang="en-US" dirty="0"/>
              <a:t>Size: 2 to 3 feet high </a:t>
            </a:r>
          </a:p>
          <a:p>
            <a:r>
              <a:rPr lang="en-US" dirty="0"/>
              <a:t>Hardiness Zones: All of Georgia </a:t>
            </a:r>
          </a:p>
        </p:txBody>
      </p:sp>
      <p:sp>
        <p:nvSpPr>
          <p:cNvPr id="4" name="Slide Number Placeholder 3"/>
          <p:cNvSpPr>
            <a:spLocks noGrp="1"/>
          </p:cNvSpPr>
          <p:nvPr>
            <p:ph type="sldNum" sz="quarter" idx="5"/>
          </p:nvPr>
        </p:nvSpPr>
        <p:spPr/>
        <p:txBody>
          <a:bodyPr/>
          <a:lstStyle/>
          <a:p>
            <a:fld id="{90582640-AB4F-4D0E-AE99-FF8BA39D46A1}" type="slidenum">
              <a:rPr lang="en-US"/>
              <a:t>27</a:t>
            </a:fld>
            <a:endParaRPr lang="en-US"/>
          </a:p>
        </p:txBody>
      </p:sp>
    </p:spTree>
    <p:extLst>
      <p:ext uri="{BB962C8B-B14F-4D97-AF65-F5344CB8AC3E}">
        <p14:creationId xmlns:p14="http://schemas.microsoft.com/office/powerpoint/2010/main" val="39238055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Dense Blazing</a:t>
            </a:r>
            <a:r>
              <a:rPr lang="en-US" baseline="0" dirty="0"/>
              <a:t> Star, Marsh</a:t>
            </a:r>
            <a:r>
              <a:rPr lang="en-US" dirty="0"/>
              <a:t> Blazing</a:t>
            </a:r>
            <a:r>
              <a:rPr lang="en-US" baseline="0" dirty="0"/>
              <a:t> Star, bears b</a:t>
            </a:r>
            <a:r>
              <a:rPr lang="en-US" dirty="0"/>
              <a:t>asal, grass-like leaves up to 8 inches long. Stem leaves are shorter than basal leaves and gradually decrease in size as they ascend the stem. Flower spikes, 6 to 12 inches long, appear in June on the tips of stems. They consist of numerous round, deep purple flower heads about ¾ inch across. Each flower head is comprised of four to 10 narrow tubular flowers with long, prominent branching styles. Use Dense Blazing Star in native plant gardens, perennial borders or cottage gardens. Dense Blazing Star is easy to grow in sun or partial shade and moist to wet soil. It needs more moisture than other </a:t>
            </a:r>
            <a:r>
              <a:rPr lang="en-US" dirty="0" err="1"/>
              <a:t>Liatris</a:t>
            </a:r>
            <a:r>
              <a:rPr lang="en-US" dirty="0"/>
              <a:t>. Too much fertilizer can result in floppy stalks. It tolerates heat and humidity well. </a:t>
            </a:r>
            <a:endParaRPr lang="en-US" dirty="0">
              <a:cs typeface="Calibri"/>
            </a:endParaRPr>
          </a:p>
          <a:p>
            <a:r>
              <a:rPr lang="en-US" dirty="0"/>
              <a:t>Size: 2 to 5 feet tall, clump-forming </a:t>
            </a:r>
          </a:p>
          <a:p>
            <a:r>
              <a:rPr lang="en-US" dirty="0"/>
              <a:t>Habitat: Wet meadows, mountain outcrops and marsh margins </a:t>
            </a:r>
          </a:p>
        </p:txBody>
      </p:sp>
      <p:sp>
        <p:nvSpPr>
          <p:cNvPr id="4" name="Slide Number Placeholder 3"/>
          <p:cNvSpPr>
            <a:spLocks noGrp="1"/>
          </p:cNvSpPr>
          <p:nvPr>
            <p:ph type="sldNum" sz="quarter" idx="5"/>
          </p:nvPr>
        </p:nvSpPr>
        <p:spPr/>
        <p:txBody>
          <a:bodyPr/>
          <a:lstStyle/>
          <a:p>
            <a:fld id="{90582640-AB4F-4D0E-AE99-FF8BA39D46A1}" type="slidenum">
              <a:rPr lang="en-US"/>
              <a:t>28</a:t>
            </a:fld>
            <a:endParaRPr lang="en-US"/>
          </a:p>
        </p:txBody>
      </p:sp>
    </p:spTree>
    <p:extLst>
      <p:ext uri="{BB962C8B-B14F-4D97-AF65-F5344CB8AC3E}">
        <p14:creationId xmlns:p14="http://schemas.microsoft.com/office/powerpoint/2010/main" val="2910590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Cardinal Flower has alternate, lance-shaped leaves with toothed margins. They are 6 inches long and 2 inches wide. Lower leaves have short petioles while upper leaves lack petioles. Deep red flowers, about 1 inch long, and are borne in racemes at the top of the stems in late summer. Flowers are tubular and have two flaring lips. The stamens are united to form an erect tube that is topped with a small tuft of white hairs. Flowering begins in August and lasts about three weeks. Flowers are followed by capsules containing brown seeds. </a:t>
            </a:r>
          </a:p>
          <a:p>
            <a:r>
              <a:rPr lang="en-US" dirty="0"/>
              <a:t>This is a great plant for perennial borders as well as hummingbird and butterfly gardens. Cardinal Flower prefers morning sun and afternoon shade and moist, humus-enriched soils. It does not like wet sites.  </a:t>
            </a:r>
            <a:endParaRPr lang="en-US" dirty="0">
              <a:cs typeface="Calibri"/>
            </a:endParaRPr>
          </a:p>
          <a:p>
            <a:r>
              <a:rPr lang="en-US" dirty="0"/>
              <a:t>Size: 2 to 4 feet tall and 12 inches wide </a:t>
            </a:r>
          </a:p>
          <a:p>
            <a:r>
              <a:rPr lang="en-US" dirty="0"/>
              <a:t>Habitat: Moist areas, stream banks, ditches and lakeshores </a:t>
            </a:r>
          </a:p>
        </p:txBody>
      </p:sp>
      <p:sp>
        <p:nvSpPr>
          <p:cNvPr id="4" name="Slide Number Placeholder 3"/>
          <p:cNvSpPr>
            <a:spLocks noGrp="1"/>
          </p:cNvSpPr>
          <p:nvPr>
            <p:ph type="sldNum" sz="quarter" idx="5"/>
          </p:nvPr>
        </p:nvSpPr>
        <p:spPr/>
        <p:txBody>
          <a:bodyPr/>
          <a:lstStyle/>
          <a:p>
            <a:fld id="{90582640-AB4F-4D0E-AE99-FF8BA39D46A1}" type="slidenum">
              <a:rPr lang="en-US"/>
              <a:t>29</a:t>
            </a:fld>
            <a:endParaRPr lang="en-US"/>
          </a:p>
        </p:txBody>
      </p:sp>
    </p:spTree>
    <p:extLst>
      <p:ext uri="{BB962C8B-B14F-4D97-AF65-F5344CB8AC3E}">
        <p14:creationId xmlns:p14="http://schemas.microsoft.com/office/powerpoint/2010/main" val="3508166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native plant community, left undisturbed and incorporated into a landscape, is low-maintenance and self-sufficient.</a:t>
            </a:r>
          </a:p>
          <a:p>
            <a:r>
              <a:rPr lang="en-US" dirty="0"/>
              <a:t>Native plants provide “watchable” wildlife habitats. Native butterflies, insects, birds, mammals, reptiles and other animals evolve with the native flora and are sustained by it year round, providing diverse food, shelter and support for native food webs. </a:t>
            </a:r>
          </a:p>
          <a:p>
            <a:r>
              <a:rPr lang="en-US" dirty="0"/>
              <a:t>Ecological preservation is another reason for using native plants. With the increasing destruction of natural environments for urban and agricultural use, many plant species and the animals they support have declined dramatically in numbers and in range. In fact, some native plants, having a limited growing range and very specific growing requirements, may decline or die when subtle alterations are made in their native habitat. Habitat protection and preservation are obligations of all Georgia citizens.</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3</a:t>
            </a:fld>
            <a:endParaRPr lang="en-US"/>
          </a:p>
        </p:txBody>
      </p:sp>
    </p:spTree>
    <p:extLst>
      <p:ext uri="{BB962C8B-B14F-4D97-AF65-F5344CB8AC3E}">
        <p14:creationId xmlns:p14="http://schemas.microsoft.com/office/powerpoint/2010/main" val="12516607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Blue Lobelia bears alternate, lance-shaped leaves, 3 to 5 inches long with toothed margins. Stems are square. Flowers are blue, about 1 inch in length, two-lipped and tubular. They are borne in terminal racemes in August and September. Leafy bracts are interspersed among the flowers. Fruits are spherical capsules containing yellowish-brown seeds. Use Great Blue Lobelia in bog gardens, wet areas or hummingbird and butterfly gardens. Great Blue Lobelia is easy to grow in moist, acidic, humus-enriched soils on sites having morning sun and afternoon shade. Plants need uniform moisture for best performance. </a:t>
            </a:r>
            <a:endParaRPr lang="en-US" dirty="0">
              <a:cs typeface="Calibri"/>
            </a:endParaRPr>
          </a:p>
          <a:p>
            <a:r>
              <a:rPr lang="en-US" dirty="0"/>
              <a:t>Size: Up to 3 feet tall and 1 foot wide </a:t>
            </a:r>
          </a:p>
          <a:p>
            <a:r>
              <a:rPr lang="en-US" dirty="0"/>
              <a:t>Habitat: Swamps, stream banks, roadside ditches and other wet areas </a:t>
            </a:r>
          </a:p>
        </p:txBody>
      </p:sp>
      <p:sp>
        <p:nvSpPr>
          <p:cNvPr id="4" name="Slide Number Placeholder 3"/>
          <p:cNvSpPr>
            <a:spLocks noGrp="1"/>
          </p:cNvSpPr>
          <p:nvPr>
            <p:ph type="sldNum" sz="quarter" idx="5"/>
          </p:nvPr>
        </p:nvSpPr>
        <p:spPr/>
        <p:txBody>
          <a:bodyPr/>
          <a:lstStyle/>
          <a:p>
            <a:fld id="{90582640-AB4F-4D0E-AE99-FF8BA39D46A1}" type="slidenum">
              <a:rPr lang="en-US"/>
              <a:t>30</a:t>
            </a:fld>
            <a:endParaRPr lang="en-US"/>
          </a:p>
        </p:txBody>
      </p:sp>
    </p:spTree>
    <p:extLst>
      <p:ext uri="{BB962C8B-B14F-4D97-AF65-F5344CB8AC3E}">
        <p14:creationId xmlns:p14="http://schemas.microsoft.com/office/powerpoint/2010/main" val="36653325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Beebalm, also Oswego tea has opposite, lance-shaped, and toothed leaves, 3 to 6 inches long. Stems are square. The flower head consists of a cluster of two-lipped tubular flowers. Flower color ranges from maroon to pale pink, violet-blue or flaming scarlet. Two stamens and the style protrude from each flower. Flowering occurs in late summer and lasts one to two months. Fruit are small brown oval nutlets. Spreading rhizomes help the plant colonize an area. Use Beebalm in perennial borders, wildflower gardens, herb gardens, butterfly and hummingbird gardens or woodland gardens. Beebalm prefers morning sun, afternoon shade and moist, fertile soil. It is an easy plant to grow, but it can look rough in summer due to its susceptibility to powdery mildew, a disease that turns the foliage white, then brown. Provide good air circulation between plants to discourage powdery mildew problems. </a:t>
            </a:r>
            <a:endParaRPr lang="en-US" dirty="0">
              <a:cs typeface="Calibri"/>
            </a:endParaRPr>
          </a:p>
          <a:p>
            <a:r>
              <a:rPr lang="en-US" dirty="0"/>
              <a:t>Size: 3 to 5 feet high and 1 foot wide </a:t>
            </a:r>
          </a:p>
          <a:p>
            <a:r>
              <a:rPr lang="en-US" dirty="0"/>
              <a:t>Habitat: Moist mountain woods and bottomlands, stream banks and seeps </a:t>
            </a:r>
          </a:p>
        </p:txBody>
      </p:sp>
      <p:sp>
        <p:nvSpPr>
          <p:cNvPr id="4" name="Slide Number Placeholder 3"/>
          <p:cNvSpPr>
            <a:spLocks noGrp="1"/>
          </p:cNvSpPr>
          <p:nvPr>
            <p:ph type="sldNum" sz="quarter" idx="5"/>
          </p:nvPr>
        </p:nvSpPr>
        <p:spPr/>
        <p:txBody>
          <a:bodyPr/>
          <a:lstStyle/>
          <a:p>
            <a:fld id="{90582640-AB4F-4D0E-AE99-FF8BA39D46A1}" type="slidenum">
              <a:rPr lang="en-US"/>
              <a:t>31</a:t>
            </a:fld>
            <a:endParaRPr lang="en-US"/>
          </a:p>
        </p:txBody>
      </p:sp>
    </p:spTree>
    <p:extLst>
      <p:ext uri="{BB962C8B-B14F-4D97-AF65-F5344CB8AC3E}">
        <p14:creationId xmlns:p14="http://schemas.microsoft.com/office/powerpoint/2010/main" val="26735062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Appalachian Bergamot bears opposite, oblong leaves, toothed along their margins, and 2 to 4 inches long. Stems are square. In summer, clusters of lavender two-lipped tubular flowers are borne in dense heads, 1 to 2 inches across, on the tips of stems. Each flower head is subtended by a whorl of pale-pink leafy bracts. Fruit are small shiny brown </a:t>
            </a:r>
            <a:r>
              <a:rPr lang="en-US" dirty="0" err="1"/>
              <a:t>nutlets</a:t>
            </a:r>
            <a:r>
              <a:rPr lang="en-US" dirty="0"/>
              <a:t>. Use Appalachian Bergamot in moist woodland gardens, meadows, herb gardens or butterfly and hummingbird gardens. This plant prefers moist, well-drained soil and full sun to partial shade. Good air circulation between plants will discourage powdery mildew disease. The plant tends to self-seed, so dead-heading (removing spent blossoms) will discourage re-seeding. Thin plants every two to three years or whenever they become crowded. </a:t>
            </a:r>
            <a:endParaRPr lang="en-US" dirty="0">
              <a:cs typeface="Calibri"/>
            </a:endParaRPr>
          </a:p>
          <a:p>
            <a:r>
              <a:rPr lang="en-US" dirty="0"/>
              <a:t>Size: 2 to 4 feet tall, 1 foot wide and spreading </a:t>
            </a:r>
          </a:p>
          <a:p>
            <a:r>
              <a:rPr lang="en-US" dirty="0"/>
              <a:t>Habitat: Dry clearings, roadsides and woodland edges </a:t>
            </a:r>
          </a:p>
        </p:txBody>
      </p:sp>
      <p:sp>
        <p:nvSpPr>
          <p:cNvPr id="4" name="Slide Number Placeholder 3"/>
          <p:cNvSpPr>
            <a:spLocks noGrp="1"/>
          </p:cNvSpPr>
          <p:nvPr>
            <p:ph type="sldNum" sz="quarter" idx="5"/>
          </p:nvPr>
        </p:nvSpPr>
        <p:spPr/>
        <p:txBody>
          <a:bodyPr/>
          <a:lstStyle/>
          <a:p>
            <a:fld id="{90582640-AB4F-4D0E-AE99-FF8BA39D46A1}" type="slidenum">
              <a:rPr lang="en-US"/>
              <a:t>32</a:t>
            </a:fld>
            <a:endParaRPr lang="en-US"/>
          </a:p>
        </p:txBody>
      </p:sp>
    </p:spTree>
    <p:extLst>
      <p:ext uri="{BB962C8B-B14F-4D97-AF65-F5344CB8AC3E}">
        <p14:creationId xmlns:p14="http://schemas.microsoft.com/office/powerpoint/2010/main" val="7110987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Spotted Horse-mint has square stems with opposite lance-shaped leaves. They are 1 to 3 inches long and have toothed margins. From July to September, yellow two-lipped flowers with purple spots are borne in dense terminal spikes. Each flower is subtended by greenish-purple bracts. Fruits are small black </a:t>
            </a:r>
            <a:r>
              <a:rPr lang="en-US" dirty="0" err="1"/>
              <a:t>nutlets</a:t>
            </a:r>
            <a:r>
              <a:rPr lang="en-US" dirty="0"/>
              <a:t>. Use Spotted Horse-mint in wildflower meadows, rock gardens, herb gardens or hummingbird gardens. Spotted Horse-mint prefers full sun to partial shade and moist, well-drained soils. It will adapt to dry sites and poor soils. It tends to self-seed, so deadheading after flowering will prevent it from spreading. Provide good air circulation between plants to minimize powdery mildew disease.  </a:t>
            </a:r>
            <a:endParaRPr lang="en-US" dirty="0">
              <a:cs typeface="Calibri"/>
            </a:endParaRPr>
          </a:p>
          <a:p>
            <a:r>
              <a:rPr lang="en-US" dirty="0"/>
              <a:t>Size: 1 to 3 feet tall, 1 foot wide and spreading </a:t>
            </a:r>
          </a:p>
          <a:p>
            <a:r>
              <a:rPr lang="en-US" dirty="0"/>
              <a:t>Habitat: Dry sandy soils, flood plains, sand hills, rocky woodlands and maritime forests </a:t>
            </a:r>
          </a:p>
        </p:txBody>
      </p:sp>
      <p:sp>
        <p:nvSpPr>
          <p:cNvPr id="4" name="Slide Number Placeholder 3"/>
          <p:cNvSpPr>
            <a:spLocks noGrp="1"/>
          </p:cNvSpPr>
          <p:nvPr>
            <p:ph type="sldNum" sz="quarter" idx="5"/>
          </p:nvPr>
        </p:nvSpPr>
        <p:spPr/>
        <p:txBody>
          <a:bodyPr/>
          <a:lstStyle/>
          <a:p>
            <a:fld id="{90582640-AB4F-4D0E-AE99-FF8BA39D46A1}" type="slidenum">
              <a:rPr lang="en-US"/>
              <a:t>33</a:t>
            </a:fld>
            <a:endParaRPr lang="en-US"/>
          </a:p>
        </p:txBody>
      </p:sp>
    </p:spTree>
    <p:extLst>
      <p:ext uri="{BB962C8B-B14F-4D97-AF65-F5344CB8AC3E}">
        <p14:creationId xmlns:p14="http://schemas.microsoft.com/office/powerpoint/2010/main" val="17498423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Smooth</a:t>
            </a:r>
            <a:r>
              <a:rPr lang="en-US" baseline="0" dirty="0"/>
              <a:t> </a:t>
            </a:r>
            <a:r>
              <a:rPr lang="en-US" dirty="0"/>
              <a:t>Beardtongue</a:t>
            </a:r>
            <a:r>
              <a:rPr lang="en-US" baseline="0" dirty="0"/>
              <a:t> is a</a:t>
            </a:r>
            <a:r>
              <a:rPr lang="en-US" dirty="0"/>
              <a:t> semi-evergreen, erect, clump-forming plant. Basal leaves are oval in shape with long petioles, while stem leaves are lance-shaped and sessile (attached directly to the stem). Stem leaves are arranged in pairs on the stem. Leaf size is variable, ranging from 3 to 6 inches long and ½ to 2 inches wide. White, two-lipped, tubular flowers, about 1 inch long, appear in clusters at the tops of stems from May to July. Flowers have red streaks near their bases. Seeds are borne in capsules. Each capsule is about ½ inch in length.</a:t>
            </a:r>
          </a:p>
          <a:p>
            <a:r>
              <a:rPr lang="en-US" dirty="0"/>
              <a:t>Smooth Beardtongue prefers full sun and moist, well-drained soil. It is easy to grow and low-maintenance when provided the right growing conditions. Remove the old flowers to maintain a neat appearance.</a:t>
            </a:r>
          </a:p>
          <a:p>
            <a:r>
              <a:rPr lang="en-US" dirty="0"/>
              <a:t>Size: Up to 3 feet tall and 1 foot wide</a:t>
            </a:r>
          </a:p>
          <a:p>
            <a:r>
              <a:rPr lang="en-US" dirty="0"/>
              <a:t>Habitat: Moist open woods, meadows and disturbed areas</a:t>
            </a:r>
          </a:p>
        </p:txBody>
      </p:sp>
      <p:sp>
        <p:nvSpPr>
          <p:cNvPr id="4" name="Slide Number Placeholder 3"/>
          <p:cNvSpPr>
            <a:spLocks noGrp="1"/>
          </p:cNvSpPr>
          <p:nvPr>
            <p:ph type="sldNum" sz="quarter" idx="5"/>
          </p:nvPr>
        </p:nvSpPr>
        <p:spPr/>
        <p:txBody>
          <a:bodyPr/>
          <a:lstStyle/>
          <a:p>
            <a:fld id="{90582640-AB4F-4D0E-AE99-FF8BA39D46A1}" type="slidenum">
              <a:rPr lang="en-US"/>
              <a:t>34</a:t>
            </a:fld>
            <a:endParaRPr lang="en-US"/>
          </a:p>
        </p:txBody>
      </p:sp>
    </p:spTree>
    <p:extLst>
      <p:ext uri="{BB962C8B-B14F-4D97-AF65-F5344CB8AC3E}">
        <p14:creationId xmlns:p14="http://schemas.microsoft.com/office/powerpoint/2010/main" val="2767090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a:t>
            </a:r>
            <a:r>
              <a:rPr lang="en-US" baseline="0" dirty="0"/>
              <a:t> Phlox, Summer Phlox has</a:t>
            </a:r>
            <a:r>
              <a:rPr lang="en-US" dirty="0"/>
              <a:t> smooth stems with streaks of red. Leaves are opposite, short-stalked, lance-shaped to oval and 4 to 6 inches long. They are hairy underneath and minutely toothed along their margins. Flowers are bright pink to lavender, 1 inch across, tubular, with five lobes. They are borne in clusters at the top of stems from July to September. Seeds form in capsules that are ¼ inch long. Garden Phlox is a favorite plant for perennial borders, cottage gardens, woodlands and hummingbird or butterfly gardens. It also looks nice along pond edges. Garden Phlox requires moist loamy soil and sun to partial shade (at least six hours of sunlight per day). Provide good air circulation between plants and avoid overhead irrigation to prevent powdery mildew disease. Deadhead to maintain compact growth and to minimize re-seeding.  </a:t>
            </a:r>
            <a:endParaRPr lang="en-US" dirty="0">
              <a:cs typeface="Calibri"/>
            </a:endParaRPr>
          </a:p>
          <a:p>
            <a:r>
              <a:rPr lang="en-US" dirty="0"/>
              <a:t>Size: Up to 4 feet tall and 1 foot wide </a:t>
            </a:r>
          </a:p>
          <a:p>
            <a:r>
              <a:rPr lang="en-US" dirty="0"/>
              <a:t>Habitat: Stream banks, rich forests, woodlands and woodland borders </a:t>
            </a:r>
          </a:p>
        </p:txBody>
      </p:sp>
      <p:sp>
        <p:nvSpPr>
          <p:cNvPr id="4" name="Slide Number Placeholder 3"/>
          <p:cNvSpPr>
            <a:spLocks noGrp="1"/>
          </p:cNvSpPr>
          <p:nvPr>
            <p:ph type="sldNum" sz="quarter" idx="5"/>
          </p:nvPr>
        </p:nvSpPr>
        <p:spPr/>
        <p:txBody>
          <a:bodyPr/>
          <a:lstStyle/>
          <a:p>
            <a:fld id="{90582640-AB4F-4D0E-AE99-FF8BA39D46A1}" type="slidenum">
              <a:rPr lang="en-US"/>
              <a:t>35</a:t>
            </a:fld>
            <a:endParaRPr lang="en-US"/>
          </a:p>
        </p:txBody>
      </p:sp>
    </p:spTree>
    <p:extLst>
      <p:ext uri="{BB962C8B-B14F-4D97-AF65-F5344CB8AC3E}">
        <p14:creationId xmlns:p14="http://schemas.microsoft.com/office/powerpoint/2010/main" val="2594748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Creeping Phlox is a mat-forming, creeping plant with semi-evergreen foliage. Leaves are oblong to oval, up to 3 inches long. From July to September, clusters of fragrant lavender flowers, ¾ inch long, are borne on the tops of flowering stalks. Each flower consists of a short tube and five rounded, spreading lobes. The plant spreads by </a:t>
            </a:r>
            <a:r>
              <a:rPr lang="en-US" dirty="0" err="1"/>
              <a:t>stolons</a:t>
            </a:r>
            <a:r>
              <a:rPr lang="en-US" dirty="0"/>
              <a:t> that creep along the ground. Use Creeping Phlox as a groundcover in moist woodlands. Creeping Phlox prefers partial shade and moist, well-drained soil. </a:t>
            </a:r>
            <a:endParaRPr lang="en-US" dirty="0">
              <a:cs typeface="Calibri"/>
            </a:endParaRPr>
          </a:p>
          <a:p>
            <a:r>
              <a:rPr lang="en-US" dirty="0"/>
              <a:t>Size: ½ to 1 foot tall and spreading </a:t>
            </a:r>
            <a:endParaRPr lang="en-US" dirty="0">
              <a:cs typeface="Calibri"/>
            </a:endParaRPr>
          </a:p>
          <a:p>
            <a:r>
              <a:rPr lang="en-US" dirty="0"/>
              <a:t>Habitat: Rich hardwood forests, wooded areas and stream banks, especially on nutrient-rich substrates </a:t>
            </a:r>
          </a:p>
        </p:txBody>
      </p:sp>
      <p:sp>
        <p:nvSpPr>
          <p:cNvPr id="4" name="Slide Number Placeholder 3"/>
          <p:cNvSpPr>
            <a:spLocks noGrp="1"/>
          </p:cNvSpPr>
          <p:nvPr>
            <p:ph type="sldNum" sz="quarter" idx="5"/>
          </p:nvPr>
        </p:nvSpPr>
        <p:spPr/>
        <p:txBody>
          <a:bodyPr/>
          <a:lstStyle/>
          <a:p>
            <a:fld id="{90582640-AB4F-4D0E-AE99-FF8BA39D46A1}" type="slidenum">
              <a:rPr lang="en-US"/>
              <a:t>36</a:t>
            </a:fld>
            <a:endParaRPr lang="en-US"/>
          </a:p>
        </p:txBody>
      </p:sp>
    </p:spTree>
    <p:extLst>
      <p:ext uri="{BB962C8B-B14F-4D97-AF65-F5344CB8AC3E}">
        <p14:creationId xmlns:p14="http://schemas.microsoft.com/office/powerpoint/2010/main" val="7540235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Moss Phlox,</a:t>
            </a:r>
            <a:r>
              <a:rPr lang="en-US" baseline="0" dirty="0"/>
              <a:t> also</a:t>
            </a:r>
            <a:r>
              <a:rPr lang="en-US" dirty="0"/>
              <a:t> Moss Pink, is a spreading, mat-forming groundcover. Leaves are opposite or in whorled bundles. They are ½ inch long, awl-shaped and pointed. In late March or early April, a profusion of fragrant, tubular flowers, ¾ inch across, rise above the foliage. Flowers are violet purple, pink or occasionally white. Each flower consists of a short tube and five flat, petal-like lobes with distinct notches on their ends. Seeds are borne in capsules. Each capsule is about ¼ inch long. This is a great plant for rock gardens, dry beds or banks. Moss Phlox adapts to hot, dry locations. It prefers morning sun and afternoon shade. Good drainage is essential. Cut back plants to half their size after flowering to promote dense growth. Spider mites can be a problem in hot, dry weather.  </a:t>
            </a:r>
            <a:endParaRPr lang="en-US" dirty="0">
              <a:cs typeface="Calibri"/>
            </a:endParaRPr>
          </a:p>
          <a:p>
            <a:r>
              <a:rPr lang="en-US" dirty="0"/>
              <a:t>Size: 6 to 10 inches tall and spreading </a:t>
            </a:r>
          </a:p>
          <a:p>
            <a:r>
              <a:rPr lang="en-US" dirty="0"/>
              <a:t>Habitat: Dry, rocky slopes and clearings, primarily in the mountains </a:t>
            </a:r>
          </a:p>
        </p:txBody>
      </p:sp>
      <p:sp>
        <p:nvSpPr>
          <p:cNvPr id="4" name="Slide Number Placeholder 3"/>
          <p:cNvSpPr>
            <a:spLocks noGrp="1"/>
          </p:cNvSpPr>
          <p:nvPr>
            <p:ph type="sldNum" sz="quarter" idx="5"/>
          </p:nvPr>
        </p:nvSpPr>
        <p:spPr/>
        <p:txBody>
          <a:bodyPr/>
          <a:lstStyle/>
          <a:p>
            <a:fld id="{90582640-AB4F-4D0E-AE99-FF8BA39D46A1}" type="slidenum">
              <a:rPr lang="en-US"/>
              <a:t>37</a:t>
            </a:fld>
            <a:endParaRPr lang="en-US"/>
          </a:p>
        </p:txBody>
      </p:sp>
    </p:spTree>
    <p:extLst>
      <p:ext uri="{BB962C8B-B14F-4D97-AF65-F5344CB8AC3E}">
        <p14:creationId xmlns:p14="http://schemas.microsoft.com/office/powerpoint/2010/main" val="1482005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Solomon’s-seal,</a:t>
            </a:r>
            <a:r>
              <a:rPr lang="en-US" baseline="0" dirty="0"/>
              <a:t> also Smooth Solomon’s Seal has </a:t>
            </a:r>
            <a:r>
              <a:rPr lang="en-US" dirty="0"/>
              <a:t>arching, zigzag </a:t>
            </a:r>
            <a:r>
              <a:rPr lang="en-US" baseline="0" dirty="0"/>
              <a:t>l</a:t>
            </a:r>
            <a:r>
              <a:rPr lang="en-US" dirty="0"/>
              <a:t>eaf stalks. Leaves are alternate, oval in shape, up to 4 inches long with parallel veins. In spring, small tubular greenish-white flowers are borne in pairs at the leaf axils on the upper portion of the stalks. Flowers hang down and are somewhat hidden by the foliage. Flowers are followed by dark blue to black berries, approximately ½ inch across. Rhizomes spread slowly and will colonize an area when growing conditions are favorable. Use Solomon’s-seal as an understory plant in shaded, moist woodlands or in wildlife gardens. Solomon’s</a:t>
            </a:r>
            <a:r>
              <a:rPr lang="en-US" baseline="0" dirty="0"/>
              <a:t> </a:t>
            </a:r>
            <a:r>
              <a:rPr lang="en-US" dirty="0"/>
              <a:t>Seal requires shade and consistent moisture. When given these conditions, the plant will thrive. </a:t>
            </a:r>
            <a:endParaRPr lang="en-US" dirty="0">
              <a:cs typeface="Calibri"/>
            </a:endParaRPr>
          </a:p>
          <a:p>
            <a:r>
              <a:rPr lang="en-US" dirty="0"/>
              <a:t>Size: 1 to 3 feet tall and 1 to 1½ feet wide </a:t>
            </a:r>
          </a:p>
          <a:p>
            <a:r>
              <a:rPr lang="en-US" dirty="0"/>
              <a:t>Habitat: Rich, moist hardwood forests, thickets and calcareous hammocks </a:t>
            </a:r>
          </a:p>
          <a:p>
            <a:r>
              <a:rPr lang="en-US" dirty="0"/>
              <a:t>Native To: Montana, New Mexico, east to New England, south to Florida</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38</a:t>
            </a:fld>
            <a:endParaRPr lang="en-US"/>
          </a:p>
        </p:txBody>
      </p:sp>
    </p:spTree>
    <p:extLst>
      <p:ext uri="{BB962C8B-B14F-4D97-AF65-F5344CB8AC3E}">
        <p14:creationId xmlns:p14="http://schemas.microsoft.com/office/powerpoint/2010/main" val="5048783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Black-eyed Susan has alternate, oval to lance-shaped leaves, 2 to 7 inches long with bristle-like hairs on both surfaces that give them a sandpaper-like texture. Lower leaves are larger than upper leaves. Stems are hairy. From summer to early fall, daisy-like flower heads, 2 to 3 inches wide, are borne near the tips of stems. Flower heads consist of showy golden yellow ray flowers surrounding a raised central disk of dark brown flowers. Fruit are small dry four-angled seed-like achenes. Black-eyed Susan is a good plant for naturalized areas, wildflower meadows, cottage gardens, perennial borders or wildlife habitats. Black-eyed Susan prefers full sun and moderate moisture. It may get leaf-spot disease in hot, humid weather so be prepared to spray with a fungicide, if necessary. The plant is drought-tolerant once established. Deadheading is necessary in high visibility areas to maintain a good appearance and to prevent self-seeding, if that is a concern. Cut plants back in early winter if they look unsightly. </a:t>
            </a:r>
            <a:endParaRPr lang="en-US" dirty="0">
              <a:cs typeface="Calibri"/>
            </a:endParaRPr>
          </a:p>
          <a:p>
            <a:r>
              <a:rPr lang="en-US" dirty="0"/>
              <a:t>Size: 1 to 3 feet tall with a spread of 1 to 2 feet </a:t>
            </a:r>
          </a:p>
          <a:p>
            <a:r>
              <a:rPr lang="en-US" dirty="0"/>
              <a:t>Habitat: Open fields, prairies, plains, savannahs, roadsides and woodland edges </a:t>
            </a:r>
          </a:p>
        </p:txBody>
      </p:sp>
      <p:sp>
        <p:nvSpPr>
          <p:cNvPr id="4" name="Slide Number Placeholder 3"/>
          <p:cNvSpPr>
            <a:spLocks noGrp="1"/>
          </p:cNvSpPr>
          <p:nvPr>
            <p:ph type="sldNum" sz="quarter" idx="5"/>
          </p:nvPr>
        </p:nvSpPr>
        <p:spPr/>
        <p:txBody>
          <a:bodyPr/>
          <a:lstStyle/>
          <a:p>
            <a:fld id="{90582640-AB4F-4D0E-AE99-FF8BA39D46A1}" type="slidenum">
              <a:rPr lang="en-US"/>
              <a:t>39</a:t>
            </a:fld>
            <a:endParaRPr lang="en-US"/>
          </a:p>
        </p:txBody>
      </p:sp>
    </p:spTree>
    <p:extLst>
      <p:ext uri="{BB962C8B-B14F-4D97-AF65-F5344CB8AC3E}">
        <p14:creationId xmlns:p14="http://schemas.microsoft.com/office/powerpoint/2010/main" val="1236938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ecological diversity in Georgia is complex and wide-ranging, from high mountain ridges of north Georgia to flatwoods and swamps of south Georgia. Among the geographic regions of the state, numerous ecosystems or environments exist where unique plants and animals have adapted. In some cases, plant species have adapted to very specific and restricted environmental conditions. Others occur over much wider and more general environments. </a:t>
            </a:r>
          </a:p>
          <a:p>
            <a:endParaRPr lang="en-US" dirty="0"/>
          </a:p>
          <a:p>
            <a:r>
              <a:rPr lang="en-US" dirty="0"/>
              <a:t>Georgia environments can be divided into a number of basic groupings: wet, moist, dry, upland or bottomland. There are more than 100 distinct environments or plant communities in the state. Depending upon past adaptive changes in each of these environments, some plants will be dominant while others will be rare or unable to survive. Plants grow where they do because they have finely adjusted to the local environment. For example, some plants require a bare, mineral soil for seed germination. A thick layer of pine straw or leaf litter on the surface of the soil will prevent this type of species from getting started. Some bottomland species of trees grow well on upland sites once they have germinated. Their seeds, however, require wet soils in which to germinate. Other plants are tightly constrained by the environment to small ecological niches or “homes.” Although many of these plants will not grow and reproduce in cultivated landscapes like they do in their native habitat, they can adapt and become fine specimens.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90582640-AB4F-4D0E-AE99-FF8BA39D46A1}" type="slidenum">
              <a:rPr lang="en-US"/>
              <a:t>4</a:t>
            </a:fld>
            <a:endParaRPr lang="en-US"/>
          </a:p>
        </p:txBody>
      </p:sp>
    </p:spTree>
    <p:extLst>
      <p:ext uri="{BB962C8B-B14F-4D97-AF65-F5344CB8AC3E}">
        <p14:creationId xmlns:p14="http://schemas.microsoft.com/office/powerpoint/2010/main" val="32120217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Wrinkle-leaf Goldenrod, Rough-stemmed Goldenrod</a:t>
            </a:r>
            <a:r>
              <a:rPr lang="en-US" baseline="0" dirty="0"/>
              <a:t> has t</a:t>
            </a:r>
            <a:r>
              <a:rPr lang="en-US" dirty="0"/>
              <a:t>all, rough, hairy stems which arch outward from the base. Basal leaves are broad, raggedly toothed, rough textured and have winged petioles. Upper leaves are lance-shaped, toothed and less hairy. Leaves have a wrinkled appearance. In late summer, small light yellow flower heads are borne on the upper portion of the stems. The plant spreads by rhizomes. Use Wrinkled-leaf Goldenrod in perennial borders, meadows, wildlife gardens and flood plains where moisture is available. Wrinkled-leaf Goldenrod prefers full sun and moist, well-drained soils. Remove spent flower clusters to encourage repeat bloom. This is one of the easiest species of goldenrod to cultivate. There is a cultivar called ‘Fireworks’ that is shorter and more compact than this species. </a:t>
            </a:r>
            <a:endParaRPr lang="en-US" dirty="0">
              <a:cs typeface="Calibri"/>
            </a:endParaRPr>
          </a:p>
          <a:p>
            <a:r>
              <a:rPr lang="en-US" dirty="0"/>
              <a:t>Size: 2 to 6 feet tall (extremely variable) </a:t>
            </a:r>
          </a:p>
          <a:p>
            <a:r>
              <a:rPr lang="en-US" dirty="0"/>
              <a:t>Habitat: Low woods, meadows, old once-cultivated fields, pine barrens and bogs </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40</a:t>
            </a:fld>
            <a:endParaRPr lang="en-US"/>
          </a:p>
        </p:txBody>
      </p:sp>
    </p:spTree>
    <p:extLst>
      <p:ext uri="{BB962C8B-B14F-4D97-AF65-F5344CB8AC3E}">
        <p14:creationId xmlns:p14="http://schemas.microsoft.com/office/powerpoint/2010/main" val="10430974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England Aster</a:t>
            </a:r>
            <a:r>
              <a:rPr lang="en-US" baseline="0" dirty="0"/>
              <a:t> has s</a:t>
            </a:r>
            <a:r>
              <a:rPr lang="en-US" dirty="0"/>
              <a:t>tout, erect stems which bear rough, hairy, sessile, lance-shaped leaves up to 5 inches long and ¾ inch across. The stems branch near their top and produce terminal clusters of daisy-like flowers, 1½ inches wide, from late summer to early fall. Color of the ray flowers is variable, ranging from pink to purple, lavender or white. Disk flowers are yellow. Self-seeding occurs readily in the fall if plants are left unpruned. Use New England Aster in perennial borders, cottage gardens or butterfly gardens. New England Aster prefers moist, well-drained soil and full sun to partial shade. Provide good air circulation among plants to prevent powdery mildew disease. Pruning plants lightly before July will encourage more compact growth. Otherwise, staking may be required to prevent plants from flopping over. Cut plants back to ground level after flowering if self-seeding is not desired. </a:t>
            </a:r>
            <a:endParaRPr lang="en-US" dirty="0">
              <a:cs typeface="Calibri"/>
            </a:endParaRPr>
          </a:p>
          <a:p>
            <a:r>
              <a:rPr lang="en-US" dirty="0"/>
              <a:t>Size: 6 to 8 feet tall and 2 to 3 feet wide </a:t>
            </a:r>
          </a:p>
          <a:p>
            <a:r>
              <a:rPr lang="en-US" dirty="0"/>
              <a:t>Habitat: Moist, open woodlands, meadows, mesic prairies, disturbed sites and stream banks </a:t>
            </a:r>
          </a:p>
        </p:txBody>
      </p:sp>
      <p:sp>
        <p:nvSpPr>
          <p:cNvPr id="4" name="Slide Number Placeholder 3"/>
          <p:cNvSpPr>
            <a:spLocks noGrp="1"/>
          </p:cNvSpPr>
          <p:nvPr>
            <p:ph type="sldNum" sz="quarter" idx="5"/>
          </p:nvPr>
        </p:nvSpPr>
        <p:spPr/>
        <p:txBody>
          <a:bodyPr/>
          <a:lstStyle/>
          <a:p>
            <a:fld id="{90582640-AB4F-4D0E-AE99-FF8BA39D46A1}" type="slidenum">
              <a:rPr lang="en-US"/>
              <a:t>41</a:t>
            </a:fld>
            <a:endParaRPr lang="en-US"/>
          </a:p>
        </p:txBody>
      </p:sp>
    </p:spTree>
    <p:extLst>
      <p:ext uri="{BB962C8B-B14F-4D97-AF65-F5344CB8AC3E}">
        <p14:creationId xmlns:p14="http://schemas.microsoft.com/office/powerpoint/2010/main" val="4262952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Spotted </a:t>
            </a:r>
            <a:r>
              <a:rPr lang="en-US" dirty="0" err="1"/>
              <a:t>Wakerobin</a:t>
            </a:r>
            <a:r>
              <a:rPr lang="en-US" dirty="0"/>
              <a:t>,</a:t>
            </a:r>
            <a:r>
              <a:rPr lang="en-US" baseline="0" dirty="0"/>
              <a:t> Spotted Trillium has t</a:t>
            </a:r>
            <a:r>
              <a:rPr lang="en-US" dirty="0"/>
              <a:t>hree horizontal sessile leaves that are attached directly to the top of stems that are 6 to 12 inches tall. Leaves are heart-shaped, 3 to 6 inches long and 2 to 3 inches wide and mottled. From February to early April a solitary erect flower is borne at the top of the stem above the leaves. The flower has three strap-like, upright red-maroon petals that are 1 to 2 inches long. They are subtended by three horizontal maroon sepals. The flower lacks the brown overtones that the flowers of several other species have. Seeds are borne in a single fleshy capsule that follows the flower. Use this plant in shaded moist woodlands or on shaded stream banks. Spotted </a:t>
            </a:r>
            <a:r>
              <a:rPr lang="en-US" dirty="0" err="1"/>
              <a:t>Wakerobin</a:t>
            </a:r>
            <a:r>
              <a:rPr lang="en-US" dirty="0"/>
              <a:t> prefers moist soil high in organic matter and partial shade. </a:t>
            </a:r>
            <a:endParaRPr lang="en-US" dirty="0">
              <a:cs typeface="Calibri"/>
            </a:endParaRPr>
          </a:p>
          <a:p>
            <a:r>
              <a:rPr lang="en-US" dirty="0"/>
              <a:t>Size: 6 to 12 inches tall and 12 inches wide </a:t>
            </a:r>
          </a:p>
          <a:p>
            <a:r>
              <a:rPr lang="en-US" dirty="0"/>
              <a:t>Habitat: Moist, shaded calcareous forests and bottomlands high in organic matter</a:t>
            </a:r>
          </a:p>
        </p:txBody>
      </p:sp>
      <p:sp>
        <p:nvSpPr>
          <p:cNvPr id="4" name="Slide Number Placeholder 3"/>
          <p:cNvSpPr>
            <a:spLocks noGrp="1"/>
          </p:cNvSpPr>
          <p:nvPr>
            <p:ph type="sldNum" sz="quarter" idx="5"/>
          </p:nvPr>
        </p:nvSpPr>
        <p:spPr/>
        <p:txBody>
          <a:bodyPr/>
          <a:lstStyle/>
          <a:p>
            <a:fld id="{90582640-AB4F-4D0E-AE99-FF8BA39D46A1}" type="slidenum">
              <a:rPr lang="en-US"/>
              <a:t>42</a:t>
            </a:fld>
            <a:endParaRPr lang="en-US"/>
          </a:p>
        </p:txBody>
      </p:sp>
    </p:spTree>
    <p:extLst>
      <p:ext uri="{BB962C8B-B14F-4D97-AF65-F5344CB8AC3E}">
        <p14:creationId xmlns:p14="http://schemas.microsoft.com/office/powerpoint/2010/main" val="39910092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plants on Earth are more versatile or have a greater impact on the environment than grasses. They are major contributors to the production of biomass in the world. They tame the erosive splash of raindrops, stabilize soil and assist the infiltration of water into the ground and aquifers. They interact ecologically with a diverse number of flora and fauna, both above and below ground, including insects, fungi, birds and mammals. Many insects, for example, rely on native grasses as a substrate on which they lay their eggs or as a larval food source in order to complete their life cycles. These same insects, in turn, are eaten by birds and mammals higher up the food chain. We include</a:t>
            </a:r>
            <a:r>
              <a:rPr lang="en-US" baseline="0" dirty="0"/>
              <a:t> several grasses which are easy to grow in Georgia.</a:t>
            </a:r>
            <a:endParaRPr lang="en-US" dirty="0"/>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43</a:t>
            </a:fld>
            <a:endParaRPr lang="en-US" altLang="en-US"/>
          </a:p>
        </p:txBody>
      </p:sp>
    </p:spTree>
    <p:extLst>
      <p:ext uri="{BB962C8B-B14F-4D97-AF65-F5344CB8AC3E}">
        <p14:creationId xmlns:p14="http://schemas.microsoft.com/office/powerpoint/2010/main" val="2867377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Bushy Bluestem is a narrow bunch grass with flattened blue-green linear leaf blades up to 10 inches long and ¼ to ½ inch wide. In late summer, dense, silvery pink to white panicles are borne on the terminals of culms. After the first frost, the foliage and panicles turn bronze and the panicles become fluffy. Bushy Bluestem is a handsome grass for moist, low-lying areas. It provides good erosion control on slopes. Foliage is a larval food source for butterflies, and birds and other wildlife relish the seeds in winter. The plant can spread aggressively under ideal cultural conditions. Bushy Bluestem prefers full sun and moist to wet soils. It is not tolerant of dry sites. Cut clumps back to the ground in late winter to make way for new spring growth.</a:t>
            </a:r>
            <a:endParaRPr lang="en-US" dirty="0">
              <a:cs typeface="Calibri"/>
            </a:endParaRPr>
          </a:p>
          <a:p>
            <a:r>
              <a:rPr lang="en-US" dirty="0"/>
              <a:t>Size: 3 to 4 feet tall and 2 to 3 feet wide </a:t>
            </a:r>
          </a:p>
          <a:p>
            <a:r>
              <a:rPr lang="en-US" dirty="0"/>
              <a:t>Habitat: Peripheries of swamps, marshes, low pastures and moist areas. </a:t>
            </a:r>
          </a:p>
        </p:txBody>
      </p:sp>
      <p:sp>
        <p:nvSpPr>
          <p:cNvPr id="4" name="Slide Number Placeholder 3"/>
          <p:cNvSpPr>
            <a:spLocks noGrp="1"/>
          </p:cNvSpPr>
          <p:nvPr>
            <p:ph type="sldNum" sz="quarter" idx="5"/>
          </p:nvPr>
        </p:nvSpPr>
        <p:spPr/>
        <p:txBody>
          <a:bodyPr/>
          <a:lstStyle/>
          <a:p>
            <a:fld id="{90582640-AB4F-4D0E-AE99-FF8BA39D46A1}" type="slidenum">
              <a:rPr lang="en-US"/>
              <a:t>44</a:t>
            </a:fld>
            <a:endParaRPr lang="en-US"/>
          </a:p>
        </p:txBody>
      </p:sp>
    </p:spTree>
    <p:extLst>
      <p:ext uri="{BB962C8B-B14F-4D97-AF65-F5344CB8AC3E}">
        <p14:creationId xmlns:p14="http://schemas.microsoft.com/office/powerpoint/2010/main" val="34271560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Purple </a:t>
            </a:r>
            <a:r>
              <a:rPr lang="en-US" dirty="0" err="1"/>
              <a:t>Lovegrass</a:t>
            </a:r>
            <a:r>
              <a:rPr lang="en-US" dirty="0"/>
              <a:t> is a fine-textured bunch-forming grass with a stiffly erect growth habit. The leaf sheaths are longer than the internodes and usually hairy at their tops. Leaf blades are up to 12 inches long and ⅛ to ⅜ inches wide, tapering to a fine point. In August, reddish-purple panicles, up to 15 inches long and 20 inches across, rise above the foliage. The panicles are open and airy and have a cloud-like appearance. </a:t>
            </a:r>
            <a:r>
              <a:rPr lang="en-US" baseline="0" dirty="0"/>
              <a:t>The panicles have a purple glow when dew drop-lets on the </a:t>
            </a:r>
            <a:r>
              <a:rPr lang="en-US" baseline="0" dirty="0" err="1"/>
              <a:t>spikelets</a:t>
            </a:r>
            <a:r>
              <a:rPr lang="en-US" baseline="0" dirty="0"/>
              <a:t> reflect the morning sun. </a:t>
            </a:r>
            <a:r>
              <a:rPr lang="en-US" dirty="0"/>
              <a:t>Plants spread by seeds and short rhizomes. Purple </a:t>
            </a:r>
            <a:r>
              <a:rPr lang="en-US" dirty="0" err="1"/>
              <a:t>Lovegrass</a:t>
            </a:r>
            <a:r>
              <a:rPr lang="en-US" dirty="0"/>
              <a:t> prefers full sun to partial shade and well-drained soil. It tolerates poor, infertile soil and has good drought tolerance. It is intolerant of heavy, wet soils. The plant makes an attractive showing when planted in groups in perennial borders, meadows or open woodlands. It is often used for erosion control on banks. </a:t>
            </a:r>
            <a:endParaRPr lang="en-US" dirty="0">
              <a:cs typeface="Calibri"/>
            </a:endParaRPr>
          </a:p>
          <a:p>
            <a:r>
              <a:rPr lang="en-US" dirty="0"/>
              <a:t>Size: 2 feet tall and 1 foot wide </a:t>
            </a:r>
          </a:p>
          <a:p>
            <a:r>
              <a:rPr lang="en-US" dirty="0"/>
              <a:t>Habitat: Peripheries of swamps, marshes, low pastures and moist areas. </a:t>
            </a:r>
          </a:p>
        </p:txBody>
      </p:sp>
      <p:sp>
        <p:nvSpPr>
          <p:cNvPr id="4" name="Slide Number Placeholder 3"/>
          <p:cNvSpPr>
            <a:spLocks noGrp="1"/>
          </p:cNvSpPr>
          <p:nvPr>
            <p:ph type="sldNum" sz="quarter" idx="5"/>
          </p:nvPr>
        </p:nvSpPr>
        <p:spPr/>
        <p:txBody>
          <a:bodyPr/>
          <a:lstStyle/>
          <a:p>
            <a:fld id="{90582640-AB4F-4D0E-AE99-FF8BA39D46A1}" type="slidenum">
              <a:rPr lang="en-US"/>
              <a:t>45</a:t>
            </a:fld>
            <a:endParaRPr lang="en-US"/>
          </a:p>
        </p:txBody>
      </p:sp>
    </p:spTree>
    <p:extLst>
      <p:ext uri="{BB962C8B-B14F-4D97-AF65-F5344CB8AC3E}">
        <p14:creationId xmlns:p14="http://schemas.microsoft.com/office/powerpoint/2010/main" val="33608492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Pink Muhly Grass, or Hair-awn Muhly Grass has medium-green, erect leaves 2 feet long that grow from a basal clump. The leaves are about 1 / 16 inch wide and either flat or rolled inward. In the fall, masses of airy, pinkish flowers are formed in loosely branched inflorescences, up to 12 inches long. The flowers seem to float like pink clouds above the foliage and make a dramatic statement. The seed plumes are tan and persist throughout the winter. Pink Muhly Grass makes a spectacular showing when planted in groups of three or more plants in perennial borders, wildflower gardens, roadsides, parks or golf courses. Pink Muhly Grass prefers full sun to partial shade and moist to dry, well-drained soil. Cut the plant back in late winter to make way for new spring growth.</a:t>
            </a:r>
          </a:p>
          <a:p>
            <a:r>
              <a:rPr lang="en-US" dirty="0"/>
              <a:t>Size: 3 feet tall and 3 feet wide</a:t>
            </a:r>
          </a:p>
          <a:p>
            <a:r>
              <a:rPr lang="en-US" dirty="0"/>
              <a:t>Habitat: Dry, exposed sites, such as rocky clay soils or open woodlands and savannas, in the Piedmont and Coastal Plain. It is restricted to calcareous outcrops in the mountains. </a:t>
            </a:r>
          </a:p>
        </p:txBody>
      </p:sp>
      <p:sp>
        <p:nvSpPr>
          <p:cNvPr id="4" name="Slide Number Placeholder 3"/>
          <p:cNvSpPr>
            <a:spLocks noGrp="1"/>
          </p:cNvSpPr>
          <p:nvPr>
            <p:ph type="sldNum" sz="quarter" idx="5"/>
          </p:nvPr>
        </p:nvSpPr>
        <p:spPr/>
        <p:txBody>
          <a:bodyPr/>
          <a:lstStyle/>
          <a:p>
            <a:fld id="{90582640-AB4F-4D0E-AE99-FF8BA39D46A1}" type="slidenum">
              <a:rPr lang="en-US"/>
              <a:t>46</a:t>
            </a:fld>
            <a:endParaRPr lang="en-US"/>
          </a:p>
        </p:txBody>
      </p:sp>
    </p:spTree>
    <p:extLst>
      <p:ext uri="{BB962C8B-B14F-4D97-AF65-F5344CB8AC3E}">
        <p14:creationId xmlns:p14="http://schemas.microsoft.com/office/powerpoint/2010/main" val="25921495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Switchgrass</a:t>
            </a:r>
            <a:r>
              <a:rPr lang="en-US" dirty="0"/>
              <a:t> is a clump-forming grass with a stiff vertical form. Leaf blades are flat, ⅓ inch wide, 2 to 3 feet long and glabrous. They are green in summer and turn pale yellow in the fall. In late summer, pink-tinged, branched flower panicles appear above the foliage like airy clouds. The panicles turn beige as the seeds mature in the fall, and the seed plumes persist well into winter. The plant spreads by seed and rhizomes. Use </a:t>
            </a:r>
            <a:r>
              <a:rPr lang="en-US" dirty="0" err="1"/>
              <a:t>Switchgrass</a:t>
            </a:r>
            <a:r>
              <a:rPr lang="en-US" dirty="0"/>
              <a:t> in meadows, open woodlands, wildlife habitats, erosion-prone sites or right-of-ways. </a:t>
            </a:r>
            <a:r>
              <a:rPr lang="en-US" dirty="0" err="1"/>
              <a:t>Switchgrass</a:t>
            </a:r>
            <a:r>
              <a:rPr lang="en-US" dirty="0"/>
              <a:t> prefers full sun to partial shade and moist, well-drained soil. It will adapt to dry soils and both clay or sandy soils. It can be invasive under ideal growing conditions. If seed dispersal and spread are a concern in cultivated landscapes, it can be cut back before the seeds are mature or confined to a specific area where its spread can be managed. </a:t>
            </a:r>
          </a:p>
          <a:p>
            <a:r>
              <a:rPr lang="en-US" dirty="0"/>
              <a:t>Size: 3 to 6 feet tall and 2 to 3 feet wide</a:t>
            </a:r>
          </a:p>
          <a:p>
            <a:r>
              <a:rPr lang="en-US" dirty="0"/>
              <a:t>Habitat: Dry or moist prairies, bluffs, stream banks, pine savannas and open woodlands. </a:t>
            </a:r>
          </a:p>
        </p:txBody>
      </p:sp>
      <p:sp>
        <p:nvSpPr>
          <p:cNvPr id="4" name="Slide Number Placeholder 3"/>
          <p:cNvSpPr>
            <a:spLocks noGrp="1"/>
          </p:cNvSpPr>
          <p:nvPr>
            <p:ph type="sldNum" sz="quarter" idx="5"/>
          </p:nvPr>
        </p:nvSpPr>
        <p:spPr/>
        <p:txBody>
          <a:bodyPr/>
          <a:lstStyle/>
          <a:p>
            <a:fld id="{90582640-AB4F-4D0E-AE99-FF8BA39D46A1}" type="slidenum">
              <a:rPr lang="en-US"/>
              <a:t>47</a:t>
            </a:fld>
            <a:endParaRPr lang="en-US"/>
          </a:p>
        </p:txBody>
      </p:sp>
    </p:spTree>
    <p:extLst>
      <p:ext uri="{BB962C8B-B14F-4D97-AF65-F5344CB8AC3E}">
        <p14:creationId xmlns:p14="http://schemas.microsoft.com/office/powerpoint/2010/main" val="20515202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Bluestem is a dense mounding plant with fine-textured foliage and a distinctive blue-green color. Leaves are 6 to 10 inches long and ⅛ to ¼ inch wide. In August, purplish-bronze flowers appear on 3-inch-long racemes. They are borne singly or in pairs along a zigzag rachis. The flowering stems have alternating nodes colored wine red and green for a barber pole effect. The foliage turns reddish-brown in fall. Use Little Bluestem in meadows, wildlife gardens and on erosion-prone sites, such as rights-of-ways and roadsides. Its small stature and bunching growth habit make it a perfect grass for combining with other forbs. Little Bluestem prefers full sun to partial shade and moderately moist to dry well-drained infertile soil. It will not tolerate wet sites, but it will thrive on poor soils. Mow or cut the plant to the ground in late winter to make way for new spring growth. It re-grows well after prescribed burns.</a:t>
            </a:r>
          </a:p>
          <a:p>
            <a:r>
              <a:rPr lang="en-US" dirty="0"/>
              <a:t>Size: 18 to 24 inches tall and 12 inches wide</a:t>
            </a:r>
          </a:p>
          <a:p>
            <a:r>
              <a:rPr lang="en-US" dirty="0"/>
              <a:t>Habitat: Woodland edges and open woodlands, slopes, prairies, meadows, pastures, rock outcrops, roadsides and savannas. </a:t>
            </a:r>
            <a:endParaRPr lang="en-US" dirty="0">
              <a:cs typeface="Calibri"/>
            </a:endParaRPr>
          </a:p>
        </p:txBody>
      </p:sp>
      <p:sp>
        <p:nvSpPr>
          <p:cNvPr id="4" name="Slide Number Placeholder 3"/>
          <p:cNvSpPr>
            <a:spLocks noGrp="1"/>
          </p:cNvSpPr>
          <p:nvPr>
            <p:ph type="sldNum" sz="quarter" idx="5"/>
          </p:nvPr>
        </p:nvSpPr>
        <p:spPr/>
        <p:txBody>
          <a:bodyPr/>
          <a:lstStyle/>
          <a:p>
            <a:fld id="{90582640-AB4F-4D0E-AE99-FF8BA39D46A1}" type="slidenum">
              <a:rPr lang="en-US"/>
              <a:t>48</a:t>
            </a:fld>
            <a:endParaRPr lang="en-US"/>
          </a:p>
        </p:txBody>
      </p:sp>
    </p:spTree>
    <p:extLst>
      <p:ext uri="{BB962C8B-B14F-4D97-AF65-F5344CB8AC3E}">
        <p14:creationId xmlns:p14="http://schemas.microsoft.com/office/powerpoint/2010/main" val="20796048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species and additional information on native wildflowers, please refer</a:t>
            </a:r>
            <a:r>
              <a:rPr lang="en-US" baseline="0" dirty="0"/>
              <a:t> to the following resources…</a:t>
            </a:r>
            <a:endParaRPr lang="en-US" dirty="0"/>
          </a:p>
        </p:txBody>
      </p:sp>
      <p:sp>
        <p:nvSpPr>
          <p:cNvPr id="4" name="Slide Number Placeholder 3"/>
          <p:cNvSpPr>
            <a:spLocks noGrp="1"/>
          </p:cNvSpPr>
          <p:nvPr>
            <p:ph type="sldNum" sz="quarter" idx="10"/>
          </p:nvPr>
        </p:nvSpPr>
        <p:spPr/>
        <p:txBody>
          <a:bodyPr/>
          <a:lstStyle/>
          <a:p>
            <a:fld id="{F8D94036-393B-48DD-8ACE-49378DF713D6}" type="slidenum">
              <a:rPr lang="en-US" smtClean="0"/>
              <a:t>49</a:t>
            </a:fld>
            <a:endParaRPr lang="en-US"/>
          </a:p>
        </p:txBody>
      </p:sp>
    </p:spTree>
    <p:extLst>
      <p:ext uri="{BB962C8B-B14F-4D97-AF65-F5344CB8AC3E}">
        <p14:creationId xmlns:p14="http://schemas.microsoft.com/office/powerpoint/2010/main" val="276775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Below are the eight major habitats in Georgia, listed from north to south: </a:t>
            </a:r>
          </a:p>
          <a:p>
            <a:r>
              <a:rPr lang="en-US" dirty="0"/>
              <a:t>North </a:t>
            </a:r>
            <a:endParaRPr lang="en-US" dirty="0">
              <a:cs typeface="Calibri"/>
            </a:endParaRPr>
          </a:p>
          <a:p>
            <a:r>
              <a:rPr lang="en-US" dirty="0"/>
              <a:t>1. Cove hardwoods (rich, moist, protected pockets) </a:t>
            </a:r>
          </a:p>
          <a:p>
            <a:r>
              <a:rPr lang="en-US" dirty="0"/>
              <a:t>2. Mixed pine/hardwoods (“climax”) upland forest along valley slopes and bluffs </a:t>
            </a:r>
          </a:p>
          <a:p>
            <a:r>
              <a:rPr lang="en-US" dirty="0"/>
              <a:t>3. Forest gaps (breaks in the main forest canopy where light reaches the soil surface) </a:t>
            </a:r>
          </a:p>
          <a:p>
            <a:r>
              <a:rPr lang="en-US" dirty="0"/>
              <a:t>4. Rock outcrops (rocky ridge tops and bluffs) </a:t>
            </a:r>
          </a:p>
          <a:p>
            <a:r>
              <a:rPr lang="en-US" dirty="0"/>
              <a:t>5. Meadows (herbaceous pastures or prairies) </a:t>
            </a:r>
            <a:endParaRPr lang="en-US" dirty="0">
              <a:cs typeface="Calibri"/>
            </a:endParaRPr>
          </a:p>
          <a:p>
            <a:r>
              <a:rPr lang="en-US" dirty="0"/>
              <a:t>6. Pine woods (well-drained sands on the Coastal Plain) </a:t>
            </a:r>
          </a:p>
          <a:p>
            <a:r>
              <a:rPr lang="en-US" dirty="0"/>
              <a:t>7. Bottomland forests (streams, low slopes, flood plain and river areas with cypress and hardwoods) </a:t>
            </a:r>
          </a:p>
          <a:p>
            <a:r>
              <a:rPr lang="en-US" dirty="0"/>
              <a:t>South </a:t>
            </a:r>
            <a:endParaRPr lang="en-US" dirty="0">
              <a:cs typeface="Calibri"/>
            </a:endParaRPr>
          </a:p>
          <a:p>
            <a:r>
              <a:rPr lang="en-US" dirty="0"/>
              <a:t>8. Swamps </a:t>
            </a:r>
          </a:p>
          <a:p>
            <a:r>
              <a:rPr lang="en-US" dirty="0"/>
              <a:t>One or more of these eight habitats are home to wildflowers we will talk about</a:t>
            </a:r>
            <a:r>
              <a:rPr lang="en-US" dirty="0">
                <a:cs typeface="Calibri"/>
              </a:rPr>
              <a:t>.</a:t>
            </a:r>
            <a:endParaRPr lang="en-US" dirty="0"/>
          </a:p>
        </p:txBody>
      </p:sp>
      <p:sp>
        <p:nvSpPr>
          <p:cNvPr id="4" name="Slide Number Placeholder 3"/>
          <p:cNvSpPr>
            <a:spLocks noGrp="1"/>
          </p:cNvSpPr>
          <p:nvPr>
            <p:ph type="sldNum" sz="quarter" idx="5"/>
          </p:nvPr>
        </p:nvSpPr>
        <p:spPr/>
        <p:txBody>
          <a:bodyPr/>
          <a:lstStyle/>
          <a:p>
            <a:fld id="{90582640-AB4F-4D0E-AE99-FF8BA39D46A1}" type="slidenum">
              <a:rPr lang="en-US"/>
              <a:t>5</a:t>
            </a:fld>
            <a:endParaRPr lang="en-US"/>
          </a:p>
        </p:txBody>
      </p:sp>
    </p:spTree>
    <p:extLst>
      <p:ext uri="{BB962C8B-B14F-4D97-AF65-F5344CB8AC3E}">
        <p14:creationId xmlns:p14="http://schemas.microsoft.com/office/powerpoint/2010/main" val="1272602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By understanding a plant’s native habitat and simulating it in the landscape, you are more likely to have success growing the plant. Always remember – “R</a:t>
            </a:r>
            <a:r>
              <a:rPr lang="en-US" sz="1200" kern="1200" dirty="0">
                <a:solidFill>
                  <a:schemeClr val="tx1"/>
                </a:solidFill>
                <a:effectLst/>
                <a:latin typeface="Arial" charset="0"/>
                <a:ea typeface="+mn-ea"/>
                <a:cs typeface="Arial" charset="0"/>
              </a:rPr>
              <a:t>ight plant in the right place”. Factors such as light, soil pH, organic matter content, drainage,</a:t>
            </a:r>
            <a:r>
              <a:rPr lang="en-US" sz="1200" kern="1200" baseline="0" dirty="0">
                <a:solidFill>
                  <a:schemeClr val="tx1"/>
                </a:solidFill>
                <a:effectLst/>
                <a:latin typeface="Arial" charset="0"/>
                <a:ea typeface="+mn-ea"/>
                <a:cs typeface="Arial" charset="0"/>
              </a:rPr>
              <a:t> and moisture are all important considerations when deciding which plants match which conditions at you particular site. For example, </a:t>
            </a:r>
            <a:r>
              <a:rPr lang="en-US" sz="1200" kern="1200" baseline="0" dirty="0" err="1">
                <a:solidFill>
                  <a:schemeClr val="tx1"/>
                </a:solidFill>
                <a:effectLst/>
                <a:latin typeface="Arial" charset="0"/>
                <a:ea typeface="+mn-ea"/>
                <a:cs typeface="Arial" charset="0"/>
              </a:rPr>
              <a:t>Mayapple’s</a:t>
            </a:r>
            <a:r>
              <a:rPr lang="en-US" sz="1200" kern="1200" baseline="0" dirty="0">
                <a:solidFill>
                  <a:schemeClr val="tx1"/>
                </a:solidFill>
                <a:effectLst/>
                <a:latin typeface="Arial" charset="0"/>
                <a:ea typeface="+mn-ea"/>
                <a:cs typeface="Arial" charset="0"/>
              </a:rPr>
              <a:t> natural habitat is hardwood forests, bottomlands and moist meadows. It prefers filtered shade and moist soils high in organic matter. If you are to grow </a:t>
            </a:r>
            <a:r>
              <a:rPr lang="en-US" sz="1200" kern="1200" baseline="0" dirty="0" err="1">
                <a:solidFill>
                  <a:schemeClr val="tx1"/>
                </a:solidFill>
                <a:effectLst/>
                <a:latin typeface="Arial" charset="0"/>
                <a:ea typeface="+mn-ea"/>
                <a:cs typeface="Arial" charset="0"/>
              </a:rPr>
              <a:t>Mayapple</a:t>
            </a:r>
            <a:r>
              <a:rPr lang="en-US" sz="1200" kern="1200" baseline="0" dirty="0">
                <a:solidFill>
                  <a:schemeClr val="tx1"/>
                </a:solidFill>
                <a:effectLst/>
                <a:latin typeface="Arial" charset="0"/>
                <a:ea typeface="+mn-ea"/>
                <a:cs typeface="Arial" charset="0"/>
              </a:rPr>
              <a:t> successfully, you should plant it in a spot where all conditions are met.</a:t>
            </a:r>
            <a:endParaRPr lang="en-US" dirty="0"/>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6</a:t>
            </a:fld>
            <a:endParaRPr lang="en-US" altLang="en-US"/>
          </a:p>
        </p:txBody>
      </p:sp>
    </p:spTree>
    <p:extLst>
      <p:ext uri="{BB962C8B-B14F-4D97-AF65-F5344CB8AC3E}">
        <p14:creationId xmlns:p14="http://schemas.microsoft.com/office/powerpoint/2010/main" val="3314204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mn-ea"/>
                <a:cs typeface="Arial" charset="0"/>
              </a:rPr>
              <a:t>Before we start our foray into wildflowers, let’s address a couple of questions often asked. The first is: “What is the difference between wild species and a</a:t>
            </a:r>
            <a:r>
              <a:rPr lang="en-US" sz="1200" kern="1200" baseline="0" dirty="0">
                <a:solidFill>
                  <a:schemeClr val="tx1"/>
                </a:solidFill>
                <a:effectLst/>
                <a:latin typeface="Arial" charset="0"/>
                <a:ea typeface="+mn-ea"/>
                <a:cs typeface="Arial" charset="0"/>
              </a:rPr>
              <a:t> </a:t>
            </a:r>
            <a:r>
              <a:rPr lang="en-US" sz="1200" kern="1200" dirty="0">
                <a:solidFill>
                  <a:schemeClr val="tx1"/>
                </a:solidFill>
                <a:effectLst/>
                <a:latin typeface="Arial" charset="0"/>
                <a:ea typeface="+mn-ea"/>
                <a:cs typeface="Arial" charset="0"/>
              </a:rPr>
              <a:t>cultivar?”</a:t>
            </a:r>
            <a:r>
              <a:rPr lang="en-US" sz="1200" kern="1200" baseline="0" dirty="0">
                <a:solidFill>
                  <a:schemeClr val="tx1"/>
                </a:solidFill>
                <a:effectLst/>
                <a:latin typeface="Arial" charset="0"/>
                <a:ea typeface="+mn-ea"/>
                <a:cs typeface="Arial" charset="0"/>
              </a:rPr>
              <a:t> The simplest answer is, wild species have been growing for thousands of years without any intervention, while cultivated varieties have been selected, bred, and named by humans. Let’s use an example of Eastern blue star, </a:t>
            </a:r>
            <a:r>
              <a:rPr lang="en-US" sz="1200" i="1" kern="1200" baseline="0" dirty="0" err="1">
                <a:solidFill>
                  <a:schemeClr val="tx1"/>
                </a:solidFill>
                <a:effectLst/>
                <a:latin typeface="Arial" charset="0"/>
                <a:ea typeface="+mn-ea"/>
                <a:cs typeface="Arial" charset="0"/>
              </a:rPr>
              <a:t>Amsonia</a:t>
            </a:r>
            <a:r>
              <a:rPr lang="en-US" sz="1200" i="1" kern="1200" baseline="0" dirty="0">
                <a:solidFill>
                  <a:schemeClr val="tx1"/>
                </a:solidFill>
                <a:effectLst/>
                <a:latin typeface="Arial" charset="0"/>
                <a:ea typeface="+mn-ea"/>
                <a:cs typeface="Arial" charset="0"/>
              </a:rPr>
              <a:t> </a:t>
            </a:r>
            <a:r>
              <a:rPr lang="en-US" sz="1200" i="1" kern="1200" baseline="0" dirty="0" err="1">
                <a:solidFill>
                  <a:schemeClr val="tx1"/>
                </a:solidFill>
                <a:effectLst/>
                <a:latin typeface="Arial" charset="0"/>
                <a:ea typeface="+mn-ea"/>
                <a:cs typeface="Arial" charset="0"/>
              </a:rPr>
              <a:t>tabernaemontana</a:t>
            </a:r>
            <a:r>
              <a:rPr lang="en-US" sz="1200" kern="1200" baseline="0" dirty="0">
                <a:solidFill>
                  <a:schemeClr val="tx1"/>
                </a:solidFill>
                <a:effectLst/>
                <a:latin typeface="Arial" charset="0"/>
                <a:ea typeface="+mn-ea"/>
                <a:cs typeface="Arial" charset="0"/>
              </a:rPr>
              <a:t>. Photo on the left is of the wild species, which you may find while strolling in the woods. Notice the single flower spike. The photo on the right is of cultivated variety ‘Blue Ice’. Notice that it has multiple flower stalks and it is shorter. The aim of people who breed ornamental plants is to improve on nature, to offer a ‘better’ plant. Not only do scientists seek enhanced ornamental features such as larger blooms, more intense color, and better habit, but also improved disease and insect resistance, as well as general tolerance of stress. Such improved cultivated varieties are not only more likely to entice you to purchase them but also to be satisfied with the performance in your garden. </a:t>
            </a:r>
            <a:endParaRPr lang="en-US" dirty="0"/>
          </a:p>
        </p:txBody>
      </p:sp>
      <p:sp>
        <p:nvSpPr>
          <p:cNvPr id="4" name="Slide Number Placeholder 3"/>
          <p:cNvSpPr>
            <a:spLocks noGrp="1"/>
          </p:cNvSpPr>
          <p:nvPr>
            <p:ph type="sldNum" sz="quarter" idx="10"/>
          </p:nvPr>
        </p:nvSpPr>
        <p:spPr/>
        <p:txBody>
          <a:bodyPr/>
          <a:lstStyle/>
          <a:p>
            <a:fld id="{378E4612-9493-4C09-9BC8-6E35BC9EBD2B}" type="slidenum">
              <a:rPr lang="en-US" altLang="en-US" smtClean="0"/>
              <a:pPr/>
              <a:t>7</a:t>
            </a:fld>
            <a:endParaRPr lang="en-US" altLang="en-US"/>
          </a:p>
        </p:txBody>
      </p:sp>
    </p:spTree>
    <p:extLst>
      <p:ext uri="{BB962C8B-B14F-4D97-AF65-F5344CB8AC3E}">
        <p14:creationId xmlns:p14="http://schemas.microsoft.com/office/powerpoint/2010/main" val="1650157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E8AA2-4148-43F0-871F-C5480E060C09}" type="slidenum">
              <a:rPr lang="en-US" altLang="en-US"/>
              <a:pPr/>
              <a:t>8</a:t>
            </a:fld>
            <a:endParaRPr lang="en-US" altLang="en-US"/>
          </a:p>
        </p:txBody>
      </p:sp>
      <p:sp>
        <p:nvSpPr>
          <p:cNvPr id="697346" name="Rectangle 2"/>
          <p:cNvSpPr>
            <a:spLocks noGrp="1" noRot="1" noChangeAspect="1" noChangeArrowheads="1" noTextEdit="1"/>
          </p:cNvSpPr>
          <p:nvPr>
            <p:ph type="sldImg"/>
          </p:nvPr>
        </p:nvSpPr>
        <p:spPr>
          <a:xfrm>
            <a:off x="457200" y="720725"/>
            <a:ext cx="6400800" cy="3600450"/>
          </a:xfrm>
          <a:ln/>
        </p:spPr>
      </p:sp>
      <p:sp>
        <p:nvSpPr>
          <p:cNvPr id="697347" name="Rectangle 3"/>
          <p:cNvSpPr>
            <a:spLocks noGrp="1" noChangeArrowheads="1"/>
          </p:cNvSpPr>
          <p:nvPr>
            <p:ph type="body" idx="1"/>
          </p:nvPr>
        </p:nvSpPr>
        <p:spPr/>
        <p:txBody>
          <a:bodyPr/>
          <a:lstStyle/>
          <a:p>
            <a:r>
              <a:rPr lang="en-US" altLang="en-US" dirty="0"/>
              <a:t>Another example of how far the breeding efforts have come is a perennial favorite of humans</a:t>
            </a:r>
            <a:r>
              <a:rPr lang="en-US" altLang="en-US" baseline="0" dirty="0"/>
              <a:t> and butterflies – the coneflower. </a:t>
            </a:r>
            <a:r>
              <a:rPr lang="en-US" altLang="en-US" i="1" dirty="0"/>
              <a:t>Echinacea </a:t>
            </a:r>
            <a:r>
              <a:rPr lang="en-US" altLang="en-US" i="1" dirty="0" err="1"/>
              <a:t>simulata</a:t>
            </a:r>
            <a:r>
              <a:rPr lang="en-US" altLang="en-US" i="1" baseline="0" dirty="0"/>
              <a:t> </a:t>
            </a:r>
            <a:r>
              <a:rPr lang="en-US" altLang="en-US" baseline="0" dirty="0"/>
              <a:t>is </a:t>
            </a:r>
            <a:r>
              <a:rPr lang="en-US" dirty="0"/>
              <a:t>a coarse, hairy, Missouri native perennial found primarily on dolomite glades and slopes in the eastern Ozarks. It is basically identical to the more wide-spread </a:t>
            </a:r>
            <a:r>
              <a:rPr lang="en-US" i="1" dirty="0"/>
              <a:t>Echinacea pallida</a:t>
            </a:r>
            <a:r>
              <a:rPr lang="en-US" dirty="0"/>
              <a:t>, except for the pollen color on the anthers: </a:t>
            </a:r>
            <a:r>
              <a:rPr lang="en-US" i="1" dirty="0"/>
              <a:t>E. </a:t>
            </a:r>
            <a:r>
              <a:rPr lang="en-US" i="1" dirty="0" err="1"/>
              <a:t>simulata</a:t>
            </a:r>
            <a:r>
              <a:rPr lang="en-US" dirty="0"/>
              <a:t> is yellow, while </a:t>
            </a:r>
            <a:r>
              <a:rPr lang="en-US" i="1" dirty="0"/>
              <a:t>E. pallida</a:t>
            </a:r>
            <a:r>
              <a:rPr lang="en-US" dirty="0"/>
              <a:t> is white. Purple coneflower </a:t>
            </a:r>
            <a:r>
              <a:rPr lang="en-US" i="1" dirty="0"/>
              <a:t>Echinacea </a:t>
            </a:r>
            <a:r>
              <a:rPr lang="en-US" i="1" dirty="0" err="1"/>
              <a:t>purpurea</a:t>
            </a:r>
            <a:r>
              <a:rPr lang="en-US" dirty="0"/>
              <a:t>, is native to Georgia. The large, daisy-like flowers with drooping, pale pinkish-purple petals and spiny, knob-like</a:t>
            </a:r>
            <a:r>
              <a:rPr lang="en-US" baseline="0" dirty="0"/>
              <a:t> centers have been a staple in the perennial garden. The coneflowers are sun-loving, drought-tolerant plants which unfortunately for us in Georgia, are prone to powdery mildew disease.</a:t>
            </a:r>
            <a:endParaRPr lang="en-US" altLang="en-US" dirty="0"/>
          </a:p>
        </p:txBody>
      </p:sp>
    </p:spTree>
    <p:extLst>
      <p:ext uri="{BB962C8B-B14F-4D97-AF65-F5344CB8AC3E}">
        <p14:creationId xmlns:p14="http://schemas.microsoft.com/office/powerpoint/2010/main" val="1984776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DA41EF6-6CD8-419C-96F6-151EC33FA76B}" type="slidenum">
              <a:rPr lang="en-US" altLang="en-US"/>
              <a:pPr/>
              <a:t>9</a:t>
            </a:fld>
            <a:endParaRPr lang="en-US" altLang="en-US"/>
          </a:p>
        </p:txBody>
      </p:sp>
      <p:sp>
        <p:nvSpPr>
          <p:cNvPr id="704514" name="Rectangle 2"/>
          <p:cNvSpPr>
            <a:spLocks noGrp="1" noRot="1" noChangeAspect="1" noChangeArrowheads="1" noTextEdit="1"/>
          </p:cNvSpPr>
          <p:nvPr>
            <p:ph type="sldImg"/>
          </p:nvPr>
        </p:nvSpPr>
        <p:spPr>
          <a:xfrm>
            <a:off x="457200" y="720725"/>
            <a:ext cx="6400800" cy="3600450"/>
          </a:xfrm>
          <a:ln/>
        </p:spPr>
      </p:sp>
      <p:sp>
        <p:nvSpPr>
          <p:cNvPr id="704515" name="Rectangle 3"/>
          <p:cNvSpPr>
            <a:spLocks noGrp="1" noChangeArrowheads="1"/>
          </p:cNvSpPr>
          <p:nvPr>
            <p:ph type="body" idx="1"/>
          </p:nvPr>
        </p:nvSpPr>
        <p:spPr/>
        <p:txBody>
          <a:bodyPr/>
          <a:lstStyle/>
          <a:p>
            <a:r>
              <a:rPr lang="en-US" sz="1200" kern="1200" dirty="0">
                <a:solidFill>
                  <a:schemeClr val="tx1"/>
                </a:solidFill>
                <a:effectLst/>
                <a:latin typeface="Arial" charset="0"/>
                <a:ea typeface="+mn-ea"/>
                <a:cs typeface="Arial" charset="0"/>
              </a:rPr>
              <a:t>So scientists have</a:t>
            </a:r>
            <a:r>
              <a:rPr lang="en-US" sz="1200" kern="1200" baseline="0" dirty="0">
                <a:solidFill>
                  <a:schemeClr val="tx1"/>
                </a:solidFill>
                <a:effectLst/>
                <a:latin typeface="Arial" charset="0"/>
                <a:ea typeface="+mn-ea"/>
                <a:cs typeface="Arial" charset="0"/>
              </a:rPr>
              <a:t> taken </a:t>
            </a:r>
            <a:r>
              <a:rPr lang="en-US" sz="1200" kern="1200" dirty="0">
                <a:solidFill>
                  <a:schemeClr val="tx1"/>
                </a:solidFill>
                <a:effectLst/>
                <a:latin typeface="Arial" charset="0"/>
                <a:ea typeface="+mn-ea"/>
                <a:cs typeface="Arial" charset="0"/>
              </a:rPr>
              <a:t>these wild species and bred and selected new plants. These cultivars may be hybrids of two species, or they</a:t>
            </a:r>
            <a:r>
              <a:rPr lang="en-US" sz="1200" kern="1200" baseline="0" dirty="0">
                <a:solidFill>
                  <a:schemeClr val="tx1"/>
                </a:solidFill>
                <a:effectLst/>
                <a:latin typeface="Arial" charset="0"/>
                <a:ea typeface="+mn-ea"/>
                <a:cs typeface="Arial" charset="0"/>
              </a:rPr>
              <a:t> may be selections of one species. </a:t>
            </a:r>
            <a:r>
              <a:rPr lang="en-US" sz="1200" kern="1200" dirty="0">
                <a:solidFill>
                  <a:schemeClr val="tx1"/>
                </a:solidFill>
                <a:effectLst/>
                <a:latin typeface="Arial" charset="0"/>
                <a:ea typeface="+mn-ea"/>
                <a:cs typeface="Arial" charset="0"/>
              </a:rPr>
              <a:t>Notice the different shape, size, and color of blooms, as well as the more appealing</a:t>
            </a:r>
            <a:r>
              <a:rPr lang="en-US" sz="1200" kern="1200" baseline="0" dirty="0">
                <a:solidFill>
                  <a:schemeClr val="tx1"/>
                </a:solidFill>
                <a:effectLst/>
                <a:latin typeface="Arial" charset="0"/>
                <a:ea typeface="+mn-ea"/>
                <a:cs typeface="Arial" charset="0"/>
              </a:rPr>
              <a:t> names; such as Echinacea ‘Frag</a:t>
            </a:r>
            <a:r>
              <a:rPr lang="en-US" sz="1200" kern="1200" dirty="0">
                <a:solidFill>
                  <a:schemeClr val="tx1"/>
                </a:solidFill>
                <a:effectLst/>
                <a:latin typeface="Arial" charset="0"/>
                <a:ea typeface="+mn-ea"/>
                <a:cs typeface="Arial" charset="0"/>
              </a:rPr>
              <a:t>rant Angel’, while ‘Sombrero Orange’ boasts large fiery blooms. ‘Razzmatazz’ is rather unique with the shorter petals, definitely</a:t>
            </a:r>
            <a:r>
              <a:rPr lang="en-US" sz="1200" kern="1200" baseline="0" dirty="0">
                <a:solidFill>
                  <a:schemeClr val="tx1"/>
                </a:solidFill>
                <a:effectLst/>
                <a:latin typeface="Arial" charset="0"/>
                <a:ea typeface="+mn-ea"/>
                <a:cs typeface="Arial" charset="0"/>
              </a:rPr>
              <a:t> a ‘wow factor’. Many, but not all, cultivated varieties do well in Georgia; while the aesthetic features may be enhanced, they may still be susceptible to powdery mildew. It is therefore important to trial such plants under local conditions to determine if they exhibit superior performance. The University of Georgia Trial Garden in Athens performs such a function. Its website lists annual trial results and ranks each plant’s performance. ‘Sombrero Orange’, for example, received high marks, and so did ‘Fragrant Angel’.</a:t>
            </a:r>
            <a:endParaRPr lang="en-US" sz="1200" kern="1200" dirty="0">
              <a:solidFill>
                <a:schemeClr val="tx1"/>
              </a:solidFill>
              <a:effectLst/>
              <a:latin typeface="Arial" charset="0"/>
              <a:ea typeface="+mn-ea"/>
              <a:cs typeface="Arial" charset="0"/>
            </a:endParaRPr>
          </a:p>
        </p:txBody>
      </p:sp>
    </p:spTree>
    <p:extLst>
      <p:ext uri="{BB962C8B-B14F-4D97-AF65-F5344CB8AC3E}">
        <p14:creationId xmlns:p14="http://schemas.microsoft.com/office/powerpoint/2010/main" val="1196885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843BD02-1992-4C42-B9C3-D054BD744B84}" type="slidenum">
              <a:rPr lang="en-US" altLang="en-US"/>
              <a:pPr/>
              <a:t>‹#›</a:t>
            </a:fld>
            <a:endParaRPr lang="en-US" altLang="en-US"/>
          </a:p>
        </p:txBody>
      </p:sp>
    </p:spTree>
    <p:extLst>
      <p:ext uri="{BB962C8B-B14F-4D97-AF65-F5344CB8AC3E}">
        <p14:creationId xmlns:p14="http://schemas.microsoft.com/office/powerpoint/2010/main" val="4275123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3B34D30-A3FB-410D-A7D9-5F8994A99FE5}" type="slidenum">
              <a:rPr lang="en-US" altLang="en-US"/>
              <a:pPr/>
              <a:t>‹#›</a:t>
            </a:fld>
            <a:endParaRPr lang="en-US" altLang="en-US"/>
          </a:p>
        </p:txBody>
      </p:sp>
    </p:spTree>
    <p:extLst>
      <p:ext uri="{BB962C8B-B14F-4D97-AF65-F5344CB8AC3E}">
        <p14:creationId xmlns:p14="http://schemas.microsoft.com/office/powerpoint/2010/main" val="2683615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87A9C38-F479-4BF2-A1A5-F82578BBF1C6}" type="slidenum">
              <a:rPr lang="en-US" altLang="en-US"/>
              <a:pPr/>
              <a:t>‹#›</a:t>
            </a:fld>
            <a:endParaRPr lang="en-US" altLang="en-US"/>
          </a:p>
        </p:txBody>
      </p:sp>
    </p:spTree>
    <p:extLst>
      <p:ext uri="{BB962C8B-B14F-4D97-AF65-F5344CB8AC3E}">
        <p14:creationId xmlns:p14="http://schemas.microsoft.com/office/powerpoint/2010/main" val="2235294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332B66F-83CB-449E-9FBE-557214598710}" type="slidenum">
              <a:rPr lang="en-US" altLang="en-US"/>
              <a:pPr/>
              <a:t>‹#›</a:t>
            </a:fld>
            <a:endParaRPr lang="en-US" altLang="en-US"/>
          </a:p>
        </p:txBody>
      </p:sp>
    </p:spTree>
    <p:extLst>
      <p:ext uri="{BB962C8B-B14F-4D97-AF65-F5344CB8AC3E}">
        <p14:creationId xmlns:p14="http://schemas.microsoft.com/office/powerpoint/2010/main" val="2511176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471550B-F508-4633-9FB1-FA36EFA68ECC}" type="slidenum">
              <a:rPr lang="en-US" altLang="en-US"/>
              <a:pPr/>
              <a:t>‹#›</a:t>
            </a:fld>
            <a:endParaRPr lang="en-US" altLang="en-US"/>
          </a:p>
        </p:txBody>
      </p:sp>
    </p:spTree>
    <p:extLst>
      <p:ext uri="{BB962C8B-B14F-4D97-AF65-F5344CB8AC3E}">
        <p14:creationId xmlns:p14="http://schemas.microsoft.com/office/powerpoint/2010/main" val="1174102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9C5EBC-992B-49A0-A47C-96E16544B8EC}" type="slidenum">
              <a:rPr lang="en-US" altLang="en-US"/>
              <a:pPr/>
              <a:t>‹#›</a:t>
            </a:fld>
            <a:endParaRPr lang="en-US" altLang="en-US"/>
          </a:p>
        </p:txBody>
      </p:sp>
    </p:spTree>
    <p:extLst>
      <p:ext uri="{BB962C8B-B14F-4D97-AF65-F5344CB8AC3E}">
        <p14:creationId xmlns:p14="http://schemas.microsoft.com/office/powerpoint/2010/main" val="210450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1707681E-2694-4DF7-BD38-DA498D981856}" type="slidenum">
              <a:rPr lang="en-US" altLang="en-US"/>
              <a:pPr/>
              <a:t>‹#›</a:t>
            </a:fld>
            <a:endParaRPr lang="en-US" altLang="en-US"/>
          </a:p>
        </p:txBody>
      </p:sp>
    </p:spTree>
    <p:extLst>
      <p:ext uri="{BB962C8B-B14F-4D97-AF65-F5344CB8AC3E}">
        <p14:creationId xmlns:p14="http://schemas.microsoft.com/office/powerpoint/2010/main" val="29707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CF856377-6AFC-42ED-866D-36B04E5F9F25}" type="slidenum">
              <a:rPr lang="en-US" altLang="en-US"/>
              <a:pPr/>
              <a:t>‹#›</a:t>
            </a:fld>
            <a:endParaRPr lang="en-US" altLang="en-US"/>
          </a:p>
        </p:txBody>
      </p:sp>
    </p:spTree>
    <p:extLst>
      <p:ext uri="{BB962C8B-B14F-4D97-AF65-F5344CB8AC3E}">
        <p14:creationId xmlns:p14="http://schemas.microsoft.com/office/powerpoint/2010/main" val="55289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77D0FA5B-5C1C-407B-AED8-5D9B74479E0C}" type="slidenum">
              <a:rPr lang="en-US" altLang="en-US"/>
              <a:pPr/>
              <a:t>‹#›</a:t>
            </a:fld>
            <a:endParaRPr lang="en-US" altLang="en-US"/>
          </a:p>
        </p:txBody>
      </p:sp>
    </p:spTree>
    <p:extLst>
      <p:ext uri="{BB962C8B-B14F-4D97-AF65-F5344CB8AC3E}">
        <p14:creationId xmlns:p14="http://schemas.microsoft.com/office/powerpoint/2010/main" val="3989787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69F3CDE-EE87-449D-8D9D-22E6908D1E46}" type="slidenum">
              <a:rPr lang="en-US" altLang="en-US"/>
              <a:pPr/>
              <a:t>‹#›</a:t>
            </a:fld>
            <a:endParaRPr lang="en-US" altLang="en-US"/>
          </a:p>
        </p:txBody>
      </p:sp>
    </p:spTree>
    <p:extLst>
      <p:ext uri="{BB962C8B-B14F-4D97-AF65-F5344CB8AC3E}">
        <p14:creationId xmlns:p14="http://schemas.microsoft.com/office/powerpoint/2010/main" val="1121067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69B217-0C4E-44F0-A757-BE7E5E5F0BDB}" type="slidenum">
              <a:rPr lang="en-US" altLang="en-US"/>
              <a:pPr/>
              <a:t>‹#›</a:t>
            </a:fld>
            <a:endParaRPr lang="en-US" altLang="en-US"/>
          </a:p>
        </p:txBody>
      </p:sp>
    </p:spTree>
    <p:extLst>
      <p:ext uri="{BB962C8B-B14F-4D97-AF65-F5344CB8AC3E}">
        <p14:creationId xmlns:p14="http://schemas.microsoft.com/office/powerpoint/2010/main" val="1725840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EADC209-560F-474A-BF23-842DC1F0DED8}" type="slidenum">
              <a:rPr lang="en-US" altLang="en-US"/>
              <a:pPr/>
              <a:t>‹#›</a:t>
            </a:fld>
            <a:endParaRPr lang="en-US" altLang="en-US"/>
          </a:p>
        </p:txBody>
      </p:sp>
    </p:spTree>
    <p:extLst>
      <p:ext uri="{BB962C8B-B14F-4D97-AF65-F5344CB8AC3E}">
        <p14:creationId xmlns:p14="http://schemas.microsoft.com/office/powerpoint/2010/main" val="1623844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1702D1F-BFD5-42FA-8803-98AD08D14F84}" type="slidenum">
              <a:rPr lang="en-US" altLang="en-US"/>
              <a:pPr/>
              <a:t>‹#›</a:t>
            </a:fld>
            <a:endParaRPr lang="en-US" alt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cs typeface="Arial" charset="0"/>
        </a:defRPr>
      </a:lvl2pPr>
      <a:lvl3pPr algn="ctr" rtl="0" fontAlgn="base">
        <a:spcBef>
          <a:spcPct val="0"/>
        </a:spcBef>
        <a:spcAft>
          <a:spcPct val="0"/>
        </a:spcAft>
        <a:defRPr sz="4400">
          <a:solidFill>
            <a:schemeClr val="tx2"/>
          </a:solidFill>
          <a:latin typeface="Arial" charset="0"/>
          <a:cs typeface="Arial" charset="0"/>
        </a:defRPr>
      </a:lvl3pPr>
      <a:lvl4pPr algn="ctr" rtl="0" fontAlgn="base">
        <a:spcBef>
          <a:spcPct val="0"/>
        </a:spcBef>
        <a:spcAft>
          <a:spcPct val="0"/>
        </a:spcAft>
        <a:defRPr sz="4400">
          <a:solidFill>
            <a:schemeClr val="tx2"/>
          </a:solidFill>
          <a:latin typeface="Arial" charset="0"/>
          <a:cs typeface="Arial" charset="0"/>
        </a:defRPr>
      </a:lvl4pPr>
      <a:lvl5pPr algn="ctr" rtl="0" fontAlgn="base">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www.gnps.org/" TargetMode="External"/><Relationship Id="rId4" Type="http://schemas.openxmlformats.org/officeDocument/2006/relationships/hyperlink" Target="http://extension.uga.edu/publications/detail.cfm?number=B987-3"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04800"/>
            <a:ext cx="12192000" cy="9144000"/>
          </a:xfrm>
          <a:prstGeom prst="rect">
            <a:avLst/>
          </a:prstGeom>
        </p:spPr>
      </p:pic>
      <p:sp>
        <p:nvSpPr>
          <p:cNvPr id="5" name="TextBox 4"/>
          <p:cNvSpPr txBox="1"/>
          <p:nvPr/>
        </p:nvSpPr>
        <p:spPr>
          <a:xfrm>
            <a:off x="7315200" y="3200400"/>
            <a:ext cx="4724399" cy="3416320"/>
          </a:xfrm>
          <a:prstGeom prst="rect">
            <a:avLst/>
          </a:prstGeom>
          <a:noFill/>
        </p:spPr>
        <p:txBody>
          <a:bodyPr wrap="square" rtlCol="0">
            <a:spAutoFit/>
          </a:bodyPr>
          <a:lstStyle/>
          <a:p>
            <a:pPr algn="r"/>
            <a:r>
              <a:rPr lang="en-US" sz="5400" b="1" dirty="0">
                <a:solidFill>
                  <a:srgbClr val="FFFF00"/>
                </a:solidFill>
                <a:effectLst>
                  <a:outerShdw blurRad="38100" dist="38100" dir="2700000" algn="tl">
                    <a:srgbClr val="000000">
                      <a:alpha val="43137"/>
                    </a:srgbClr>
                  </a:outerShdw>
                </a:effectLst>
                <a:latin typeface="Georgia" panose="02040502050405020303" pitchFamily="18" charset="0"/>
              </a:rPr>
              <a:t>Landscaping with Native Wildflowers in Georgia</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6200" y="34636"/>
            <a:ext cx="4157481" cy="110258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0D73B62-EF8B-45AA-A37F-E58A016C6554}"/>
              </a:ext>
            </a:extLst>
          </p:cNvPr>
          <p:cNvSpPr txBox="1">
            <a:spLocks/>
          </p:cNvSpPr>
          <p:nvPr/>
        </p:nvSpPr>
        <p:spPr>
          <a:xfrm>
            <a:off x="304800" y="1752600"/>
            <a:ext cx="10972800" cy="4525963"/>
          </a:xfrm>
          <a:prstGeom prst="rect">
            <a:avLst/>
          </a:prstGeom>
        </p:spPr>
        <p:txBody>
          <a:bodyPr vert="horz" lIns="91440" tIns="45720" rIns="91440" bIns="45720" rtlCol="0" anchor="t">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endParaRPr lang="en-US" sz="2800" kern="0" dirty="0">
              <a:solidFill>
                <a:srgbClr val="FFFF00"/>
              </a:solidFill>
              <a:latin typeface="Georgia" panose="02040502050405020303" pitchFamily="18" charset="0"/>
              <a:cs typeface="Calibri"/>
            </a:endParaRPr>
          </a:p>
          <a:p>
            <a:pPr lvl="1"/>
            <a:endParaRPr lang="en-US" sz="2400" kern="0" dirty="0">
              <a:solidFill>
                <a:srgbClr val="FFFF00"/>
              </a:solidFill>
              <a:latin typeface="Georgia" panose="02040502050405020303" pitchFamily="18" charset="0"/>
              <a:cs typeface="Calibri"/>
            </a:endParaRPr>
          </a:p>
        </p:txBody>
      </p:sp>
      <p:sp>
        <p:nvSpPr>
          <p:cNvPr id="8" name="Text Box 5"/>
          <p:cNvSpPr txBox="1">
            <a:spLocks noChangeArrowheads="1"/>
          </p:cNvSpPr>
          <p:nvPr/>
        </p:nvSpPr>
        <p:spPr bwMode="auto">
          <a:xfrm>
            <a:off x="0" y="102069"/>
            <a:ext cx="1209198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ts val="0"/>
              </a:spcBef>
            </a:pPr>
            <a:r>
              <a:rPr lang="en-US" altLang="en-US" sz="3200" b="1" dirty="0">
                <a:solidFill>
                  <a:schemeClr val="accent2">
                    <a:lumMod val="60000"/>
                    <a:lumOff val="40000"/>
                  </a:schemeClr>
                </a:solidFill>
                <a:latin typeface="Georgia" panose="02040502050405020303" pitchFamily="18" charset="0"/>
              </a:rPr>
              <a:t>Ecological Value of Cultivars vs. Wild-Type Native Plants</a:t>
            </a:r>
          </a:p>
        </p:txBody>
      </p:sp>
      <p:sp>
        <p:nvSpPr>
          <p:cNvPr id="10" name="Rectangle 9"/>
          <p:cNvSpPr/>
          <p:nvPr/>
        </p:nvSpPr>
        <p:spPr>
          <a:xfrm>
            <a:off x="57150" y="1020726"/>
            <a:ext cx="11963400" cy="5139869"/>
          </a:xfrm>
          <a:prstGeom prst="rect">
            <a:avLst/>
          </a:prstGeom>
        </p:spPr>
        <p:txBody>
          <a:bodyPr wrap="square">
            <a:spAutoFit/>
          </a:bodyPr>
          <a:lstStyle/>
          <a:p>
            <a:pPr marL="228600" indent="-228600">
              <a:spcBef>
                <a:spcPts val="600"/>
              </a:spcBef>
              <a:spcAft>
                <a:spcPts val="600"/>
              </a:spcAft>
              <a:buFont typeface="Arial" panose="020B0604020202020204" pitchFamily="34" charset="0"/>
              <a:buChar char="•"/>
            </a:pPr>
            <a:r>
              <a:rPr lang="en-US" sz="2400" dirty="0">
                <a:latin typeface="Georgia" panose="02040502050405020303" pitchFamily="18" charset="0"/>
              </a:rPr>
              <a:t>UGA study</a:t>
            </a:r>
            <a:r>
              <a:rPr lang="en-US" sz="2400" baseline="30000" dirty="0">
                <a:latin typeface="Georgia" panose="02040502050405020303" pitchFamily="18" charset="0"/>
              </a:rPr>
              <a:t>1</a:t>
            </a:r>
            <a:r>
              <a:rPr lang="en-US" sz="2400" dirty="0">
                <a:latin typeface="Georgia" panose="02040502050405020303" pitchFamily="18" charset="0"/>
              </a:rPr>
              <a:t>: </a:t>
            </a:r>
            <a:r>
              <a:rPr lang="en-US" sz="2400" i="1" dirty="0">
                <a:latin typeface="Georgia" panose="02040502050405020303" pitchFamily="18" charset="0"/>
              </a:rPr>
              <a:t>Coreopsis grandiflora, </a:t>
            </a:r>
            <a:r>
              <a:rPr lang="en-US" sz="2400" i="1" dirty="0" err="1">
                <a:latin typeface="Georgia" panose="02040502050405020303" pitchFamily="18" charset="0"/>
              </a:rPr>
              <a:t>Monarda</a:t>
            </a:r>
            <a:r>
              <a:rPr lang="en-US" sz="2400" i="1" dirty="0">
                <a:latin typeface="Georgia" panose="02040502050405020303" pitchFamily="18" charset="0"/>
              </a:rPr>
              <a:t> </a:t>
            </a:r>
            <a:r>
              <a:rPr lang="en-US" sz="2400" i="1" dirty="0" err="1">
                <a:latin typeface="Georgia" panose="02040502050405020303" pitchFamily="18" charset="0"/>
              </a:rPr>
              <a:t>fistulosa</a:t>
            </a:r>
            <a:r>
              <a:rPr lang="en-US" sz="2400" i="1" dirty="0">
                <a:latin typeface="Georgia" panose="02040502050405020303" pitchFamily="18" charset="0"/>
              </a:rPr>
              <a:t>, </a:t>
            </a:r>
            <a:r>
              <a:rPr lang="en-US" sz="2400" i="1" dirty="0" err="1">
                <a:latin typeface="Georgia" panose="02040502050405020303" pitchFamily="18" charset="0"/>
              </a:rPr>
              <a:t>Oenothera</a:t>
            </a:r>
            <a:r>
              <a:rPr lang="en-US" sz="2400" i="1" dirty="0">
                <a:latin typeface="Georgia" panose="02040502050405020303" pitchFamily="18" charset="0"/>
              </a:rPr>
              <a:t> </a:t>
            </a:r>
            <a:r>
              <a:rPr lang="en-US" sz="2400" i="1" dirty="0" err="1">
                <a:latin typeface="Georgia" panose="02040502050405020303" pitchFamily="18" charset="0"/>
              </a:rPr>
              <a:t>fruticosa</a:t>
            </a:r>
            <a:r>
              <a:rPr lang="en-US" sz="2400" dirty="0">
                <a:latin typeface="Georgia" panose="02040502050405020303" pitchFamily="18" charset="0"/>
              </a:rPr>
              <a:t>, and </a:t>
            </a:r>
            <a:r>
              <a:rPr lang="en-US" sz="2400" i="1" dirty="0" err="1">
                <a:latin typeface="Georgia" panose="02040502050405020303" pitchFamily="18" charset="0"/>
              </a:rPr>
              <a:t>Schizachyrium</a:t>
            </a:r>
            <a:r>
              <a:rPr lang="en-US" sz="2400" i="1" dirty="0">
                <a:latin typeface="Georgia" panose="02040502050405020303" pitchFamily="18" charset="0"/>
              </a:rPr>
              <a:t> </a:t>
            </a:r>
            <a:r>
              <a:rPr lang="en-US" sz="2400" i="1" dirty="0" err="1">
                <a:latin typeface="Georgia" panose="02040502050405020303" pitchFamily="18" charset="0"/>
              </a:rPr>
              <a:t>scoparium</a:t>
            </a:r>
            <a:r>
              <a:rPr lang="en-US" sz="2400" i="1" dirty="0">
                <a:latin typeface="Georgia" panose="02040502050405020303" pitchFamily="18" charset="0"/>
              </a:rPr>
              <a:t> </a:t>
            </a:r>
            <a:r>
              <a:rPr lang="en-US" sz="2400" dirty="0">
                <a:latin typeface="Georgia" panose="02040502050405020303" pitchFamily="18" charset="0"/>
              </a:rPr>
              <a:t>were compared to </a:t>
            </a:r>
            <a:r>
              <a:rPr lang="en-US" sz="2400" i="1" dirty="0">
                <a:latin typeface="Georgia" panose="02040502050405020303" pitchFamily="18" charset="0"/>
              </a:rPr>
              <a:t>Coreopsis</a:t>
            </a:r>
            <a:r>
              <a:rPr lang="en-US" sz="2400" dirty="0">
                <a:latin typeface="Georgia" panose="02040502050405020303" pitchFamily="18" charset="0"/>
              </a:rPr>
              <a:t> ‘Tequila Sunrise’, </a:t>
            </a:r>
            <a:r>
              <a:rPr lang="en-US" sz="2400" i="1" dirty="0" err="1">
                <a:latin typeface="Georgia" panose="02040502050405020303" pitchFamily="18" charset="0"/>
              </a:rPr>
              <a:t>Monarda</a:t>
            </a:r>
            <a:r>
              <a:rPr lang="en-US" sz="2400" i="1" dirty="0">
                <a:latin typeface="Georgia" panose="02040502050405020303" pitchFamily="18" charset="0"/>
              </a:rPr>
              <a:t> </a:t>
            </a:r>
            <a:r>
              <a:rPr lang="en-US" sz="2400" dirty="0">
                <a:latin typeface="Georgia" panose="02040502050405020303" pitchFamily="18" charset="0"/>
              </a:rPr>
              <a:t>‘Claire Grace’, </a:t>
            </a:r>
            <a:r>
              <a:rPr lang="en-US" sz="2400" i="1" dirty="0" err="1">
                <a:latin typeface="Georgia" panose="02040502050405020303" pitchFamily="18" charset="0"/>
              </a:rPr>
              <a:t>Oenothera</a:t>
            </a:r>
            <a:r>
              <a:rPr lang="en-US" sz="2400" dirty="0">
                <a:latin typeface="Georgia" panose="02040502050405020303" pitchFamily="18" charset="0"/>
              </a:rPr>
              <a:t> ‘Cold Crick’, and </a:t>
            </a:r>
            <a:r>
              <a:rPr lang="en-US" sz="2400" i="1" dirty="0" err="1">
                <a:latin typeface="Georgia" panose="02040502050405020303" pitchFamily="18" charset="0"/>
              </a:rPr>
              <a:t>Schizachyrium</a:t>
            </a:r>
            <a:r>
              <a:rPr lang="en-US" sz="2400" dirty="0">
                <a:latin typeface="Georgia" panose="02040502050405020303" pitchFamily="18" charset="0"/>
              </a:rPr>
              <a:t> ‘Prairie Blues’.</a:t>
            </a:r>
          </a:p>
          <a:p>
            <a:pPr marL="628650" lvl="1" indent="-342900">
              <a:spcBef>
                <a:spcPts val="600"/>
              </a:spcBef>
              <a:spcAft>
                <a:spcPts val="600"/>
              </a:spcAft>
              <a:buFont typeface="Wingdings" panose="05000000000000000000" pitchFamily="2" charset="2"/>
              <a:buChar char="Ø"/>
            </a:pPr>
            <a:r>
              <a:rPr lang="en-US" sz="2400" dirty="0">
                <a:solidFill>
                  <a:schemeClr val="tx2">
                    <a:lumMod val="75000"/>
                  </a:schemeClr>
                </a:solidFill>
                <a:latin typeface="Georgia" panose="02040502050405020303" pitchFamily="18" charset="0"/>
              </a:rPr>
              <a:t>Insect community (plant feeding hemipterans) associated with cultivars was distinct from that associated with wild-type plants for each plant species.</a:t>
            </a:r>
          </a:p>
          <a:p>
            <a:pPr marL="628650" lvl="1" indent="-342900">
              <a:spcBef>
                <a:spcPts val="600"/>
              </a:spcBef>
              <a:spcAft>
                <a:spcPts val="600"/>
              </a:spcAft>
              <a:buFont typeface="Wingdings" panose="05000000000000000000" pitchFamily="2" charset="2"/>
              <a:buChar char="Ø"/>
            </a:pPr>
            <a:r>
              <a:rPr lang="en-US" sz="2400" dirty="0">
                <a:latin typeface="Georgia" panose="02040502050405020303" pitchFamily="18" charset="0"/>
              </a:rPr>
              <a:t>Total insect abundance and insect biomass differed between cultivars and wild-propagated plants, but the direction of the difference changed over time and was not consistent among plant species. </a:t>
            </a:r>
          </a:p>
          <a:p>
            <a:pPr marL="628650" lvl="1" indent="-342900">
              <a:spcBef>
                <a:spcPts val="600"/>
              </a:spcBef>
              <a:spcAft>
                <a:spcPts val="600"/>
              </a:spcAft>
              <a:buFont typeface="Wingdings" panose="05000000000000000000" pitchFamily="2" charset="2"/>
              <a:buChar char="Ø"/>
            </a:pPr>
            <a:r>
              <a:rPr lang="en-US" sz="2400" dirty="0">
                <a:solidFill>
                  <a:schemeClr val="tx2">
                    <a:lumMod val="75000"/>
                  </a:schemeClr>
                </a:solidFill>
                <a:latin typeface="Georgia" panose="02040502050405020303" pitchFamily="18" charset="0"/>
              </a:rPr>
              <a:t>Species richness did not differ between cultivars and wild-type plants. </a:t>
            </a:r>
          </a:p>
          <a:p>
            <a:pPr marL="628650" lvl="1" indent="-342900">
              <a:spcBef>
                <a:spcPts val="600"/>
              </a:spcBef>
              <a:spcAft>
                <a:spcPts val="600"/>
              </a:spcAft>
              <a:buFont typeface="Wingdings" panose="05000000000000000000" pitchFamily="2" charset="2"/>
              <a:buChar char="Ø"/>
            </a:pPr>
            <a:r>
              <a:rPr lang="en-US" sz="2400" dirty="0">
                <a:latin typeface="Georgia" panose="02040502050405020303" pitchFamily="18" charset="0"/>
              </a:rPr>
              <a:t>These findings suggest that abundance and diversity of hemipteran insects does not depend on the source of the plant material per se, but rather on the particular characteristics of cultivars that distinguish them from the wild type.</a:t>
            </a:r>
          </a:p>
        </p:txBody>
      </p:sp>
      <p:sp>
        <p:nvSpPr>
          <p:cNvPr id="11" name="Rectangle 10"/>
          <p:cNvSpPr/>
          <p:nvPr/>
        </p:nvSpPr>
        <p:spPr>
          <a:xfrm>
            <a:off x="152400" y="6494478"/>
            <a:ext cx="7239000" cy="338554"/>
          </a:xfrm>
          <a:prstGeom prst="rect">
            <a:avLst/>
          </a:prstGeom>
        </p:spPr>
        <p:txBody>
          <a:bodyPr wrap="square">
            <a:spAutoFit/>
          </a:bodyPr>
          <a:lstStyle/>
          <a:p>
            <a:r>
              <a:rPr lang="en-US" sz="1600" i="1" baseline="30000" dirty="0">
                <a:solidFill>
                  <a:schemeClr val="tx1">
                    <a:lumMod val="65000"/>
                  </a:schemeClr>
                </a:solidFill>
              </a:rPr>
              <a:t>1</a:t>
            </a:r>
            <a:r>
              <a:rPr lang="en-US" sz="1600" i="1" dirty="0">
                <a:solidFill>
                  <a:schemeClr val="tx1">
                    <a:lumMod val="65000"/>
                  </a:schemeClr>
                </a:solidFill>
              </a:rPr>
              <a:t>Environmental Entomology, 47(4), 2018, 890–901 </a:t>
            </a:r>
            <a:r>
              <a:rPr lang="en-US" sz="1600" i="1" dirty="0" err="1">
                <a:solidFill>
                  <a:schemeClr val="tx1">
                    <a:lumMod val="65000"/>
                  </a:schemeClr>
                </a:solidFill>
              </a:rPr>
              <a:t>doi</a:t>
            </a:r>
            <a:r>
              <a:rPr lang="en-US" sz="1600" i="1" dirty="0">
                <a:solidFill>
                  <a:schemeClr val="tx1">
                    <a:lumMod val="65000"/>
                  </a:schemeClr>
                </a:solidFill>
              </a:rPr>
              <a:t>: 10.1093/</a:t>
            </a:r>
            <a:r>
              <a:rPr lang="en-US" sz="1600" i="1" dirty="0" err="1">
                <a:solidFill>
                  <a:schemeClr val="tx1">
                    <a:lumMod val="65000"/>
                  </a:schemeClr>
                </a:solidFill>
              </a:rPr>
              <a:t>ee</a:t>
            </a:r>
            <a:r>
              <a:rPr lang="en-US" sz="1600" i="1" dirty="0">
                <a:solidFill>
                  <a:schemeClr val="tx1">
                    <a:lumMod val="65000"/>
                  </a:schemeClr>
                </a:solidFill>
              </a:rPr>
              <a:t>/nvy057</a:t>
            </a:r>
          </a:p>
        </p:txBody>
      </p:sp>
    </p:spTree>
    <p:extLst>
      <p:ext uri="{BB962C8B-B14F-4D97-AF65-F5344CB8AC3E}">
        <p14:creationId xmlns:p14="http://schemas.microsoft.com/office/powerpoint/2010/main" val="3702666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80D73B62-EF8B-45AA-A37F-E58A016C6554}"/>
              </a:ext>
            </a:extLst>
          </p:cNvPr>
          <p:cNvSpPr txBox="1">
            <a:spLocks/>
          </p:cNvSpPr>
          <p:nvPr/>
        </p:nvSpPr>
        <p:spPr>
          <a:xfrm>
            <a:off x="304800" y="1752600"/>
            <a:ext cx="10972800" cy="4525963"/>
          </a:xfrm>
          <a:prstGeom prst="rect">
            <a:avLst/>
          </a:prstGeom>
        </p:spPr>
        <p:txBody>
          <a:bodyPr vert="horz" lIns="91440" tIns="45720" rIns="91440" bIns="45720" rtlCol="0" anchor="t">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endParaRPr lang="en-US" sz="2800" kern="0" dirty="0">
              <a:solidFill>
                <a:srgbClr val="FFFF00"/>
              </a:solidFill>
              <a:latin typeface="Georgia" panose="02040502050405020303" pitchFamily="18" charset="0"/>
              <a:cs typeface="Calibri"/>
            </a:endParaRPr>
          </a:p>
          <a:p>
            <a:pPr lvl="1"/>
            <a:endParaRPr lang="en-US" sz="2400" kern="0" dirty="0">
              <a:solidFill>
                <a:srgbClr val="FFFF00"/>
              </a:solidFill>
              <a:latin typeface="Georgia" panose="02040502050405020303" pitchFamily="18" charset="0"/>
              <a:cs typeface="Calibri"/>
            </a:endParaRPr>
          </a:p>
        </p:txBody>
      </p:sp>
      <p:sp>
        <p:nvSpPr>
          <p:cNvPr id="8" name="Text Box 5"/>
          <p:cNvSpPr txBox="1">
            <a:spLocks noChangeArrowheads="1"/>
          </p:cNvSpPr>
          <p:nvPr/>
        </p:nvSpPr>
        <p:spPr bwMode="auto">
          <a:xfrm>
            <a:off x="123824" y="152400"/>
            <a:ext cx="11687176"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ts val="0"/>
              </a:spcBef>
            </a:pPr>
            <a:r>
              <a:rPr lang="en-US" altLang="en-US" sz="2800" b="1" dirty="0">
                <a:solidFill>
                  <a:schemeClr val="accent2">
                    <a:lumMod val="60000"/>
                    <a:lumOff val="40000"/>
                  </a:schemeClr>
                </a:solidFill>
                <a:latin typeface="Georgia" panose="02040502050405020303" pitchFamily="18" charset="0"/>
              </a:rPr>
              <a:t>Depends on the Features Changed, Extent of Change, etc.</a:t>
            </a:r>
          </a:p>
        </p:txBody>
      </p:sp>
      <p:sp>
        <p:nvSpPr>
          <p:cNvPr id="10" name="Rectangle 9"/>
          <p:cNvSpPr/>
          <p:nvPr/>
        </p:nvSpPr>
        <p:spPr>
          <a:xfrm>
            <a:off x="109536" y="675620"/>
            <a:ext cx="11963400" cy="2769989"/>
          </a:xfrm>
          <a:prstGeom prst="rect">
            <a:avLst/>
          </a:prstGeom>
        </p:spPr>
        <p:txBody>
          <a:bodyPr wrap="square">
            <a:spAutoFit/>
          </a:bodyPr>
          <a:lstStyle/>
          <a:p>
            <a:pPr marL="228600" indent="-228600">
              <a:spcBef>
                <a:spcPts val="600"/>
              </a:spcBef>
              <a:spcAft>
                <a:spcPts val="600"/>
              </a:spcAft>
              <a:buFont typeface="Arial" panose="020B0604020202020204" pitchFamily="34" charset="0"/>
              <a:buChar char="•"/>
            </a:pPr>
            <a:r>
              <a:rPr lang="en-US" sz="2400" dirty="0">
                <a:latin typeface="Georgia" panose="02040502050405020303" pitchFamily="18" charset="0"/>
              </a:rPr>
              <a:t>Other research:</a:t>
            </a:r>
          </a:p>
          <a:p>
            <a:pPr marL="457200" indent="-285750">
              <a:spcBef>
                <a:spcPts val="600"/>
              </a:spcBef>
              <a:spcAft>
                <a:spcPts val="600"/>
              </a:spcAft>
              <a:buFont typeface="Wingdings" panose="05000000000000000000" pitchFamily="2" charset="2"/>
              <a:buChar char="Ø"/>
            </a:pPr>
            <a:r>
              <a:rPr lang="en-US" sz="2400" dirty="0">
                <a:solidFill>
                  <a:schemeClr val="tx2">
                    <a:lumMod val="75000"/>
                  </a:schemeClr>
                </a:solidFill>
                <a:latin typeface="Georgia" panose="02040502050405020303" pitchFamily="18" charset="0"/>
              </a:rPr>
              <a:t>Cultivars with altered flower morphology were visited by fewer pollinators or fewer species of pollinators than the wild-type plants. In some cases, the change in morphology reduced nectar secretion.</a:t>
            </a:r>
          </a:p>
          <a:p>
            <a:pPr marL="457200" indent="-285750">
              <a:spcBef>
                <a:spcPts val="600"/>
              </a:spcBef>
              <a:spcAft>
                <a:spcPts val="600"/>
              </a:spcAft>
              <a:buFont typeface="Wingdings" panose="05000000000000000000" pitchFamily="2" charset="2"/>
              <a:buChar char="Ø"/>
            </a:pPr>
            <a:r>
              <a:rPr lang="en-US" sz="2400" dirty="0">
                <a:solidFill>
                  <a:schemeClr val="tx2">
                    <a:lumMod val="75000"/>
                  </a:schemeClr>
                </a:solidFill>
                <a:latin typeface="Georgia" panose="02040502050405020303" pitchFamily="18" charset="0"/>
              </a:rPr>
              <a:t>Sterile cultivars have fewer seed-feeding insects.</a:t>
            </a:r>
          </a:p>
          <a:p>
            <a:pPr marL="457200" indent="-285750">
              <a:spcBef>
                <a:spcPts val="600"/>
              </a:spcBef>
              <a:spcAft>
                <a:spcPts val="600"/>
              </a:spcAft>
              <a:buFont typeface="Wingdings" panose="05000000000000000000" pitchFamily="2" charset="2"/>
              <a:buChar char="Ø"/>
            </a:pPr>
            <a:r>
              <a:rPr lang="en-US" sz="2400" dirty="0">
                <a:solidFill>
                  <a:schemeClr val="tx2">
                    <a:lumMod val="75000"/>
                  </a:schemeClr>
                </a:solidFill>
                <a:latin typeface="Georgia" panose="02040502050405020303" pitchFamily="18" charset="0"/>
              </a:rPr>
              <a:t>Selections with strong foliar colors, esp. purple, have fewer leaf-feeding insects.</a:t>
            </a:r>
            <a:endParaRPr lang="en-US" sz="2400" dirty="0">
              <a:latin typeface="Georgia" panose="02040502050405020303"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06" y="3705176"/>
            <a:ext cx="3352800" cy="3152824"/>
          </a:xfrm>
          <a:prstGeom prst="rect">
            <a:avLst/>
          </a:prstGeom>
        </p:spPr>
      </p:pic>
      <p:sp>
        <p:nvSpPr>
          <p:cNvPr id="6" name="Rectangle 5"/>
          <p:cNvSpPr/>
          <p:nvPr/>
        </p:nvSpPr>
        <p:spPr>
          <a:xfrm>
            <a:off x="3695701" y="3722822"/>
            <a:ext cx="2438399" cy="1015663"/>
          </a:xfrm>
          <a:prstGeom prst="rect">
            <a:avLst/>
          </a:prstGeom>
        </p:spPr>
        <p:txBody>
          <a:bodyPr wrap="square">
            <a:spAutoFit/>
          </a:bodyPr>
          <a:lstStyle/>
          <a:p>
            <a:r>
              <a:rPr lang="en-US" sz="2000" dirty="0">
                <a:solidFill>
                  <a:srgbClr val="FFFF00"/>
                </a:solidFill>
                <a:latin typeface="Georgia" panose="02040502050405020303" pitchFamily="18" charset="0"/>
                <a:cs typeface="Calibri"/>
              </a:rPr>
              <a:t>Bloodroot, </a:t>
            </a:r>
            <a:r>
              <a:rPr lang="en-US" sz="2000" i="1" dirty="0" err="1">
                <a:solidFill>
                  <a:srgbClr val="FFFF00"/>
                </a:solidFill>
                <a:latin typeface="Georgia" panose="02040502050405020303" pitchFamily="18" charset="0"/>
                <a:cs typeface="Calibri"/>
              </a:rPr>
              <a:t>Sanguinaria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canadensis</a:t>
            </a:r>
            <a:endParaRPr lang="en-US" sz="2000" i="1" dirty="0">
              <a:solidFill>
                <a:srgbClr val="FFFF00"/>
              </a:solidFill>
              <a:latin typeface="Georgia" panose="02040502050405020303" pitchFamily="18" charset="0"/>
              <a:cs typeface="Calibri"/>
            </a:endParaRPr>
          </a:p>
        </p:txBody>
      </p:sp>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p:blipFill>
        <p:spPr>
          <a:xfrm rot="16200000">
            <a:off x="7740189" y="2762249"/>
            <a:ext cx="3048002" cy="5143500"/>
          </a:xfrm>
          <a:prstGeom prst="rect">
            <a:avLst/>
          </a:prstGeom>
        </p:spPr>
      </p:pic>
      <p:sp>
        <p:nvSpPr>
          <p:cNvPr id="9" name="Rectangle 8"/>
          <p:cNvSpPr/>
          <p:nvPr/>
        </p:nvSpPr>
        <p:spPr>
          <a:xfrm>
            <a:off x="5105400" y="5770731"/>
            <a:ext cx="2438399" cy="1015663"/>
          </a:xfrm>
          <a:prstGeom prst="rect">
            <a:avLst/>
          </a:prstGeom>
        </p:spPr>
        <p:txBody>
          <a:bodyPr wrap="square">
            <a:spAutoFit/>
          </a:bodyPr>
          <a:lstStyle/>
          <a:p>
            <a:r>
              <a:rPr lang="en-US" sz="2000" i="1" dirty="0" err="1">
                <a:solidFill>
                  <a:srgbClr val="FFFF00"/>
                </a:solidFill>
                <a:latin typeface="Georgia" panose="02040502050405020303" pitchFamily="18" charset="0"/>
                <a:cs typeface="Calibri"/>
              </a:rPr>
              <a:t>Sanguinaria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canadensis</a:t>
            </a:r>
            <a:r>
              <a:rPr lang="en-US" sz="2000" i="1" dirty="0">
                <a:solidFill>
                  <a:srgbClr val="FFFF00"/>
                </a:solidFill>
                <a:latin typeface="Georgia" panose="02040502050405020303" pitchFamily="18" charset="0"/>
                <a:cs typeface="Calibri"/>
              </a:rPr>
              <a:t> </a:t>
            </a:r>
            <a:r>
              <a:rPr lang="en-US" sz="2000" dirty="0">
                <a:solidFill>
                  <a:srgbClr val="FFFF00"/>
                </a:solidFill>
                <a:latin typeface="Georgia" panose="02040502050405020303" pitchFamily="18" charset="0"/>
                <a:cs typeface="Calibri"/>
              </a:rPr>
              <a:t>‘</a:t>
            </a:r>
            <a:r>
              <a:rPr lang="en-US" sz="2000" dirty="0" err="1">
                <a:solidFill>
                  <a:srgbClr val="FFFF00"/>
                </a:solidFill>
                <a:latin typeface="Georgia" panose="02040502050405020303" pitchFamily="18" charset="0"/>
                <a:cs typeface="Calibri"/>
              </a:rPr>
              <a:t>Mulitplex</a:t>
            </a:r>
            <a:r>
              <a:rPr lang="en-US" sz="2000" dirty="0">
                <a:solidFill>
                  <a:srgbClr val="FFFF00"/>
                </a:solidFill>
                <a:latin typeface="Georgia" panose="02040502050405020303" pitchFamily="18" charset="0"/>
                <a:cs typeface="Calibri"/>
              </a:rPr>
              <a:t>’</a:t>
            </a:r>
          </a:p>
        </p:txBody>
      </p:sp>
      <p:sp>
        <p:nvSpPr>
          <p:cNvPr id="4" name="Rectangle 3"/>
          <p:cNvSpPr/>
          <p:nvPr/>
        </p:nvSpPr>
        <p:spPr>
          <a:xfrm>
            <a:off x="6629400" y="6530170"/>
            <a:ext cx="3424335" cy="307777"/>
          </a:xfrm>
          <a:prstGeom prst="rect">
            <a:avLst/>
          </a:prstGeom>
        </p:spPr>
        <p:txBody>
          <a:bodyPr wrap="none">
            <a:spAutoFit/>
          </a:bodyPr>
          <a:lstStyle/>
          <a:p>
            <a:r>
              <a:rPr lang="en-US" sz="1400" dirty="0">
                <a:solidFill>
                  <a:schemeClr val="tx1">
                    <a:lumMod val="65000"/>
                  </a:schemeClr>
                </a:solidFill>
              </a:rPr>
              <a:t>JLBG @ Juniper Level Botanic </a:t>
            </a:r>
            <a:r>
              <a:rPr lang="en-US" sz="1400" dirty="0" err="1">
                <a:solidFill>
                  <a:schemeClr val="tx1">
                    <a:lumMod val="65000"/>
                  </a:schemeClr>
                </a:solidFill>
              </a:rPr>
              <a:t>Gdn</a:t>
            </a:r>
            <a:r>
              <a:rPr lang="en-US" sz="1400" dirty="0">
                <a:solidFill>
                  <a:schemeClr val="tx1">
                    <a:lumMod val="65000"/>
                  </a:schemeClr>
                </a:solidFill>
              </a:rPr>
              <a:t>, NC </a:t>
            </a:r>
          </a:p>
        </p:txBody>
      </p:sp>
    </p:spTree>
    <p:extLst>
      <p:ext uri="{BB962C8B-B14F-4D97-AF65-F5344CB8AC3E}">
        <p14:creationId xmlns:p14="http://schemas.microsoft.com/office/powerpoint/2010/main" val="2855533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2BD5-B526-4EAB-849D-D0BE4D670846}"/>
              </a:ext>
            </a:extLst>
          </p:cNvPr>
          <p:cNvSpPr>
            <a:spLocks noGrp="1"/>
          </p:cNvSpPr>
          <p:nvPr>
            <p:ph type="title"/>
          </p:nvPr>
        </p:nvSpPr>
        <p:spPr>
          <a:xfrm>
            <a:off x="457200" y="4419600"/>
            <a:ext cx="10363200" cy="1362075"/>
          </a:xfrm>
        </p:spPr>
        <p:txBody>
          <a:bodyPr>
            <a:normAutofit fontScale="90000"/>
          </a:bodyPr>
          <a:lstStyle/>
          <a:p>
            <a:r>
              <a:rPr lang="en-US" sz="7500" dirty="0">
                <a:solidFill>
                  <a:srgbClr val="FFFF00"/>
                </a:solidFill>
                <a:latin typeface="Georgia" panose="02040502050405020303" pitchFamily="18" charset="0"/>
                <a:cs typeface="Arial"/>
              </a:rPr>
              <a:t>Native Perennials </a:t>
            </a:r>
            <a:endParaRPr lang="en-US" sz="7500" dirty="0">
              <a:solidFill>
                <a:srgbClr val="FFFF00"/>
              </a:solidFill>
              <a:latin typeface="Georgia" panose="02040502050405020303" pitchFamily="18" charset="0"/>
              <a:cs typeface="Calibri Light"/>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066800"/>
            <a:ext cx="4532811" cy="5486400"/>
          </a:xfrm>
          <a:prstGeom prst="rect">
            <a:avLst/>
          </a:prstGeom>
        </p:spPr>
      </p:pic>
      <p:pic>
        <p:nvPicPr>
          <p:cNvPr id="4" name="Picture 18" descr="7ato9asmall"/>
          <p:cNvPicPr>
            <a:picLocks noChangeAspect="1" noChangeArrowheads="1"/>
          </p:cNvPicPr>
          <p:nvPr/>
        </p:nvPicPr>
        <p:blipFill>
          <a:blip r:embed="rId4">
            <a:lum bright="6000"/>
            <a:extLst>
              <a:ext uri="{28A0092B-C50C-407E-A947-70E740481C1C}">
                <a14:useLocalDpi xmlns:a14="http://schemas.microsoft.com/office/drawing/2010/main" val="0"/>
              </a:ext>
            </a:extLst>
          </a:blip>
          <a:srcRect/>
          <a:stretch>
            <a:fillRect/>
          </a:stretch>
        </p:blipFill>
        <p:spPr bwMode="auto">
          <a:xfrm>
            <a:off x="5334000" y="3962400"/>
            <a:ext cx="1162050" cy="1371600"/>
          </a:xfrm>
          <a:prstGeom prst="rect">
            <a:avLst/>
          </a:prstGeom>
          <a:noFill/>
          <a:ln w="127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845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95789"/>
            <a:ext cx="10972800" cy="642411"/>
          </a:xfrm>
        </p:spPr>
        <p:txBody>
          <a:bodyPr/>
          <a:lstStyle/>
          <a:p>
            <a:r>
              <a:rPr lang="en-US" sz="3600" b="1" dirty="0" err="1">
                <a:solidFill>
                  <a:schemeClr val="accent2">
                    <a:lumMod val="60000"/>
                    <a:lumOff val="40000"/>
                  </a:schemeClr>
                </a:solidFill>
                <a:latin typeface="Georgia" panose="02040502050405020303" pitchFamily="18" charset="0"/>
                <a:cs typeface="Calibri Light"/>
              </a:rPr>
              <a:t>Wideleaf</a:t>
            </a:r>
            <a:r>
              <a:rPr lang="en-US" sz="3600" b="1" dirty="0">
                <a:solidFill>
                  <a:schemeClr val="accent2">
                    <a:lumMod val="60000"/>
                    <a:lumOff val="40000"/>
                  </a:schemeClr>
                </a:solidFill>
                <a:latin typeface="Georgia" panose="02040502050405020303" pitchFamily="18" charset="0"/>
                <a:cs typeface="Calibri Light"/>
              </a:rPr>
              <a:t> Blue Star, Eastern Blue Star</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3855" y="1219200"/>
            <a:ext cx="9041949" cy="4525963"/>
          </a:xfrm>
        </p:spPr>
        <p:txBody>
          <a:bodyPr vert="horz" lIns="91440" tIns="45720" rIns="91440" bIns="45720" rtlCol="0" anchor="t">
            <a:noAutofit/>
          </a:bodyPr>
          <a:lstStyle/>
          <a:p>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Compact, clump-forming plant with narrow, lustrous green leaves that radiate around stem.  </a:t>
            </a:r>
          </a:p>
          <a:p>
            <a:pPr marL="679450" lvl="1"/>
            <a:r>
              <a:rPr lang="en-US" sz="2400" dirty="0">
                <a:solidFill>
                  <a:schemeClr val="tx2">
                    <a:lumMod val="90000"/>
                  </a:schemeClr>
                </a:solidFill>
                <a:latin typeface="Georgia" panose="02040502050405020303" pitchFamily="18" charset="0"/>
                <a:cs typeface="Calibri"/>
              </a:rPr>
              <a:t>Leaves turn yellow-gold in fall.</a:t>
            </a:r>
          </a:p>
          <a:p>
            <a:pPr marL="679450" lvl="1"/>
            <a:r>
              <a:rPr lang="en-US" sz="2400" dirty="0">
                <a:solidFill>
                  <a:schemeClr val="tx2">
                    <a:lumMod val="90000"/>
                  </a:schemeClr>
                </a:solidFill>
                <a:latin typeface="Georgia" panose="02040502050405020303" pitchFamily="18" charset="0"/>
                <a:cs typeface="Calibri"/>
              </a:rPr>
              <a:t>From spring to early summer, blue, star-shaped flowers, ½ in across are borne in loose clusters at stem tips.</a:t>
            </a:r>
            <a:endParaRPr lang="en-US" sz="4000" dirty="0">
              <a:solidFill>
                <a:schemeClr val="tx2">
                  <a:lumMod val="90000"/>
                </a:schemeClr>
              </a:solidFill>
              <a:latin typeface="Georgia" panose="02040502050405020303" pitchFamily="18" charset="0"/>
              <a:cs typeface="Calibri"/>
            </a:endParaRPr>
          </a:p>
          <a:p>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endParaRPr lang="en-US" sz="2000" dirty="0">
              <a:solidFill>
                <a:srgbClr val="FFFF00"/>
              </a:solidFill>
              <a:latin typeface="Georgia" panose="02040502050405020303" pitchFamily="18" charset="0"/>
              <a:cs typeface="Calibri"/>
            </a:endParaRPr>
          </a:p>
          <a:p>
            <a:pPr marL="679450" lvl="1"/>
            <a:r>
              <a:rPr lang="en-US" sz="2400" dirty="0">
                <a:solidFill>
                  <a:schemeClr val="tx2">
                    <a:lumMod val="90000"/>
                  </a:schemeClr>
                </a:solidFill>
                <a:latin typeface="Georgia" panose="02040502050405020303" pitchFamily="18" charset="0"/>
                <a:cs typeface="Calibri"/>
              </a:rPr>
              <a:t>Well-drained soil &amp; full sun to partial shade </a:t>
            </a:r>
            <a:endParaRPr lang="en-US" dirty="0">
              <a:solidFill>
                <a:schemeClr val="tx2">
                  <a:lumMod val="90000"/>
                </a:schemeClr>
              </a:solidFill>
              <a:latin typeface="Georgia" panose="02040502050405020303" pitchFamily="18" charset="0"/>
              <a:cs typeface="Calibri"/>
            </a:endParaRPr>
          </a:p>
          <a:p>
            <a:pPr marL="679450" lvl="1"/>
            <a:r>
              <a:rPr lang="en-US" sz="2400" dirty="0">
                <a:solidFill>
                  <a:schemeClr val="tx2">
                    <a:lumMod val="90000"/>
                  </a:schemeClr>
                </a:solidFill>
                <a:latin typeface="Georgia" panose="02040502050405020303" pitchFamily="18" charset="0"/>
                <a:cs typeface="Calibri"/>
              </a:rPr>
              <a:t>Cut back plants after flowering to encourage compact growth.</a:t>
            </a:r>
          </a:p>
          <a:p>
            <a:pPr marL="679450" lvl="1"/>
            <a:r>
              <a:rPr lang="en-US" sz="2400" dirty="0">
                <a:solidFill>
                  <a:schemeClr val="tx2">
                    <a:lumMod val="90000"/>
                  </a:schemeClr>
                </a:solidFill>
                <a:latin typeface="Georgia" panose="02040502050405020303" pitchFamily="18" charset="0"/>
                <a:cs typeface="Calibri"/>
              </a:rPr>
              <a:t>Deer do not like the milky sap.</a:t>
            </a:r>
          </a:p>
          <a:p>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2 to 3 feet tall &amp; 2 to 3 feet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Rich hardwood forests, floodplains &amp; stream banks.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94349" y="1752600"/>
            <a:ext cx="2988126" cy="4509430"/>
          </a:xfrm>
          <a:prstGeom prst="rect">
            <a:avLst/>
          </a:prstGeom>
        </p:spPr>
      </p:pic>
      <p:sp>
        <p:nvSpPr>
          <p:cNvPr id="7" name="Rectangle 6"/>
          <p:cNvSpPr/>
          <p:nvPr/>
        </p:nvSpPr>
        <p:spPr>
          <a:xfrm>
            <a:off x="8686800" y="6348951"/>
            <a:ext cx="3355406" cy="400110"/>
          </a:xfrm>
          <a:prstGeom prst="rect">
            <a:avLst/>
          </a:prstGeom>
        </p:spPr>
        <p:txBody>
          <a:bodyPr wrap="none">
            <a:spAutoFit/>
          </a:bodyPr>
          <a:lstStyle/>
          <a:p>
            <a:r>
              <a:rPr lang="en-US" sz="2000" i="1" dirty="0" err="1">
                <a:solidFill>
                  <a:srgbClr val="FFFF00"/>
                </a:solidFill>
                <a:effectLst>
                  <a:outerShdw blurRad="38100" dist="38100" dir="2700000" algn="tl">
                    <a:srgbClr val="000000">
                      <a:alpha val="43137"/>
                    </a:srgbClr>
                  </a:outerShdw>
                </a:effectLst>
                <a:latin typeface="Georgia" panose="02040502050405020303" pitchFamily="18" charset="0"/>
                <a:cs typeface="Calibri Light"/>
              </a:rPr>
              <a:t>Amsonia</a:t>
            </a:r>
            <a:r>
              <a:rPr lang="en-US" sz="2000" i="1" dirty="0">
                <a:solidFill>
                  <a:srgbClr val="FFFF00"/>
                </a:solidFill>
                <a:effectLst>
                  <a:outerShdw blurRad="38100" dist="38100" dir="2700000" algn="tl">
                    <a:srgbClr val="000000">
                      <a:alpha val="43137"/>
                    </a:srgbClr>
                  </a:outerShdw>
                </a:effectLst>
                <a:latin typeface="Georgia" panose="02040502050405020303" pitchFamily="18" charset="0"/>
                <a:cs typeface="Calibri Light"/>
              </a:rPr>
              <a:t> </a:t>
            </a:r>
            <a:r>
              <a:rPr lang="en-US" sz="2000" i="1" dirty="0" err="1">
                <a:solidFill>
                  <a:srgbClr val="FFFF00"/>
                </a:solidFill>
                <a:effectLst>
                  <a:outerShdw blurRad="38100" dist="38100" dir="2700000" algn="tl">
                    <a:srgbClr val="000000">
                      <a:alpha val="43137"/>
                    </a:srgbClr>
                  </a:outerShdw>
                </a:effectLst>
                <a:latin typeface="Georgia" panose="02040502050405020303" pitchFamily="18" charset="0"/>
                <a:cs typeface="Calibri Light"/>
              </a:rPr>
              <a:t>tabernaemontana</a:t>
            </a:r>
            <a:endParaRPr lang="en-US" sz="2000" dirty="0">
              <a:solidFill>
                <a:srgbClr val="FFFF00"/>
              </a:solidFill>
              <a:effectLst>
                <a:outerShdw blurRad="38100" dist="38100" dir="2700000" algn="tl">
                  <a:srgbClr val="000000">
                    <a:alpha val="43137"/>
                  </a:srgbClr>
                </a:outerShdw>
              </a:effectLst>
              <a:latin typeface="Georgia" panose="02040502050405020303" pitchFamily="18" charset="0"/>
            </a:endParaRPr>
          </a:p>
        </p:txBody>
      </p:sp>
    </p:spTree>
    <p:extLst>
      <p:ext uri="{BB962C8B-B14F-4D97-AF65-F5344CB8AC3E}">
        <p14:creationId xmlns:p14="http://schemas.microsoft.com/office/powerpoint/2010/main" val="1969014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0"/>
            <a:ext cx="109728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Eastern Columbine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9792" y="1219200"/>
            <a:ext cx="8499764" cy="4525963"/>
          </a:xfrm>
        </p:spPr>
        <p:txBody>
          <a:bodyPr vert="horz" lIns="91440" tIns="45720" rIns="91440" bIns="45720" rtlCol="0" anchor="t">
            <a:noAutofit/>
          </a:bodyPr>
          <a:lstStyle/>
          <a:p>
            <a:r>
              <a:rPr lang="en-US" sz="2400" i="1" dirty="0">
                <a:solidFill>
                  <a:srgbClr val="FFFF00"/>
                </a:solidFill>
                <a:latin typeface="Georgia" panose="02040502050405020303" pitchFamily="18" charset="0"/>
                <a:cs typeface="Calibri"/>
              </a:rPr>
              <a:t> </a:t>
            </a: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Erect, branching plant.  </a:t>
            </a:r>
          </a:p>
          <a:p>
            <a:pPr marL="679450" lvl="1"/>
            <a:r>
              <a:rPr lang="en-US" sz="2400" dirty="0">
                <a:solidFill>
                  <a:schemeClr val="tx2">
                    <a:lumMod val="75000"/>
                  </a:schemeClr>
                </a:solidFill>
                <a:latin typeface="Georgia" panose="02040502050405020303" pitchFamily="18" charset="0"/>
                <a:cs typeface="Calibri"/>
              </a:rPr>
              <a:t>Leaves have 3 round lobes. </a:t>
            </a:r>
          </a:p>
          <a:p>
            <a:pPr marL="679450" lvl="1"/>
            <a:r>
              <a:rPr lang="en-US" sz="2400" dirty="0">
                <a:solidFill>
                  <a:schemeClr val="tx2">
                    <a:lumMod val="75000"/>
                  </a:schemeClr>
                </a:solidFill>
                <a:latin typeface="Georgia" panose="02040502050405020303" pitchFamily="18" charset="0"/>
                <a:cs typeface="Calibri"/>
              </a:rPr>
              <a:t>Delicate red &amp; yellow bell-like nodding flowers with spurred petals are produced on branch terminals in early spring &amp; remain for about 6 weeks.</a:t>
            </a:r>
          </a:p>
          <a:p>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marL="679450" lvl="1"/>
            <a:r>
              <a:rPr lang="en-US" sz="2400" dirty="0">
                <a:solidFill>
                  <a:schemeClr val="tx2">
                    <a:lumMod val="75000"/>
                  </a:schemeClr>
                </a:solidFill>
                <a:latin typeface="Georgia" panose="02040502050405020303" pitchFamily="18" charset="0"/>
                <a:cs typeface="Calibri"/>
              </a:rPr>
              <a:t>full sun to partial shade  </a:t>
            </a:r>
          </a:p>
          <a:p>
            <a:pPr marL="679450" lvl="1"/>
            <a:r>
              <a:rPr lang="en-US" sz="2400" dirty="0">
                <a:solidFill>
                  <a:schemeClr val="tx2">
                    <a:lumMod val="75000"/>
                  </a:schemeClr>
                </a:solidFill>
                <a:latin typeface="Georgia" panose="02040502050405020303" pitchFamily="18" charset="0"/>
                <a:cs typeface="Calibri"/>
              </a:rPr>
              <a:t>slightly alkaline well-drained soils</a:t>
            </a:r>
          </a:p>
          <a:p>
            <a:pPr marL="679450" lvl="1"/>
            <a:r>
              <a:rPr lang="en-US" sz="2400" dirty="0">
                <a:solidFill>
                  <a:schemeClr val="tx2">
                    <a:lumMod val="75000"/>
                  </a:schemeClr>
                </a:solidFill>
                <a:latin typeface="Georgia" panose="02040502050405020303" pitchFamily="18" charset="0"/>
                <a:cs typeface="Calibri"/>
              </a:rPr>
              <a:t>Prune after flowering to discourage re-seeding &amp; reduce leaf miner problems.</a:t>
            </a:r>
          </a:p>
          <a:p>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2 to 3 feet tall &amp; 1 to 1 ½ feet wide. </a:t>
            </a:r>
            <a:endParaRPr lang="en-US" sz="2400" b="1" dirty="0">
              <a:solidFill>
                <a:srgbClr val="FFC000"/>
              </a:solidFill>
              <a:latin typeface="Georgia" panose="02040502050405020303" pitchFamily="18" charset="0"/>
              <a:cs typeface="Calibri"/>
            </a:endParaRPr>
          </a:p>
          <a:p>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Calcareous or mafic woods &amp; nutrient-rich rocky slopes.  </a:t>
            </a:r>
          </a:p>
        </p:txBody>
      </p:sp>
      <p:sp>
        <p:nvSpPr>
          <p:cNvPr id="4" name="Rectangle 3"/>
          <p:cNvSpPr/>
          <p:nvPr/>
        </p:nvSpPr>
        <p:spPr>
          <a:xfrm>
            <a:off x="9372600" y="6361216"/>
            <a:ext cx="2630848"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Aquilegia </a:t>
            </a:r>
            <a:r>
              <a:rPr lang="en-US" sz="2000" i="1" dirty="0" err="1">
                <a:solidFill>
                  <a:srgbClr val="FFFF00"/>
                </a:solidFill>
                <a:latin typeface="Georgia" panose="02040502050405020303" pitchFamily="18" charset="0"/>
                <a:cs typeface="Calibri"/>
              </a:rPr>
              <a:t>canadensis</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77400" y="0"/>
            <a:ext cx="2514600" cy="3844101"/>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16619" t="21667" r="4101"/>
          <a:stretch/>
        </p:blipFill>
        <p:spPr>
          <a:xfrm>
            <a:off x="8865139" y="3581400"/>
            <a:ext cx="3326861" cy="2743200"/>
          </a:xfrm>
          <a:prstGeom prst="rect">
            <a:avLst/>
          </a:prstGeom>
        </p:spPr>
      </p:pic>
    </p:spTree>
    <p:extLst>
      <p:ext uri="{BB962C8B-B14F-4D97-AF65-F5344CB8AC3E}">
        <p14:creationId xmlns:p14="http://schemas.microsoft.com/office/powerpoint/2010/main" val="38083026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762000" y="-17813"/>
            <a:ext cx="10972800" cy="1143000"/>
          </a:xfrm>
        </p:spPr>
        <p:txBody>
          <a:bodyPr/>
          <a:lstStyle/>
          <a:p>
            <a:r>
              <a:rPr lang="en-US" sz="3600" b="1" dirty="0">
                <a:solidFill>
                  <a:schemeClr val="accent6">
                    <a:lumMod val="60000"/>
                    <a:lumOff val="40000"/>
                  </a:schemeClr>
                </a:solidFill>
                <a:latin typeface="Georgia" panose="02040502050405020303" pitchFamily="18" charset="0"/>
                <a:cs typeface="Calibri Light"/>
              </a:rPr>
              <a:t>Butterfly Weed, Butterfly Milkweed</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36616" y="1066800"/>
            <a:ext cx="9488384"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Bushy plant w/ several flowering branches emerging from a single crown.  </a:t>
            </a:r>
          </a:p>
          <a:p>
            <a:pPr marL="679450" lvl="1">
              <a:spcBef>
                <a:spcPts val="0"/>
              </a:spcBef>
            </a:pPr>
            <a:r>
              <a:rPr lang="en-US" sz="2400" dirty="0">
                <a:solidFill>
                  <a:schemeClr val="tx2">
                    <a:lumMod val="75000"/>
                  </a:schemeClr>
                </a:solidFill>
                <a:latin typeface="Georgia" panose="02040502050405020303" pitchFamily="18" charset="0"/>
                <a:cs typeface="Calibri"/>
              </a:rPr>
              <a:t>Leaves alternate, lance-shaped, 1 ½ to 2 ¼ in long, w/ pointed ends &amp; smooth margins. </a:t>
            </a:r>
          </a:p>
          <a:p>
            <a:pPr marL="679450" lvl="1">
              <a:spcBef>
                <a:spcPts val="0"/>
              </a:spcBef>
            </a:pPr>
            <a:r>
              <a:rPr lang="en-US" sz="2400" dirty="0">
                <a:solidFill>
                  <a:schemeClr val="tx2">
                    <a:lumMod val="75000"/>
                  </a:schemeClr>
                </a:solidFill>
                <a:latin typeface="Georgia" panose="02040502050405020303" pitchFamily="18" charset="0"/>
                <a:cs typeface="Calibri"/>
              </a:rPr>
              <a:t>Stems are hairy &amp; sap is clear.</a:t>
            </a:r>
          </a:p>
          <a:p>
            <a:pPr marL="679450" lvl="1">
              <a:spcBef>
                <a:spcPts val="0"/>
              </a:spcBef>
            </a:pPr>
            <a:r>
              <a:rPr lang="en-US" sz="2400" dirty="0">
                <a:solidFill>
                  <a:schemeClr val="tx2">
                    <a:lumMod val="75000"/>
                  </a:schemeClr>
                </a:solidFill>
                <a:latin typeface="Georgia" panose="02040502050405020303" pitchFamily="18" charset="0"/>
                <a:cs typeface="Calibri"/>
              </a:rPr>
              <a:t>In late spring through summer, many small,                                             bright orange flowers borne in clusters,                                                    2 to 5 in across, on stem terminals.</a:t>
            </a:r>
          </a:p>
          <a:p>
            <a:pPr marL="679450" lvl="1">
              <a:spcBef>
                <a:spcPts val="0"/>
              </a:spcBef>
            </a:pPr>
            <a:r>
              <a:rPr lang="en-US" sz="2400" dirty="0">
                <a:solidFill>
                  <a:schemeClr val="tx2">
                    <a:lumMod val="75000"/>
                  </a:schemeClr>
                </a:solidFill>
                <a:latin typeface="Georgia" panose="02040502050405020303" pitchFamily="18" charset="0"/>
                <a:cs typeface="Calibri"/>
              </a:rPr>
              <a:t>Seeds are borne in spindle-shaped pods that                                     are 3 to 6 in long.</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a:p>
            <a:pPr marL="679450" lvl="1">
              <a:spcBef>
                <a:spcPts val="0"/>
              </a:spcBef>
            </a:pPr>
            <a:r>
              <a:rPr lang="en-US" sz="2400" dirty="0">
                <a:solidFill>
                  <a:schemeClr val="tx2">
                    <a:lumMod val="75000"/>
                  </a:schemeClr>
                </a:solidFill>
                <a:latin typeface="Georgia" panose="02040502050405020303" pitchFamily="18" charset="0"/>
                <a:cs typeface="Calibri"/>
              </a:rPr>
              <a:t>full sun &amp; well-drained soil</a:t>
            </a:r>
          </a:p>
          <a:p>
            <a:pPr marL="679450" lvl="1">
              <a:spcBef>
                <a:spcPts val="0"/>
              </a:spcBef>
            </a:pPr>
            <a:r>
              <a:rPr lang="en-US" sz="2400" dirty="0">
                <a:solidFill>
                  <a:schemeClr val="tx2">
                    <a:lumMod val="75000"/>
                  </a:schemeClr>
                </a:solidFill>
                <a:latin typeface="Georgia" panose="02040502050405020303" pitchFamily="18" charset="0"/>
                <a:cs typeface="Calibri"/>
              </a:rPr>
              <a:t>remove aphid infestations w/ water stream</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1 to 2 feet high &amp; 1 to 2 feet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open woods, fields &amp; roadsides.  </a:t>
            </a:r>
          </a:p>
        </p:txBody>
      </p:sp>
      <p:sp>
        <p:nvSpPr>
          <p:cNvPr id="4" name="Rectangle 3"/>
          <p:cNvSpPr/>
          <p:nvPr/>
        </p:nvSpPr>
        <p:spPr>
          <a:xfrm>
            <a:off x="7442285" y="2758810"/>
            <a:ext cx="2339102"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Asclepias</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tuberosa</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81387" y="884737"/>
            <a:ext cx="2410613" cy="2474237"/>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3622" y="3200400"/>
            <a:ext cx="4595513" cy="3657600"/>
          </a:xfrm>
          <a:prstGeom prst="rect">
            <a:avLst/>
          </a:prstGeom>
        </p:spPr>
      </p:pic>
    </p:spTree>
    <p:extLst>
      <p:ext uri="{BB962C8B-B14F-4D97-AF65-F5344CB8AC3E}">
        <p14:creationId xmlns:p14="http://schemas.microsoft.com/office/powerpoint/2010/main" val="30667009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163780" y="-102145"/>
            <a:ext cx="109728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Blue Wild Indigo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772" y="1005413"/>
            <a:ext cx="6453249"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Bushy, upright plant with clover-like leaves having 3 bluish-green leaflets up to 2 in long.  </a:t>
            </a:r>
          </a:p>
          <a:p>
            <a:pPr marL="679450" lvl="1">
              <a:spcBef>
                <a:spcPts val="0"/>
              </a:spcBef>
            </a:pPr>
            <a:r>
              <a:rPr lang="en-US" sz="2400" dirty="0">
                <a:solidFill>
                  <a:schemeClr val="tx2">
                    <a:lumMod val="75000"/>
                  </a:schemeClr>
                </a:solidFill>
                <a:latin typeface="Georgia" panose="02040502050405020303" pitchFamily="18" charset="0"/>
                <a:cs typeface="Calibri"/>
              </a:rPr>
              <a:t>Purple, pea-like blooms appear in spring in dense terminal racemes, 4 to 16 in long, above foliage.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marL="679450" lvl="1">
              <a:spcBef>
                <a:spcPts val="0"/>
              </a:spcBef>
            </a:pPr>
            <a:r>
              <a:rPr lang="en-US" sz="2400" dirty="0">
                <a:solidFill>
                  <a:schemeClr val="tx2">
                    <a:lumMod val="75000"/>
                  </a:schemeClr>
                </a:solidFill>
                <a:latin typeface="Georgia" panose="02040502050405020303" pitchFamily="18" charset="0"/>
                <a:cs typeface="Calibri"/>
              </a:rPr>
              <a:t>full sun to partial shade &amp; slightly moist to dry soil</a:t>
            </a:r>
          </a:p>
          <a:p>
            <a:pPr marL="679450" lvl="1">
              <a:spcBef>
                <a:spcPts val="0"/>
              </a:spcBef>
            </a:pPr>
            <a:r>
              <a:rPr lang="en-US" sz="2400" dirty="0">
                <a:solidFill>
                  <a:schemeClr val="tx2">
                    <a:lumMod val="75000"/>
                  </a:schemeClr>
                </a:solidFill>
                <a:latin typeface="Georgia" panose="02040502050405020303" pitchFamily="18" charset="0"/>
                <a:cs typeface="Calibri"/>
              </a:rPr>
              <a:t>Cutting plants back after flowering promotes more compact growth &amp; prevents self-seeding. </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3 to 4 feet tall &amp; 3 to 4 feet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Riverbanks, gravel bars &amp; open meadows.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415" y="2209800"/>
            <a:ext cx="5517585" cy="4648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1161" y="10412"/>
            <a:ext cx="2110839" cy="2814452"/>
          </a:xfrm>
          <a:prstGeom prst="rect">
            <a:avLst/>
          </a:prstGeom>
        </p:spPr>
      </p:pic>
      <p:sp>
        <p:nvSpPr>
          <p:cNvPr id="6" name="Rectangle 5"/>
          <p:cNvSpPr/>
          <p:nvPr/>
        </p:nvSpPr>
        <p:spPr>
          <a:xfrm>
            <a:off x="7696200" y="1752600"/>
            <a:ext cx="2299027"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Baptisia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australis</a:t>
            </a:r>
            <a:r>
              <a:rPr lang="en-US" sz="2000" i="1" dirty="0">
                <a:solidFill>
                  <a:srgbClr val="FFFF00"/>
                </a:solidFill>
                <a:latin typeface="Georgia" panose="02040502050405020303" pitchFamily="18" charset="0"/>
                <a:cs typeface="Calibri"/>
              </a:rPr>
              <a:t> </a:t>
            </a:r>
          </a:p>
        </p:txBody>
      </p:sp>
    </p:spTree>
    <p:extLst>
      <p:ext uri="{BB962C8B-B14F-4D97-AF65-F5344CB8AC3E}">
        <p14:creationId xmlns:p14="http://schemas.microsoft.com/office/powerpoint/2010/main" val="1099744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1600200" y="228600"/>
            <a:ext cx="8382000" cy="685800"/>
          </a:xfrm>
        </p:spPr>
        <p:txBody>
          <a:bodyPr/>
          <a:lstStyle/>
          <a:p>
            <a:r>
              <a:rPr lang="en-US" sz="3600" b="1" dirty="0">
                <a:solidFill>
                  <a:schemeClr val="accent6">
                    <a:lumMod val="60000"/>
                    <a:lumOff val="40000"/>
                  </a:schemeClr>
                </a:solidFill>
                <a:latin typeface="Georgia" panose="02040502050405020303" pitchFamily="18" charset="0"/>
                <a:cs typeface="Calibri Light"/>
              </a:rPr>
              <a:t>Green-and-gold</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85057" y="4452604"/>
            <a:ext cx="7517140" cy="1989118"/>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marL="688975" lvl="1">
              <a:spcBef>
                <a:spcPts val="0"/>
              </a:spcBef>
            </a:pPr>
            <a:r>
              <a:rPr lang="en-US" sz="2400" dirty="0">
                <a:solidFill>
                  <a:schemeClr val="tx2">
                    <a:lumMod val="75000"/>
                  </a:schemeClr>
                </a:solidFill>
                <a:latin typeface="Georgia" panose="02040502050405020303" pitchFamily="18" charset="0"/>
                <a:cs typeface="Calibri"/>
              </a:rPr>
              <a:t>Prefers sun to partial shade &amp; moist, well-drained soil high in organic matter.</a:t>
            </a:r>
          </a:p>
          <a:p>
            <a:pPr marL="225425" indent="-225425">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6 to 9 in tall &amp; 15 to 18 in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marL="225425" indent="-225425">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Moist woodlands.  </a:t>
            </a:r>
          </a:p>
        </p:txBody>
      </p:sp>
      <p:sp>
        <p:nvSpPr>
          <p:cNvPr id="4" name="Rectangle 3"/>
          <p:cNvSpPr/>
          <p:nvPr/>
        </p:nvSpPr>
        <p:spPr>
          <a:xfrm>
            <a:off x="8498429" y="6441067"/>
            <a:ext cx="3334567"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Chrysogonum</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virginianum</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0520" y="2398904"/>
            <a:ext cx="4070386" cy="4023360"/>
          </a:xfrm>
          <a:prstGeom prst="rect">
            <a:avLst/>
          </a:prstGeom>
        </p:spPr>
      </p:pic>
      <p:sp>
        <p:nvSpPr>
          <p:cNvPr id="7" name="Content Placeholder 2">
            <a:extLst>
              <a:ext uri="{FF2B5EF4-FFF2-40B4-BE49-F238E27FC236}">
                <a16:creationId xmlns:a16="http://schemas.microsoft.com/office/drawing/2014/main" id="{2E553249-21F3-4EBB-9587-FDEFEAB1A68E}"/>
              </a:ext>
            </a:extLst>
          </p:cNvPr>
          <p:cNvSpPr txBox="1">
            <a:spLocks/>
          </p:cNvSpPr>
          <p:nvPr/>
        </p:nvSpPr>
        <p:spPr bwMode="auto">
          <a:xfrm>
            <a:off x="152400" y="1052428"/>
            <a:ext cx="12048506" cy="373398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25425" indent="-225425">
              <a:spcBef>
                <a:spcPts val="0"/>
              </a:spcBef>
            </a:pPr>
            <a:r>
              <a:rPr lang="en-US" sz="2400" i="1" kern="0" dirty="0">
                <a:solidFill>
                  <a:srgbClr val="FFFF00"/>
                </a:solidFill>
                <a:latin typeface="Georgia" panose="02040502050405020303" pitchFamily="18" charset="0"/>
                <a:cs typeface="Calibri"/>
              </a:rPr>
              <a:t> </a:t>
            </a:r>
            <a:r>
              <a:rPr lang="en-US" sz="2400" b="1" kern="0" dirty="0">
                <a:solidFill>
                  <a:srgbClr val="FFFF00"/>
                </a:solidFill>
                <a:latin typeface="Georgia" panose="02040502050405020303" pitchFamily="18" charset="0"/>
                <a:cs typeface="Calibri"/>
              </a:rPr>
              <a:t>Characteristics</a:t>
            </a:r>
            <a:r>
              <a:rPr lang="en-US" sz="2400" kern="0" dirty="0">
                <a:solidFill>
                  <a:srgbClr val="FFFF00"/>
                </a:solidFill>
                <a:latin typeface="Georgia" panose="02040502050405020303" pitchFamily="18" charset="0"/>
                <a:cs typeface="Calibri"/>
              </a:rPr>
              <a:t>: Low-growing, semi-evergreen, groundcover.  </a:t>
            </a:r>
          </a:p>
          <a:p>
            <a:pPr marL="679450" lvl="1">
              <a:spcBef>
                <a:spcPts val="0"/>
              </a:spcBef>
            </a:pPr>
            <a:r>
              <a:rPr lang="en-US" sz="2400" kern="0" dirty="0">
                <a:solidFill>
                  <a:schemeClr val="tx2">
                    <a:lumMod val="75000"/>
                  </a:schemeClr>
                </a:solidFill>
                <a:latin typeface="Georgia" panose="02040502050405020303" pitchFamily="18" charset="0"/>
                <a:cs typeface="Calibri"/>
              </a:rPr>
              <a:t>Leaves oval, toothed, hairy &amp; up to 3 in long.</a:t>
            </a:r>
          </a:p>
          <a:p>
            <a:pPr marL="679450" lvl="1">
              <a:spcBef>
                <a:spcPts val="0"/>
              </a:spcBef>
            </a:pPr>
            <a:r>
              <a:rPr lang="en-US" sz="2400" kern="0" dirty="0">
                <a:solidFill>
                  <a:schemeClr val="tx2">
                    <a:lumMod val="75000"/>
                  </a:schemeClr>
                </a:solidFill>
                <a:latin typeface="Georgia" panose="02040502050405020303" pitchFamily="18" charset="0"/>
                <a:cs typeface="Calibri"/>
              </a:rPr>
              <a:t>In May, bright yellow star-shaped flowers, 1 ½ in across, arise from upper leaf axils.</a:t>
            </a:r>
          </a:p>
          <a:p>
            <a:pPr marL="679450" lvl="1">
              <a:spcBef>
                <a:spcPts val="0"/>
              </a:spcBef>
            </a:pPr>
            <a:r>
              <a:rPr lang="en-US" sz="2400" kern="0" dirty="0">
                <a:solidFill>
                  <a:schemeClr val="tx2">
                    <a:lumMod val="75000"/>
                  </a:schemeClr>
                </a:solidFill>
                <a:latin typeface="Georgia" panose="02040502050405020303" pitchFamily="18" charset="0"/>
                <a:cs typeface="Calibri"/>
              </a:rPr>
              <a:t>Each flower head has 5 yellow, rounded, notched,                                                                             ray petals surrounding a central disk of tiny yellow                                                               flowers. </a:t>
            </a:r>
          </a:p>
          <a:p>
            <a:pPr marL="679450" lvl="1">
              <a:spcBef>
                <a:spcPts val="0"/>
              </a:spcBef>
            </a:pPr>
            <a:r>
              <a:rPr lang="en-US" sz="2400" kern="0" dirty="0">
                <a:solidFill>
                  <a:schemeClr val="tx2">
                    <a:lumMod val="75000"/>
                  </a:schemeClr>
                </a:solidFill>
                <a:latin typeface="Georgia" panose="02040502050405020303" pitchFamily="18" charset="0"/>
                <a:cs typeface="Calibri"/>
              </a:rPr>
              <a:t>Profuse spring bloom followed by sparse flowering                                                            through October.  </a:t>
            </a:r>
            <a:endParaRPr lang="en-US" sz="2400" kern="0" dirty="0">
              <a:solidFill>
                <a:srgbClr val="FFFF00"/>
              </a:solidFill>
              <a:latin typeface="Georgia" panose="02040502050405020303" pitchFamily="18" charset="0"/>
              <a:cs typeface="Calibri"/>
            </a:endParaRPr>
          </a:p>
        </p:txBody>
      </p:sp>
    </p:spTree>
    <p:extLst>
      <p:ext uri="{BB962C8B-B14F-4D97-AF65-F5344CB8AC3E}">
        <p14:creationId xmlns:p14="http://schemas.microsoft.com/office/powerpoint/2010/main" val="2560071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1875"/>
            <a:ext cx="10972800" cy="639762"/>
          </a:xfrm>
        </p:spPr>
        <p:txBody>
          <a:bodyPr/>
          <a:lstStyle/>
          <a:p>
            <a:r>
              <a:rPr lang="en-US" sz="3600" b="1" dirty="0">
                <a:solidFill>
                  <a:schemeClr val="accent6">
                    <a:lumMod val="60000"/>
                    <a:lumOff val="40000"/>
                  </a:schemeClr>
                </a:solidFill>
                <a:latin typeface="Georgia" panose="02040502050405020303" pitchFamily="18" charset="0"/>
                <a:cs typeface="Calibri Light"/>
              </a:rPr>
              <a:t>Large-flowered Coreopsis </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86046" y="3332083"/>
            <a:ext cx="5890240" cy="3486706"/>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Culture:</a:t>
            </a:r>
            <a:endParaRPr lang="en-US" sz="2400" dirty="0">
              <a:solidFill>
                <a:srgbClr val="FFFF00"/>
              </a:solidFill>
              <a:latin typeface="Georgia" panose="02040502050405020303" pitchFamily="18" charset="0"/>
              <a:cs typeface="Calibri"/>
            </a:endParaRPr>
          </a:p>
          <a:p>
            <a:pPr marL="569913" lvl="1" indent="-284163">
              <a:spcBef>
                <a:spcPts val="0"/>
              </a:spcBef>
            </a:pPr>
            <a:r>
              <a:rPr lang="en-US" sz="2400" dirty="0">
                <a:solidFill>
                  <a:schemeClr val="tx2">
                    <a:lumMod val="75000"/>
                  </a:schemeClr>
                </a:solidFill>
                <a:latin typeface="Georgia" panose="02040502050405020303" pitchFamily="18" charset="0"/>
                <a:cs typeface="Calibri"/>
              </a:rPr>
              <a:t>Tolerates intense heat &amp; dry sites.</a:t>
            </a:r>
          </a:p>
          <a:p>
            <a:pPr marL="569913" lvl="1" indent="-284163">
              <a:spcBef>
                <a:spcPts val="0"/>
              </a:spcBef>
            </a:pPr>
            <a:r>
              <a:rPr lang="en-US" sz="2400" dirty="0">
                <a:solidFill>
                  <a:schemeClr val="tx2">
                    <a:lumMod val="75000"/>
                  </a:schemeClr>
                </a:solidFill>
                <a:latin typeface="Georgia" panose="02040502050405020303" pitchFamily="18" charset="0"/>
                <a:cs typeface="Calibri"/>
              </a:rPr>
              <a:t>Prefers full sun to partial shade &amp; well-drained soil.</a:t>
            </a:r>
          </a:p>
          <a:p>
            <a:pPr marL="569913" lvl="1" indent="-284163">
              <a:spcBef>
                <a:spcPts val="0"/>
              </a:spcBef>
            </a:pPr>
            <a:r>
              <a:rPr lang="en-US" sz="2400" dirty="0">
                <a:solidFill>
                  <a:schemeClr val="tx2">
                    <a:lumMod val="75000"/>
                  </a:schemeClr>
                </a:solidFill>
                <a:latin typeface="Georgia" panose="02040502050405020303" pitchFamily="18" charset="0"/>
                <a:cs typeface="Calibri"/>
              </a:rPr>
              <a:t>Cut back when frost damages its foliage. </a:t>
            </a:r>
          </a:p>
          <a:p>
            <a:pPr marL="225425" indent="-225425">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6 to 12 in tall &amp; 6 to 12 in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marL="225425" indent="-225425">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sandy soil, open rocky upland forests, granite </a:t>
            </a:r>
            <a:r>
              <a:rPr lang="en-US" sz="2400" dirty="0" err="1">
                <a:solidFill>
                  <a:srgbClr val="FFFF00"/>
                </a:solidFill>
                <a:latin typeface="Georgia" panose="02040502050405020303" pitchFamily="18" charset="0"/>
                <a:cs typeface="Calibri"/>
              </a:rPr>
              <a:t>flatrocks</a:t>
            </a:r>
            <a:r>
              <a:rPr lang="en-US" sz="2400" dirty="0">
                <a:solidFill>
                  <a:srgbClr val="FFFF00"/>
                </a:solidFill>
                <a:latin typeface="Georgia" panose="02040502050405020303" pitchFamily="18" charset="0"/>
                <a:cs typeface="Calibri"/>
              </a:rPr>
              <a:t>.</a:t>
            </a:r>
          </a:p>
        </p:txBody>
      </p:sp>
      <p:sp>
        <p:nvSpPr>
          <p:cNvPr id="4" name="Rectangle 3"/>
          <p:cNvSpPr/>
          <p:nvPr/>
        </p:nvSpPr>
        <p:spPr>
          <a:xfrm>
            <a:off x="9601200" y="6449457"/>
            <a:ext cx="2459328" cy="369332"/>
          </a:xfrm>
          <a:prstGeom prst="rect">
            <a:avLst/>
          </a:prstGeom>
        </p:spPr>
        <p:txBody>
          <a:bodyPr wrap="none">
            <a:spAutoFit/>
          </a:bodyPr>
          <a:lstStyle/>
          <a:p>
            <a:r>
              <a:rPr lang="en-US" i="1" dirty="0">
                <a:solidFill>
                  <a:srgbClr val="FFFF00"/>
                </a:solidFill>
                <a:latin typeface="Georgia" panose="02040502050405020303" pitchFamily="18" charset="0"/>
                <a:cs typeface="Calibri"/>
              </a:rPr>
              <a:t>Coreopsis grandiflora</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627" y="2590799"/>
            <a:ext cx="5984242" cy="426720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7711" y="219485"/>
            <a:ext cx="2547469" cy="2371314"/>
          </a:xfrm>
          <a:prstGeom prst="rect">
            <a:avLst/>
          </a:prstGeom>
        </p:spPr>
      </p:pic>
      <p:sp>
        <p:nvSpPr>
          <p:cNvPr id="7" name="Content Placeholder 2">
            <a:extLst>
              <a:ext uri="{FF2B5EF4-FFF2-40B4-BE49-F238E27FC236}">
                <a16:creationId xmlns:a16="http://schemas.microsoft.com/office/drawing/2014/main" id="{2E553249-21F3-4EBB-9587-FDEFEAB1A68E}"/>
              </a:ext>
            </a:extLst>
          </p:cNvPr>
          <p:cNvSpPr txBox="1">
            <a:spLocks/>
          </p:cNvSpPr>
          <p:nvPr/>
        </p:nvSpPr>
        <p:spPr bwMode="auto">
          <a:xfrm>
            <a:off x="93023" y="762029"/>
            <a:ext cx="9525000" cy="2831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25425" indent="-225425"/>
            <a:r>
              <a:rPr lang="en-US" sz="2400" b="1" kern="0" dirty="0">
                <a:solidFill>
                  <a:srgbClr val="FFFF00"/>
                </a:solidFill>
                <a:latin typeface="Georgia" panose="02040502050405020303" pitchFamily="18" charset="0"/>
                <a:cs typeface="Calibri"/>
              </a:rPr>
              <a:t>Characteristics</a:t>
            </a:r>
            <a:r>
              <a:rPr lang="en-US" sz="2400" kern="0" dirty="0">
                <a:solidFill>
                  <a:srgbClr val="FFFF00"/>
                </a:solidFill>
                <a:latin typeface="Georgia" panose="02040502050405020303" pitchFamily="18" charset="0"/>
                <a:cs typeface="Calibri"/>
              </a:rPr>
              <a:t>: Dark green lance-shaped leaflets, up to 4 in long &amp; 1 in wide, are borne on wiry stems.  </a:t>
            </a:r>
          </a:p>
          <a:p>
            <a:pPr marL="511175" lvl="1"/>
            <a:r>
              <a:rPr lang="en-US" sz="2400" kern="0" dirty="0">
                <a:solidFill>
                  <a:schemeClr val="tx2">
                    <a:lumMod val="75000"/>
                  </a:schemeClr>
                </a:solidFill>
                <a:latin typeface="Georgia" panose="02040502050405020303" pitchFamily="18" charset="0"/>
                <a:cs typeface="Calibri"/>
              </a:rPr>
              <a:t>From mid-June to October, daisy-like yellow flower heads, 2 to 3 in across, are borne on long terminal stalks.</a:t>
            </a:r>
          </a:p>
          <a:p>
            <a:pPr marL="511175" lvl="1"/>
            <a:r>
              <a:rPr lang="en-US" sz="2400" kern="0" dirty="0">
                <a:solidFill>
                  <a:schemeClr val="tx2">
                    <a:lumMod val="75000"/>
                  </a:schemeClr>
                </a:solidFill>
                <a:latin typeface="Georgia" panose="02040502050405020303" pitchFamily="18" charset="0"/>
                <a:cs typeface="Calibri"/>
              </a:rPr>
              <a:t>Ray flowers w/ notched tips surround                                                            a central disk of tiny golden flowers.</a:t>
            </a:r>
            <a:r>
              <a:rPr lang="en-US" sz="2400" kern="0" dirty="0">
                <a:solidFill>
                  <a:srgbClr val="FFFF00"/>
                </a:solidFill>
                <a:latin typeface="Georgia" panose="02040502050405020303" pitchFamily="18" charset="0"/>
                <a:cs typeface="Calibri"/>
              </a:rPr>
              <a:t> </a:t>
            </a:r>
          </a:p>
        </p:txBody>
      </p:sp>
      <p:sp>
        <p:nvSpPr>
          <p:cNvPr id="8" name="Rectangle 7"/>
          <p:cNvSpPr/>
          <p:nvPr/>
        </p:nvSpPr>
        <p:spPr>
          <a:xfrm>
            <a:off x="6934200" y="2194933"/>
            <a:ext cx="2725426"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Coreopsis grandiflora</a:t>
            </a:r>
          </a:p>
        </p:txBody>
      </p:sp>
    </p:spTree>
    <p:extLst>
      <p:ext uri="{BB962C8B-B14F-4D97-AF65-F5344CB8AC3E}">
        <p14:creationId xmlns:p14="http://schemas.microsoft.com/office/powerpoint/2010/main" val="1760118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23751"/>
            <a:ext cx="10972800" cy="724511"/>
          </a:xfrm>
        </p:spPr>
        <p:txBody>
          <a:bodyPr/>
          <a:lstStyle/>
          <a:p>
            <a:r>
              <a:rPr lang="en-US" sz="3600" b="1" dirty="0">
                <a:solidFill>
                  <a:schemeClr val="tx2">
                    <a:lumMod val="75000"/>
                  </a:schemeClr>
                </a:solidFill>
                <a:latin typeface="Georgia" panose="02040502050405020303" pitchFamily="18" charset="0"/>
                <a:cs typeface="Calibri Light"/>
              </a:rPr>
              <a:t>Purple Coneflower </a:t>
            </a:r>
            <a:endParaRPr lang="en-US" sz="3600" b="1" dirty="0">
              <a:solidFill>
                <a:schemeClr val="tx2">
                  <a:lumMod val="75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990" y="680762"/>
            <a:ext cx="11887200" cy="992670"/>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dark green, lance-shaped, alternate, hairy &amp; coarsely toothed along their margins.  </a:t>
            </a:r>
          </a:p>
        </p:txBody>
      </p:sp>
      <p:sp>
        <p:nvSpPr>
          <p:cNvPr id="4" name="Rectangle 3"/>
          <p:cNvSpPr/>
          <p:nvPr/>
        </p:nvSpPr>
        <p:spPr>
          <a:xfrm>
            <a:off x="9448800" y="1419711"/>
            <a:ext cx="2534668"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Echinacea </a:t>
            </a:r>
            <a:r>
              <a:rPr lang="en-US" sz="2000" i="1" dirty="0" err="1">
                <a:solidFill>
                  <a:srgbClr val="FFFF00"/>
                </a:solidFill>
                <a:latin typeface="Georgia" panose="02040502050405020303" pitchFamily="18" charset="0"/>
                <a:cs typeface="Calibri"/>
              </a:rPr>
              <a:t>purpurea</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653475" y="1873244"/>
            <a:ext cx="5538525" cy="4984756"/>
          </a:xfrm>
          <a:prstGeom prst="rect">
            <a:avLst/>
          </a:prstGeom>
        </p:spPr>
      </p:pic>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11876" y="1568740"/>
            <a:ext cx="6665351" cy="45857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11175" lvl="1">
              <a:spcBef>
                <a:spcPts val="0"/>
              </a:spcBef>
            </a:pPr>
            <a:r>
              <a:rPr lang="en-US" sz="2400" kern="0" dirty="0">
                <a:solidFill>
                  <a:schemeClr val="tx2">
                    <a:lumMod val="75000"/>
                  </a:schemeClr>
                </a:solidFill>
                <a:latin typeface="Georgia" panose="02040502050405020303" pitchFamily="18" charset="0"/>
                <a:cs typeface="Calibri"/>
              </a:rPr>
              <a:t>From late spring to early summer, flower heads, 2 to 3 in across, borne on stalks rising 2 to 4 feet.</a:t>
            </a:r>
          </a:p>
          <a:p>
            <a:pPr marL="511175" lvl="1">
              <a:spcBef>
                <a:spcPts val="0"/>
              </a:spcBef>
            </a:pPr>
            <a:r>
              <a:rPr lang="en-US" sz="2400" kern="0" dirty="0">
                <a:solidFill>
                  <a:schemeClr val="tx2">
                    <a:lumMod val="75000"/>
                  </a:schemeClr>
                </a:solidFill>
                <a:latin typeface="Georgia" panose="02040502050405020303" pitchFamily="18" charset="0"/>
                <a:cs typeface="Calibri"/>
              </a:rPr>
              <a:t>Ray flowers, pink, disk flowers dark purple </a:t>
            </a:r>
            <a:endParaRPr lang="en-US" sz="2400" kern="0" dirty="0">
              <a:solidFill>
                <a:schemeClr val="tx2">
                  <a:lumMod val="75000"/>
                </a:schemeClr>
              </a:solidFill>
              <a:latin typeface="Georgia" panose="02040502050405020303" pitchFamily="18" charset="0"/>
            </a:endParaRPr>
          </a:p>
          <a:p>
            <a:pPr marL="225425" indent="-225425">
              <a:spcBef>
                <a:spcPts val="0"/>
              </a:spcBef>
            </a:pP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a:t>
            </a:r>
          </a:p>
          <a:p>
            <a:pPr marL="569913" lvl="1" indent="-344488">
              <a:spcBef>
                <a:spcPts val="0"/>
              </a:spcBef>
            </a:pPr>
            <a:r>
              <a:rPr lang="en-US" sz="2400" kern="0" dirty="0">
                <a:solidFill>
                  <a:schemeClr val="tx2">
                    <a:lumMod val="75000"/>
                  </a:schemeClr>
                </a:solidFill>
                <a:latin typeface="Georgia" panose="02040502050405020303" pitchFamily="18" charset="0"/>
                <a:cs typeface="Calibri"/>
              </a:rPr>
              <a:t>Easy to grow almost anywhere, except in wetlands.</a:t>
            </a:r>
          </a:p>
          <a:p>
            <a:pPr marL="569913" lvl="1" indent="-344488">
              <a:spcBef>
                <a:spcPts val="0"/>
              </a:spcBef>
            </a:pPr>
            <a:r>
              <a:rPr lang="en-US" sz="2400" kern="0" dirty="0">
                <a:solidFill>
                  <a:schemeClr val="tx2">
                    <a:lumMod val="75000"/>
                  </a:schemeClr>
                </a:solidFill>
                <a:latin typeface="Georgia" panose="02040502050405020303" pitchFamily="18" charset="0"/>
                <a:cs typeface="Calibri"/>
              </a:rPr>
              <a:t>Prefers full sun to light shade. </a:t>
            </a:r>
          </a:p>
          <a:p>
            <a:pPr marL="569913" lvl="1" indent="-344488">
              <a:spcBef>
                <a:spcPts val="0"/>
              </a:spcBef>
            </a:pPr>
            <a:r>
              <a:rPr lang="en-US" sz="2400" kern="0" dirty="0">
                <a:solidFill>
                  <a:schemeClr val="tx2">
                    <a:lumMod val="75000"/>
                  </a:schemeClr>
                </a:solidFill>
                <a:latin typeface="Georgia" panose="02040502050405020303" pitchFamily="18" charset="0"/>
                <a:cs typeface="Calibri"/>
              </a:rPr>
              <a:t>Powdery mildew may be a problem in moist, shady sites</a:t>
            </a:r>
          </a:p>
          <a:p>
            <a:pPr marL="569913" lvl="1" indent="-344488">
              <a:spcBef>
                <a:spcPts val="0"/>
              </a:spcBef>
            </a:pPr>
            <a:r>
              <a:rPr lang="en-US" sz="2400" kern="0" dirty="0">
                <a:solidFill>
                  <a:schemeClr val="tx2">
                    <a:lumMod val="75000"/>
                  </a:schemeClr>
                </a:solidFill>
                <a:latin typeface="Georgia" panose="02040502050405020303" pitchFamily="18" charset="0"/>
                <a:cs typeface="Calibri"/>
              </a:rPr>
              <a:t>Divide clumps every 3 to 4 years. </a:t>
            </a:r>
          </a:p>
          <a:p>
            <a:pPr marL="285750" indent="-285750">
              <a:spcBef>
                <a:spcPts val="0"/>
              </a:spcBef>
            </a:pPr>
            <a:r>
              <a:rPr lang="en-US" sz="2400" b="1" kern="0" dirty="0">
                <a:solidFill>
                  <a:srgbClr val="FFFF00"/>
                </a:solidFill>
                <a:latin typeface="Georgia" panose="02040502050405020303" pitchFamily="18" charset="0"/>
                <a:cs typeface="Calibri"/>
              </a:rPr>
              <a:t>Size: </a:t>
            </a:r>
            <a:r>
              <a:rPr lang="en-US" sz="2400" kern="0" dirty="0">
                <a:solidFill>
                  <a:srgbClr val="FFC000"/>
                </a:solidFill>
                <a:latin typeface="Georgia" panose="02040502050405020303" pitchFamily="18" charset="0"/>
                <a:cs typeface="Calibri"/>
              </a:rPr>
              <a:t>2 to 4 feet tall &amp; spreading.</a:t>
            </a:r>
            <a:r>
              <a:rPr lang="en-US" sz="2400" kern="0" dirty="0">
                <a:solidFill>
                  <a:srgbClr val="FFFF00"/>
                </a:solidFill>
                <a:latin typeface="Georgia" panose="02040502050405020303" pitchFamily="18" charset="0"/>
                <a:cs typeface="Calibri"/>
              </a:rPr>
              <a:t> </a:t>
            </a:r>
            <a:endParaRPr lang="en-US" sz="2400" b="1" kern="0" dirty="0">
              <a:solidFill>
                <a:srgbClr val="FFFF00"/>
              </a:solidFill>
              <a:latin typeface="Georgia" panose="02040502050405020303" pitchFamily="18" charset="0"/>
              <a:cs typeface="Calibri"/>
            </a:endParaRPr>
          </a:p>
          <a:p>
            <a:pPr marL="285750" indent="-285750">
              <a:spcBef>
                <a:spcPts val="0"/>
              </a:spcBef>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Dry to slightly moist areas in full sun or light shade.  </a:t>
            </a:r>
          </a:p>
        </p:txBody>
      </p:sp>
    </p:spTree>
    <p:extLst>
      <p:ext uri="{BB962C8B-B14F-4D97-AF65-F5344CB8AC3E}">
        <p14:creationId xmlns:p14="http://schemas.microsoft.com/office/powerpoint/2010/main" val="3720327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A0396-E064-4C70-8DA7-63B2AD6D2A18}"/>
              </a:ext>
            </a:extLst>
          </p:cNvPr>
          <p:cNvSpPr>
            <a:spLocks noGrp="1"/>
          </p:cNvSpPr>
          <p:nvPr>
            <p:ph type="title"/>
          </p:nvPr>
        </p:nvSpPr>
        <p:spPr>
          <a:xfrm>
            <a:off x="533400" y="0"/>
            <a:ext cx="10972800" cy="1143000"/>
          </a:xfrm>
        </p:spPr>
        <p:txBody>
          <a:bodyPr/>
          <a:lstStyle/>
          <a:p>
            <a:r>
              <a:rPr lang="en-US" sz="4000" b="1" dirty="0">
                <a:solidFill>
                  <a:schemeClr val="accent2">
                    <a:lumMod val="60000"/>
                    <a:lumOff val="40000"/>
                  </a:schemeClr>
                </a:solidFill>
                <a:latin typeface="Georgia" panose="02040502050405020303" pitchFamily="18" charset="0"/>
                <a:cs typeface="Arial"/>
              </a:rPr>
              <a:t>What are Native Plants?</a:t>
            </a:r>
            <a:endParaRPr lang="en-US" sz="4000" b="1" dirty="0">
              <a:solidFill>
                <a:schemeClr val="accent2">
                  <a:lumMod val="60000"/>
                  <a:lumOff val="40000"/>
                </a:schemeClr>
              </a:solidFill>
              <a:latin typeface="Georgia" panose="02040502050405020303" pitchFamily="18" charset="0"/>
              <a:cs typeface="Calibri Light"/>
            </a:endParaRPr>
          </a:p>
        </p:txBody>
      </p:sp>
      <p:sp>
        <p:nvSpPr>
          <p:cNvPr id="3" name="Content Placeholder 2">
            <a:extLst>
              <a:ext uri="{FF2B5EF4-FFF2-40B4-BE49-F238E27FC236}">
                <a16:creationId xmlns:a16="http://schemas.microsoft.com/office/drawing/2014/main" id="{2E37F809-47AA-4487-94A6-18355D7FF1AE}"/>
              </a:ext>
            </a:extLst>
          </p:cNvPr>
          <p:cNvSpPr>
            <a:spLocks noGrp="1"/>
          </p:cNvSpPr>
          <p:nvPr>
            <p:ph idx="1"/>
          </p:nvPr>
        </p:nvSpPr>
        <p:spPr>
          <a:xfrm>
            <a:off x="152400" y="1201749"/>
            <a:ext cx="8001000" cy="4752389"/>
          </a:xfrm>
        </p:spPr>
        <p:txBody>
          <a:bodyPr vert="horz" lIns="91440" tIns="45720" rIns="91440" bIns="45720" rtlCol="0" anchor="t">
            <a:noAutofit/>
          </a:bodyPr>
          <a:lstStyle/>
          <a:p>
            <a:pPr marL="285750" indent="-285750">
              <a:spcBef>
                <a:spcPts val="600"/>
              </a:spcBef>
              <a:spcAft>
                <a:spcPts val="600"/>
              </a:spcAft>
            </a:pPr>
            <a:r>
              <a:rPr lang="en-US" sz="2800" dirty="0">
                <a:solidFill>
                  <a:srgbClr val="FFFF00"/>
                </a:solidFill>
                <a:latin typeface="Georgia" panose="02040502050405020303" pitchFamily="18" charset="0"/>
                <a:cs typeface="Calibri"/>
              </a:rPr>
              <a:t>Many definitions:</a:t>
            </a:r>
          </a:p>
          <a:p>
            <a:pPr marL="514350" lvl="1">
              <a:spcBef>
                <a:spcPts val="600"/>
              </a:spcBef>
              <a:spcAft>
                <a:spcPts val="600"/>
              </a:spcAft>
            </a:pPr>
            <a:r>
              <a:rPr lang="en-US" dirty="0">
                <a:solidFill>
                  <a:srgbClr val="FFFF00"/>
                </a:solidFill>
                <a:latin typeface="Georgia" panose="02040502050405020303" pitchFamily="18" charset="0"/>
                <a:cs typeface="Calibri"/>
              </a:rPr>
              <a:t>grow naturally in a particular region without direct or indirect human intervention;</a:t>
            </a:r>
          </a:p>
          <a:p>
            <a:pPr marL="514350" lvl="1">
              <a:spcBef>
                <a:spcPts val="600"/>
              </a:spcBef>
              <a:spcAft>
                <a:spcPts val="600"/>
              </a:spcAft>
            </a:pPr>
            <a:r>
              <a:rPr lang="en-US" dirty="0">
                <a:solidFill>
                  <a:srgbClr val="FFFF00"/>
                </a:solidFill>
                <a:latin typeface="Georgia" panose="02040502050405020303" pitchFamily="18" charset="0"/>
                <a:cs typeface="Calibri"/>
              </a:rPr>
              <a:t>present in a particular area prior to European settlement;</a:t>
            </a:r>
          </a:p>
          <a:p>
            <a:pPr marL="514350" lvl="1">
              <a:spcBef>
                <a:spcPts val="600"/>
              </a:spcBef>
              <a:spcAft>
                <a:spcPts val="600"/>
              </a:spcAft>
            </a:pPr>
            <a:r>
              <a:rPr lang="en-US" dirty="0">
                <a:solidFill>
                  <a:srgbClr val="FFFF00"/>
                </a:solidFill>
                <a:latin typeface="Georgia" panose="02040502050405020303" pitchFamily="18" charset="0"/>
                <a:cs typeface="Calibri"/>
              </a:rPr>
              <a:t>inhabited a particular region for thousands of years.</a:t>
            </a:r>
          </a:p>
          <a:p>
            <a:pPr marL="285750" indent="-285750">
              <a:spcBef>
                <a:spcPts val="600"/>
              </a:spcBef>
              <a:spcAft>
                <a:spcPts val="600"/>
              </a:spcAft>
            </a:pPr>
            <a:r>
              <a:rPr lang="en-US" sz="2800" dirty="0">
                <a:solidFill>
                  <a:srgbClr val="FFFF00"/>
                </a:solidFill>
                <a:latin typeface="Georgia" panose="02040502050405020303" pitchFamily="18" charset="0"/>
                <a:cs typeface="Calibri"/>
              </a:rPr>
              <a:t>Federal government's "official" definition:</a:t>
            </a:r>
          </a:p>
          <a:p>
            <a:pPr marL="457200" lvl="1">
              <a:spcBef>
                <a:spcPts val="600"/>
              </a:spcBef>
              <a:spcAft>
                <a:spcPts val="600"/>
              </a:spcAft>
            </a:pPr>
            <a:r>
              <a:rPr lang="en-US" dirty="0">
                <a:solidFill>
                  <a:srgbClr val="FFFF00"/>
                </a:solidFill>
                <a:latin typeface="Georgia" panose="02040502050405020303" pitchFamily="18" charset="0"/>
                <a:cs typeface="Calibri"/>
              </a:rPr>
              <a:t>Plants that are "naturally occurring, either presently or historically, in any ecosystem of the United States."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58199" y="1235868"/>
            <a:ext cx="3748087" cy="5622131"/>
          </a:xfrm>
          <a:prstGeom prst="rect">
            <a:avLst/>
          </a:prstGeom>
        </p:spPr>
      </p:pic>
    </p:spTree>
    <p:extLst>
      <p:ext uri="{BB962C8B-B14F-4D97-AF65-F5344CB8AC3E}">
        <p14:creationId xmlns:p14="http://schemas.microsoft.com/office/powerpoint/2010/main" val="2874813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457200" y="11875"/>
            <a:ext cx="7142172" cy="639762"/>
          </a:xfrm>
        </p:spPr>
        <p:txBody>
          <a:bodyPr/>
          <a:lstStyle/>
          <a:p>
            <a:r>
              <a:rPr lang="en-US" sz="3600" b="1" dirty="0">
                <a:solidFill>
                  <a:schemeClr val="accent2">
                    <a:lumMod val="60000"/>
                    <a:lumOff val="40000"/>
                  </a:schemeClr>
                </a:solidFill>
                <a:latin typeface="Georgia" panose="02040502050405020303" pitchFamily="18" charset="0"/>
                <a:cs typeface="Calibri Light"/>
              </a:rPr>
              <a:t>American Boneset</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76200" y="838200"/>
            <a:ext cx="75438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Pairs of opposite, lance-shaped, wrinkled, light green leaves are joined directly to stem (sessile).  </a:t>
            </a:r>
          </a:p>
          <a:p>
            <a:pPr marL="679450" lvl="1">
              <a:spcBef>
                <a:spcPts val="0"/>
              </a:spcBef>
            </a:pPr>
            <a:r>
              <a:rPr lang="en-US" sz="2400" dirty="0">
                <a:solidFill>
                  <a:schemeClr val="tx2">
                    <a:lumMod val="75000"/>
                  </a:schemeClr>
                </a:solidFill>
                <a:latin typeface="Georgia" panose="02040502050405020303" pitchFamily="18" charset="0"/>
                <a:cs typeface="Calibri"/>
              </a:rPr>
              <a:t>Leaves look as though stem has pierced through them; stems are hairy.</a:t>
            </a:r>
          </a:p>
          <a:p>
            <a:pPr marL="679450" lvl="1">
              <a:spcBef>
                <a:spcPts val="0"/>
              </a:spcBef>
            </a:pPr>
            <a:r>
              <a:rPr lang="en-US" sz="2400" dirty="0">
                <a:solidFill>
                  <a:schemeClr val="tx2">
                    <a:lumMod val="75000"/>
                  </a:schemeClr>
                </a:solidFill>
                <a:latin typeface="Georgia" panose="02040502050405020303" pitchFamily="18" charset="0"/>
                <a:cs typeface="Calibri"/>
              </a:rPr>
              <a:t>Flat-topped clusters of small white flower heads appear above foliage from August to September.</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marL="679450" lvl="1">
              <a:spcBef>
                <a:spcPts val="0"/>
              </a:spcBef>
            </a:pPr>
            <a:r>
              <a:rPr lang="en-US" sz="2400" dirty="0">
                <a:solidFill>
                  <a:schemeClr val="tx2">
                    <a:lumMod val="75000"/>
                  </a:schemeClr>
                </a:solidFill>
                <a:latin typeface="Georgia" panose="02040502050405020303" pitchFamily="18" charset="0"/>
                <a:cs typeface="Calibri"/>
              </a:rPr>
              <a:t>Grows best in moist soil &amp; sunny to partially shaded areas.</a:t>
            </a:r>
          </a:p>
          <a:p>
            <a:pPr marL="679450" lvl="1">
              <a:spcBef>
                <a:spcPts val="0"/>
              </a:spcBef>
            </a:pPr>
            <a:r>
              <a:rPr lang="en-US" sz="2400" dirty="0">
                <a:solidFill>
                  <a:schemeClr val="tx2">
                    <a:lumMod val="75000"/>
                  </a:schemeClr>
                </a:solidFill>
                <a:latin typeface="Georgia" panose="02040502050405020303" pitchFamily="18" charset="0"/>
                <a:cs typeface="Calibri"/>
              </a:rPr>
              <a:t>Does well in both clay &amp; sandy soils. </a:t>
            </a:r>
          </a:p>
          <a:p>
            <a:pPr marL="679450" lvl="1">
              <a:spcBef>
                <a:spcPts val="0"/>
              </a:spcBef>
            </a:pPr>
            <a:r>
              <a:rPr lang="en-US" sz="2400" dirty="0">
                <a:solidFill>
                  <a:schemeClr val="tx2">
                    <a:lumMod val="75000"/>
                  </a:schemeClr>
                </a:solidFill>
                <a:latin typeface="Georgia" panose="02040502050405020303" pitchFamily="18" charset="0"/>
                <a:cs typeface="Calibri"/>
              </a:rPr>
              <a:t>Pinch back shoots periodically to encourage branching &amp; a stockier plant. </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3 to 5 feet tall.</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Marshes, swamps, open moist meadows &amp; ditches.  </a:t>
            </a:r>
          </a:p>
        </p:txBody>
      </p:sp>
      <p:sp>
        <p:nvSpPr>
          <p:cNvPr id="4" name="Rectangle 3"/>
          <p:cNvSpPr/>
          <p:nvPr/>
        </p:nvSpPr>
        <p:spPr>
          <a:xfrm>
            <a:off x="4572000" y="6482126"/>
            <a:ext cx="3028393"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Eupatorium </a:t>
            </a:r>
            <a:r>
              <a:rPr lang="en-US" sz="2000" i="1" dirty="0" err="1">
                <a:solidFill>
                  <a:srgbClr val="FFFF00"/>
                </a:solidFill>
                <a:latin typeface="Georgia" panose="02040502050405020303" pitchFamily="18" charset="0"/>
                <a:cs typeface="Calibri"/>
              </a:rPr>
              <a:t>perfoliatum</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6542"/>
            <a:ext cx="4570857"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6574" y="-6926"/>
            <a:ext cx="1702249" cy="2300337"/>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99372" y="5353195"/>
            <a:ext cx="1540623" cy="1515774"/>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0" y="-10969"/>
            <a:ext cx="1902121" cy="1502410"/>
          </a:xfrm>
          <a:prstGeom prst="rect">
            <a:avLst/>
          </a:prstGeom>
        </p:spPr>
      </p:pic>
    </p:spTree>
    <p:extLst>
      <p:ext uri="{BB962C8B-B14F-4D97-AF65-F5344CB8AC3E}">
        <p14:creationId xmlns:p14="http://schemas.microsoft.com/office/powerpoint/2010/main" val="1541901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52400"/>
            <a:ext cx="10972800" cy="1143000"/>
          </a:xfrm>
        </p:spPr>
        <p:txBody>
          <a:bodyPr/>
          <a:lstStyle/>
          <a:p>
            <a:r>
              <a:rPr lang="en-US" sz="3600" b="1" dirty="0">
                <a:solidFill>
                  <a:schemeClr val="accent6">
                    <a:lumMod val="60000"/>
                    <a:lumOff val="40000"/>
                  </a:schemeClr>
                </a:solidFill>
                <a:latin typeface="Georgia" panose="02040502050405020303" pitchFamily="18" charset="0"/>
                <a:cs typeface="Calibri Light"/>
              </a:rPr>
              <a:t>Wild Geranium, Cranesbill Geranium</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0" y="990600"/>
            <a:ext cx="7935913" cy="4525963"/>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Mottled, medium green leaves, up to 6 in across, have finger-like lobes with toothed margins.  </a:t>
            </a:r>
          </a:p>
          <a:p>
            <a:pPr marL="679450" lvl="1">
              <a:spcBef>
                <a:spcPts val="0"/>
              </a:spcBef>
            </a:pPr>
            <a:r>
              <a:rPr lang="en-US" sz="2400" dirty="0">
                <a:solidFill>
                  <a:schemeClr val="tx2">
                    <a:lumMod val="75000"/>
                  </a:schemeClr>
                </a:solidFill>
                <a:latin typeface="Georgia" panose="02040502050405020303" pitchFamily="18" charset="0"/>
                <a:cs typeface="Calibri"/>
              </a:rPr>
              <a:t>Flowers emerge in spring on long stalks rising above leaves.</a:t>
            </a:r>
          </a:p>
          <a:p>
            <a:pPr marL="679450" lvl="1">
              <a:spcBef>
                <a:spcPts val="0"/>
              </a:spcBef>
            </a:pPr>
            <a:r>
              <a:rPr lang="en-US" sz="2400" dirty="0">
                <a:solidFill>
                  <a:schemeClr val="tx2">
                    <a:lumMod val="75000"/>
                  </a:schemeClr>
                </a:solidFill>
                <a:latin typeface="Georgia" panose="02040502050405020303" pitchFamily="18" charset="0"/>
                <a:cs typeface="Calibri"/>
              </a:rPr>
              <a:t>Flowers are pink to lilac, 1 ¼ in across &amp; saucer-shaped, with 5 upward-curving petals.</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marL="679450" lvl="1">
              <a:spcBef>
                <a:spcPts val="0"/>
              </a:spcBef>
            </a:pPr>
            <a:r>
              <a:rPr lang="en-US" sz="2400" dirty="0">
                <a:solidFill>
                  <a:schemeClr val="tx2">
                    <a:lumMod val="75000"/>
                  </a:schemeClr>
                </a:solidFill>
                <a:latin typeface="Georgia" panose="02040502050405020303" pitchFamily="18" charset="0"/>
                <a:cs typeface="Calibri"/>
              </a:rPr>
              <a:t>Easy to grow in average, well-drained soil &amp; full sun to partial shade.</a:t>
            </a:r>
          </a:p>
          <a:p>
            <a:pPr marL="679450" lvl="1">
              <a:spcBef>
                <a:spcPts val="0"/>
              </a:spcBef>
            </a:pPr>
            <a:r>
              <a:rPr lang="en-US" sz="2400" dirty="0">
                <a:solidFill>
                  <a:schemeClr val="tx2">
                    <a:lumMod val="75000"/>
                  </a:schemeClr>
                </a:solidFill>
                <a:latin typeface="Georgia" panose="02040502050405020303" pitchFamily="18" charset="0"/>
                <a:cs typeface="Calibri"/>
              </a:rPr>
              <a:t>Moisture is essential, especially in early spring.</a:t>
            </a:r>
          </a:p>
          <a:p>
            <a:pPr marL="679450" lvl="1">
              <a:spcBef>
                <a:spcPts val="0"/>
              </a:spcBef>
            </a:pPr>
            <a:r>
              <a:rPr lang="en-US" sz="2400" dirty="0">
                <a:solidFill>
                  <a:schemeClr val="tx2">
                    <a:lumMod val="75000"/>
                  </a:schemeClr>
                </a:solidFill>
                <a:latin typeface="Georgia" panose="02040502050405020303" pitchFamily="18" charset="0"/>
                <a:cs typeface="Calibri"/>
              </a:rPr>
              <a:t>Deadhead for repeat bloom. </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12 to 24 in tall &amp; 18 in wide.</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Rich, moist hardwood forests &amp; shaded roadsides.  </a:t>
            </a:r>
          </a:p>
        </p:txBody>
      </p:sp>
      <p:sp>
        <p:nvSpPr>
          <p:cNvPr id="4" name="Rectangle 3"/>
          <p:cNvSpPr/>
          <p:nvPr/>
        </p:nvSpPr>
        <p:spPr>
          <a:xfrm>
            <a:off x="9100630" y="6437621"/>
            <a:ext cx="2743059"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Geranium </a:t>
            </a:r>
            <a:r>
              <a:rPr lang="en-US" sz="2000" i="1" dirty="0" err="1">
                <a:solidFill>
                  <a:srgbClr val="FFFF00"/>
                </a:solidFill>
                <a:latin typeface="Georgia" panose="02040502050405020303" pitchFamily="18" charset="0"/>
                <a:cs typeface="Calibri"/>
              </a:rPr>
              <a:t>maculatum</a:t>
            </a:r>
            <a:endParaRPr lang="en-US" sz="2000" dirty="0"/>
          </a:p>
        </p:txBody>
      </p:sp>
      <p:pic>
        <p:nvPicPr>
          <p:cNvPr id="5" name="Picture 2" descr="Zizia aptera Geranium maculatum 3 (Medium)"/>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5400000">
            <a:off x="7473934" y="1936735"/>
            <a:ext cx="5408952" cy="35928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2642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457200" y="270041"/>
            <a:ext cx="10972800" cy="487362"/>
          </a:xfrm>
        </p:spPr>
        <p:txBody>
          <a:bodyPr/>
          <a:lstStyle/>
          <a:p>
            <a:r>
              <a:rPr lang="en-US" sz="3600" b="1" dirty="0">
                <a:solidFill>
                  <a:schemeClr val="accent2">
                    <a:lumMod val="60000"/>
                    <a:lumOff val="40000"/>
                  </a:schemeClr>
                </a:solidFill>
                <a:latin typeface="Georgia" panose="02040502050405020303" pitchFamily="18" charset="0"/>
                <a:cs typeface="Calibri Light"/>
              </a:rPr>
              <a:t>Hepatica, Liverleaf Hepatica</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28074" y="1066800"/>
            <a:ext cx="9206594" cy="4525963"/>
          </a:xfrm>
        </p:spPr>
        <p:txBody>
          <a:bodyPr vert="horz" lIns="91440" tIns="45720" rIns="91440" bIns="45720" rtlCol="0" anchor="t">
            <a:noAutofit/>
          </a:bodyPr>
          <a:lstStyle/>
          <a:p>
            <a:pPr>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basal &amp; heart-shaped with 3 lobes.  </a:t>
            </a:r>
          </a:p>
          <a:p>
            <a:pPr marL="679450" lvl="1">
              <a:spcBef>
                <a:spcPts val="200"/>
              </a:spcBef>
              <a:spcAft>
                <a:spcPts val="200"/>
              </a:spcAft>
            </a:pPr>
            <a:r>
              <a:rPr lang="en-US" sz="2400" dirty="0">
                <a:solidFill>
                  <a:schemeClr val="tx2">
                    <a:lumMod val="75000"/>
                  </a:schemeClr>
                </a:solidFill>
                <a:latin typeface="Georgia" panose="02040502050405020303" pitchFamily="18" charset="0"/>
                <a:cs typeface="Calibri"/>
              </a:rPr>
              <a:t>Some may have speckled leaves, while others have leaves that are maroon on their undersides.</a:t>
            </a:r>
          </a:p>
          <a:p>
            <a:pPr marL="679450" lvl="1">
              <a:spcBef>
                <a:spcPts val="200"/>
              </a:spcBef>
              <a:spcAft>
                <a:spcPts val="200"/>
              </a:spcAft>
            </a:pPr>
            <a:r>
              <a:rPr lang="en-US" sz="2400" dirty="0">
                <a:solidFill>
                  <a:schemeClr val="tx2">
                    <a:lumMod val="75000"/>
                  </a:schemeClr>
                </a:solidFill>
                <a:latin typeface="Georgia" panose="02040502050405020303" pitchFamily="18" charset="0"/>
                <a:cs typeface="Calibri"/>
              </a:rPr>
              <a:t>In March or April numerous hairy flower stalks, 4 to 6 in long, rise above foliage, each bearing a single saucer-shaped bloom composed of 5 to 7 petal-like sepals.</a:t>
            </a:r>
          </a:p>
          <a:p>
            <a:pPr marL="679450" lvl="1">
              <a:spcBef>
                <a:spcPts val="200"/>
              </a:spcBef>
              <a:spcAft>
                <a:spcPts val="200"/>
              </a:spcAft>
            </a:pPr>
            <a:r>
              <a:rPr lang="en-US" sz="2400" dirty="0">
                <a:solidFill>
                  <a:schemeClr val="tx2">
                    <a:lumMod val="75000"/>
                  </a:schemeClr>
                </a:solidFill>
                <a:latin typeface="Georgia" panose="02040502050405020303" pitchFamily="18" charset="0"/>
                <a:cs typeface="Calibri"/>
              </a:rPr>
              <a:t>Flower color ranges from blue to lavender, shades of pink or white.</a:t>
            </a:r>
            <a:r>
              <a:rPr lang="en-US" sz="2400" dirty="0">
                <a:solidFill>
                  <a:srgbClr val="FFFF00"/>
                </a:solidFill>
                <a:latin typeface="Georgia" panose="02040502050405020303" pitchFamily="18" charset="0"/>
                <a:cs typeface="Calibri"/>
              </a:rPr>
              <a:t>   </a:t>
            </a:r>
          </a:p>
          <a:p>
            <a:pPr>
              <a:spcBef>
                <a:spcPts val="200"/>
              </a:spcBef>
              <a:spcAft>
                <a:spcPts val="200"/>
              </a:spcAft>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Plant in small drifts in shaded, moist woodlands, stream banks or shaded rock gardens. </a:t>
            </a:r>
          </a:p>
          <a:p>
            <a:pPr marL="679450" lvl="1">
              <a:spcBef>
                <a:spcPts val="200"/>
              </a:spcBef>
              <a:spcAft>
                <a:spcPts val="200"/>
              </a:spcAft>
            </a:pPr>
            <a:r>
              <a:rPr lang="en-US" sz="2400" dirty="0">
                <a:solidFill>
                  <a:schemeClr val="tx2">
                    <a:lumMod val="75000"/>
                  </a:schemeClr>
                </a:solidFill>
                <a:latin typeface="Georgia" panose="02040502050405020303" pitchFamily="18" charset="0"/>
                <a:cs typeface="Calibri"/>
              </a:rPr>
              <a:t>Prefers moist, organic soils &amp; partial shade.</a:t>
            </a:r>
          </a:p>
          <a:p>
            <a:pPr>
              <a:spcBef>
                <a:spcPts val="200"/>
              </a:spcBef>
              <a:spcAft>
                <a:spcPts val="200"/>
              </a:spcAft>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4 to 6 in tall &amp; wide. </a:t>
            </a:r>
            <a:endParaRPr lang="en-US" sz="2400" b="1" dirty="0">
              <a:solidFill>
                <a:srgbClr val="FFC000"/>
              </a:solidFill>
              <a:latin typeface="Georgia" panose="02040502050405020303" pitchFamily="18" charset="0"/>
              <a:cs typeface="Calibri"/>
            </a:endParaRPr>
          </a:p>
          <a:p>
            <a:pPr>
              <a:spcBef>
                <a:spcPts val="200"/>
              </a:spcBef>
              <a:spcAft>
                <a:spcPts val="200"/>
              </a:spcAft>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Nutrient-rich hardwood forests.  </a:t>
            </a:r>
            <a:endParaRPr lang="en-US" sz="2400" dirty="0">
              <a:solidFill>
                <a:srgbClr val="FFFF00"/>
              </a:solidFill>
              <a:latin typeface="Georgia" panose="02040502050405020303" pitchFamily="18" charset="0"/>
            </a:endParaRPr>
          </a:p>
        </p:txBody>
      </p:sp>
      <p:sp>
        <p:nvSpPr>
          <p:cNvPr id="4" name="Rectangle 3"/>
          <p:cNvSpPr/>
          <p:nvPr/>
        </p:nvSpPr>
        <p:spPr>
          <a:xfrm>
            <a:off x="6812505" y="6324600"/>
            <a:ext cx="2618024"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Hepatica </a:t>
            </a:r>
            <a:r>
              <a:rPr lang="en-US" sz="2000" i="1" dirty="0" err="1">
                <a:solidFill>
                  <a:srgbClr val="FFFF00"/>
                </a:solidFill>
                <a:latin typeface="Georgia" panose="02040502050405020303" pitchFamily="18" charset="0"/>
                <a:cs typeface="Calibri"/>
              </a:rPr>
              <a:t>americana</a:t>
            </a:r>
            <a:r>
              <a:rPr lang="en-US" sz="2000" i="1" dirty="0">
                <a:solidFill>
                  <a:srgbClr val="FFFF00"/>
                </a:solidFill>
                <a:latin typeface="Georgia" panose="02040502050405020303" pitchFamily="18" charset="0"/>
                <a:cs typeface="Calibri"/>
              </a:rPr>
              <a:t> </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0072" y="855237"/>
            <a:ext cx="2698073" cy="304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30529" y="3903237"/>
            <a:ext cx="2848617" cy="2954763"/>
          </a:xfrm>
          <a:prstGeom prst="rect">
            <a:avLst/>
          </a:prstGeom>
        </p:spPr>
      </p:pic>
    </p:spTree>
    <p:extLst>
      <p:ext uri="{BB962C8B-B14F-4D97-AF65-F5344CB8AC3E}">
        <p14:creationId xmlns:p14="http://schemas.microsoft.com/office/powerpoint/2010/main" val="1331617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152400"/>
            <a:ext cx="109728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Coral Bells, Alumroot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57687" y="3733800"/>
            <a:ext cx="8382000" cy="3352800"/>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Use in shaded areas of perennial borders, rock gardens or woodlands. </a:t>
            </a:r>
          </a:p>
          <a:p>
            <a:pPr marL="679450" lvl="1">
              <a:spcBef>
                <a:spcPts val="0"/>
              </a:spcBef>
            </a:pPr>
            <a:r>
              <a:rPr lang="en-US" sz="2400" dirty="0">
                <a:solidFill>
                  <a:schemeClr val="tx2">
                    <a:lumMod val="75000"/>
                  </a:schemeClr>
                </a:solidFill>
                <a:latin typeface="Georgia" panose="02040502050405020303" pitchFamily="18" charset="0"/>
                <a:cs typeface="Calibri"/>
              </a:rPr>
              <a:t>Plant in well-drained soil high in organic matter.</a:t>
            </a:r>
          </a:p>
          <a:p>
            <a:pPr marL="679450" lvl="1">
              <a:spcBef>
                <a:spcPts val="0"/>
              </a:spcBef>
            </a:pPr>
            <a:r>
              <a:rPr lang="en-US" sz="2400" dirty="0">
                <a:solidFill>
                  <a:schemeClr val="tx2">
                    <a:lumMod val="75000"/>
                  </a:schemeClr>
                </a:solidFill>
                <a:latin typeface="Georgia" panose="02040502050405020303" pitchFamily="18" charset="0"/>
                <a:cs typeface="Calibri"/>
              </a:rPr>
              <a:t>Prefers shade or partial shade (morning sun). </a:t>
            </a:r>
          </a:p>
          <a:p>
            <a:pPr marL="679450" lvl="1">
              <a:spcBef>
                <a:spcPts val="0"/>
              </a:spcBef>
            </a:pPr>
            <a:r>
              <a:rPr lang="en-US" sz="2400" dirty="0">
                <a:solidFill>
                  <a:schemeClr val="tx2">
                    <a:lumMod val="75000"/>
                  </a:schemeClr>
                </a:solidFill>
                <a:latin typeface="Georgia" panose="02040502050405020303" pitchFamily="18" charset="0"/>
                <a:cs typeface="Calibri"/>
              </a:rPr>
              <a:t>Deadhead to encourage repeat blooms.</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1 to 2 ½ feet tall &amp; 1 to 1 ½ feet wide. </a:t>
            </a:r>
            <a:endParaRPr lang="en-US" sz="2400" b="1" dirty="0">
              <a:solidFill>
                <a:srgbClr val="FFC0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Drainage slopes of rich woods, dry woods &amp; rocky areas.  </a:t>
            </a:r>
          </a:p>
        </p:txBody>
      </p:sp>
      <p:sp>
        <p:nvSpPr>
          <p:cNvPr id="4" name="Rectangle 3"/>
          <p:cNvSpPr/>
          <p:nvPr/>
        </p:nvSpPr>
        <p:spPr>
          <a:xfrm>
            <a:off x="9372600" y="1035511"/>
            <a:ext cx="2622834"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Heuchera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americana</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7245" y="4191860"/>
            <a:ext cx="3992880" cy="2656374"/>
          </a:xfrm>
          <a:prstGeom prst="rect">
            <a:avLst/>
          </a:prstGeom>
        </p:spPr>
      </p:pic>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40864" y="991030"/>
            <a:ext cx="10439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2400" b="1" kern="0" dirty="0">
                <a:solidFill>
                  <a:srgbClr val="FFFF00"/>
                </a:solidFill>
                <a:latin typeface="Georgia" panose="02040502050405020303" pitchFamily="18" charset="0"/>
                <a:cs typeface="Calibri"/>
              </a:rPr>
              <a:t>Characteristics</a:t>
            </a:r>
            <a:r>
              <a:rPr lang="en-US" sz="2400" kern="0" dirty="0">
                <a:solidFill>
                  <a:srgbClr val="FFFF00"/>
                </a:solidFill>
                <a:latin typeface="Georgia" panose="02040502050405020303" pitchFamily="18" charset="0"/>
                <a:cs typeface="Calibri"/>
              </a:rPr>
              <a:t>: Basal rosette of evergreen                                                           heart-shaped leaves.  </a:t>
            </a:r>
          </a:p>
          <a:p>
            <a:pPr marL="679450" lvl="1">
              <a:spcBef>
                <a:spcPts val="0"/>
              </a:spcBef>
            </a:pPr>
            <a:r>
              <a:rPr lang="en-US" sz="2400" kern="0" dirty="0">
                <a:solidFill>
                  <a:schemeClr val="tx2">
                    <a:lumMod val="75000"/>
                  </a:schemeClr>
                </a:solidFill>
                <a:latin typeface="Georgia" panose="02040502050405020303" pitchFamily="18" charset="0"/>
                <a:cs typeface="Calibri"/>
              </a:rPr>
              <a:t>Each leaf is 3 to 5 in wide &amp; has 5 to 7 lobes.</a:t>
            </a:r>
          </a:p>
          <a:p>
            <a:pPr marL="679450" lvl="1">
              <a:spcBef>
                <a:spcPts val="0"/>
              </a:spcBef>
            </a:pPr>
            <a:r>
              <a:rPr lang="en-US" sz="2400" kern="0" dirty="0">
                <a:solidFill>
                  <a:schemeClr val="tx2">
                    <a:lumMod val="75000"/>
                  </a:schemeClr>
                </a:solidFill>
                <a:latin typeface="Georgia" panose="02040502050405020303" pitchFamily="18" charset="0"/>
                <a:cs typeface="Calibri"/>
              </a:rPr>
              <a:t>New leaves emerge purplish-brown, then turn green. </a:t>
            </a:r>
          </a:p>
          <a:p>
            <a:pPr marL="679450" lvl="1">
              <a:spcBef>
                <a:spcPts val="0"/>
              </a:spcBef>
            </a:pPr>
            <a:r>
              <a:rPr lang="en-US" sz="2400" kern="0" dirty="0">
                <a:solidFill>
                  <a:schemeClr val="tx2">
                    <a:lumMod val="75000"/>
                  </a:schemeClr>
                </a:solidFill>
                <a:latin typeface="Georgia" panose="02040502050405020303" pitchFamily="18" charset="0"/>
                <a:cs typeface="Calibri"/>
              </a:rPr>
              <a:t>Leaf venation is silver or rose-purple.</a:t>
            </a:r>
          </a:p>
          <a:p>
            <a:pPr marL="679450" lvl="1">
              <a:spcBef>
                <a:spcPts val="0"/>
              </a:spcBef>
            </a:pPr>
            <a:r>
              <a:rPr lang="en-US" sz="2400" kern="0" dirty="0">
                <a:solidFill>
                  <a:schemeClr val="tx2">
                    <a:lumMod val="75000"/>
                  </a:schemeClr>
                </a:solidFill>
                <a:latin typeface="Georgia" panose="02040502050405020303" pitchFamily="18" charset="0"/>
                <a:cs typeface="Calibri"/>
              </a:rPr>
              <a:t>A flowering stem emerges in early spring &amp; rises                                                18 to 24 in above plant.</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5607" y="1480102"/>
            <a:ext cx="4062593" cy="2698289"/>
          </a:xfrm>
          <a:prstGeom prst="rect">
            <a:avLst/>
          </a:prstGeom>
        </p:spPr>
      </p:pic>
    </p:spTree>
    <p:extLst>
      <p:ext uri="{BB962C8B-B14F-4D97-AF65-F5344CB8AC3E}">
        <p14:creationId xmlns:p14="http://schemas.microsoft.com/office/powerpoint/2010/main" val="3170022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76200" y="122238"/>
            <a:ext cx="11963400" cy="792162"/>
          </a:xfrm>
        </p:spPr>
        <p:txBody>
          <a:bodyPr/>
          <a:lstStyle/>
          <a:p>
            <a:r>
              <a:rPr lang="en-US" sz="3600" b="1" dirty="0">
                <a:solidFill>
                  <a:schemeClr val="accent2">
                    <a:lumMod val="60000"/>
                    <a:lumOff val="40000"/>
                  </a:schemeClr>
                </a:solidFill>
                <a:latin typeface="Georgia" panose="02040502050405020303" pitchFamily="18" charset="0"/>
                <a:cs typeface="Calibri Light"/>
              </a:rPr>
              <a:t>Little Brown Jug, Evergreen Wild Ginger</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6824" y="990600"/>
            <a:ext cx="9367634" cy="3097470"/>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Shiny, thick, heart-shaped evergreen leaves, 3 to 6 in long, are borne at ground level.  </a:t>
            </a:r>
          </a:p>
          <a:p>
            <a:pPr marL="679450" lvl="1">
              <a:spcBef>
                <a:spcPts val="0"/>
              </a:spcBef>
            </a:pPr>
            <a:r>
              <a:rPr lang="en-US" sz="2400" dirty="0">
                <a:solidFill>
                  <a:schemeClr val="tx2">
                    <a:lumMod val="75000"/>
                  </a:schemeClr>
                </a:solidFill>
                <a:latin typeface="Georgia" panose="02040502050405020303" pitchFamily="18" charset="0"/>
                <a:cs typeface="Calibri"/>
              </a:rPr>
              <a:t>Leaves are dark green with pale green splotches in spring &amp; summer, then they turn bronze in winter.</a:t>
            </a:r>
          </a:p>
          <a:p>
            <a:pPr marL="679450" lvl="1">
              <a:spcBef>
                <a:spcPts val="0"/>
              </a:spcBef>
            </a:pPr>
            <a:r>
              <a:rPr lang="en-US" sz="2400" dirty="0">
                <a:solidFill>
                  <a:schemeClr val="tx2">
                    <a:lumMod val="75000"/>
                  </a:schemeClr>
                </a:solidFill>
                <a:latin typeface="Georgia" panose="02040502050405020303" pitchFamily="18" charset="0"/>
                <a:cs typeface="Calibri"/>
              </a:rPr>
              <a:t>Reddish-brown flowers appear in April &amp; May at ground level; no petals &amp; are actually composed of thick, fleshy, fused sepals shaped like little brown jugs.</a:t>
            </a:r>
            <a:r>
              <a:rPr lang="en-US"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p:txBody>
      </p:sp>
      <p:sp>
        <p:nvSpPr>
          <p:cNvPr id="4" name="Rectangle 3"/>
          <p:cNvSpPr/>
          <p:nvPr/>
        </p:nvSpPr>
        <p:spPr>
          <a:xfrm>
            <a:off x="9753600" y="1240686"/>
            <a:ext cx="2383986"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Hexastylis</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arifolia</a:t>
            </a:r>
            <a:r>
              <a:rPr lang="en-US" sz="2000" i="1" dirty="0">
                <a:solidFill>
                  <a:srgbClr val="FFFF00"/>
                </a:solidFill>
                <a:latin typeface="Georgia" panose="02040502050405020303" pitchFamily="18" charset="0"/>
                <a:cs typeface="Calibri"/>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02270" y="1725793"/>
            <a:ext cx="2771917" cy="2078938"/>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72400" y="3911600"/>
            <a:ext cx="4419600" cy="2946400"/>
          </a:xfrm>
          <a:prstGeom prst="rect">
            <a:avLst/>
          </a:prstGeom>
        </p:spPr>
      </p:pic>
      <p:sp>
        <p:nvSpPr>
          <p:cNvPr id="9" name="Content Placeholder 2">
            <a:extLst>
              <a:ext uri="{FF2B5EF4-FFF2-40B4-BE49-F238E27FC236}">
                <a16:creationId xmlns:a16="http://schemas.microsoft.com/office/drawing/2014/main" id="{2E553249-21F3-4EBB-9587-FDEFEAB1A68E}"/>
              </a:ext>
            </a:extLst>
          </p:cNvPr>
          <p:cNvSpPr txBox="1">
            <a:spLocks/>
          </p:cNvSpPr>
          <p:nvPr/>
        </p:nvSpPr>
        <p:spPr bwMode="auto">
          <a:xfrm>
            <a:off x="131618" y="3732418"/>
            <a:ext cx="7543800" cy="33401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 Use in shaded woodland gardens. </a:t>
            </a:r>
          </a:p>
          <a:p>
            <a:pPr marL="679450" lvl="1">
              <a:spcBef>
                <a:spcPts val="0"/>
              </a:spcBef>
            </a:pPr>
            <a:r>
              <a:rPr lang="en-US" sz="2400" kern="0" dirty="0">
                <a:solidFill>
                  <a:schemeClr val="tx2">
                    <a:lumMod val="75000"/>
                  </a:schemeClr>
                </a:solidFill>
                <a:latin typeface="Georgia" panose="02040502050405020303" pitchFamily="18" charset="0"/>
                <a:cs typeface="Calibri"/>
              </a:rPr>
              <a:t>In a natural setting, only 2 or 3 leaves may be seen, but under cultivation, it forms large clumps of basal foliage.</a:t>
            </a:r>
          </a:p>
          <a:p>
            <a:pPr marL="679450" lvl="1">
              <a:spcBef>
                <a:spcPts val="0"/>
              </a:spcBef>
            </a:pPr>
            <a:r>
              <a:rPr lang="en-US" sz="2400" kern="0" dirty="0">
                <a:solidFill>
                  <a:schemeClr val="tx2">
                    <a:lumMod val="75000"/>
                  </a:schemeClr>
                </a:solidFill>
                <a:latin typeface="Georgia" panose="02040502050405020303" pitchFamily="18" charset="0"/>
                <a:cs typeface="Calibri"/>
              </a:rPr>
              <a:t>Shade-tolerant, but prefers partial shade. </a:t>
            </a:r>
          </a:p>
          <a:p>
            <a:pPr marL="679450" lvl="1">
              <a:spcBef>
                <a:spcPts val="0"/>
              </a:spcBef>
            </a:pPr>
            <a:r>
              <a:rPr lang="en-US" sz="2400" kern="0" dirty="0">
                <a:solidFill>
                  <a:schemeClr val="tx2">
                    <a:lumMod val="75000"/>
                  </a:schemeClr>
                </a:solidFill>
                <a:latin typeface="Georgia" panose="02040502050405020303" pitchFamily="18" charset="0"/>
                <a:cs typeface="Calibri"/>
              </a:rPr>
              <a:t>Will adapt to both moist &amp; dry soils.</a:t>
            </a:r>
          </a:p>
          <a:p>
            <a:pPr>
              <a:spcBef>
                <a:spcPts val="0"/>
              </a:spcBef>
            </a:pPr>
            <a:r>
              <a:rPr lang="en-US" sz="2400" b="1" kern="0" dirty="0">
                <a:solidFill>
                  <a:srgbClr val="FFFF00"/>
                </a:solidFill>
                <a:latin typeface="Georgia" panose="02040502050405020303" pitchFamily="18" charset="0"/>
                <a:cs typeface="Calibri"/>
              </a:rPr>
              <a:t>Size: </a:t>
            </a:r>
            <a:r>
              <a:rPr lang="en-US" sz="2400" kern="0" dirty="0">
                <a:solidFill>
                  <a:srgbClr val="FFC000"/>
                </a:solidFill>
                <a:latin typeface="Georgia" panose="02040502050405020303" pitchFamily="18" charset="0"/>
                <a:cs typeface="Calibri"/>
              </a:rPr>
              <a:t>3 to 6 in tall. </a:t>
            </a:r>
            <a:endParaRPr lang="en-US" sz="2400" b="1" kern="0" dirty="0">
              <a:solidFill>
                <a:srgbClr val="FFC000"/>
              </a:solidFill>
              <a:latin typeface="Georgia" panose="02040502050405020303" pitchFamily="18" charset="0"/>
              <a:cs typeface="Calibri"/>
            </a:endParaRPr>
          </a:p>
          <a:p>
            <a:pPr>
              <a:spcBef>
                <a:spcPts val="0"/>
              </a:spcBef>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Mixed deciduous or pine forests.  </a:t>
            </a:r>
          </a:p>
        </p:txBody>
      </p:sp>
    </p:spTree>
    <p:extLst>
      <p:ext uri="{BB962C8B-B14F-4D97-AF65-F5344CB8AC3E}">
        <p14:creationId xmlns:p14="http://schemas.microsoft.com/office/powerpoint/2010/main" val="4163864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87343"/>
            <a:ext cx="10972800" cy="1001743"/>
          </a:xfrm>
        </p:spPr>
        <p:txBody>
          <a:bodyPr/>
          <a:lstStyle/>
          <a:p>
            <a:r>
              <a:rPr lang="en-US" sz="3600" b="1" dirty="0">
                <a:solidFill>
                  <a:schemeClr val="accent6">
                    <a:lumMod val="60000"/>
                    <a:lumOff val="40000"/>
                  </a:schemeClr>
                </a:solidFill>
                <a:latin typeface="Georgia" panose="02040502050405020303" pitchFamily="18" charset="0"/>
                <a:cs typeface="Calibri Light"/>
              </a:rPr>
              <a:t>Spider Lily, Carolina </a:t>
            </a:r>
            <a:r>
              <a:rPr lang="en-US" sz="3600" b="1" dirty="0" err="1">
                <a:solidFill>
                  <a:schemeClr val="accent6">
                    <a:lumMod val="60000"/>
                    <a:lumOff val="40000"/>
                  </a:schemeClr>
                </a:solidFill>
                <a:latin typeface="Georgia" panose="02040502050405020303" pitchFamily="18" charset="0"/>
                <a:cs typeface="Calibri Light"/>
              </a:rPr>
              <a:t>Spiderlily</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6824" y="914400"/>
            <a:ext cx="8246423" cy="4525963"/>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basal clump of strap-shaped leaves, up to 17 in long, rises from a bulb.  </a:t>
            </a:r>
          </a:p>
          <a:p>
            <a:pPr lvl="1">
              <a:spcBef>
                <a:spcPts val="0"/>
              </a:spcBef>
            </a:pPr>
            <a:r>
              <a:rPr lang="en-US" sz="2400" dirty="0">
                <a:solidFill>
                  <a:schemeClr val="tx2">
                    <a:lumMod val="75000"/>
                  </a:schemeClr>
                </a:solidFill>
                <a:latin typeface="Georgia" panose="02040502050405020303" pitchFamily="18" charset="0"/>
                <a:cs typeface="Calibri"/>
              </a:rPr>
              <a:t>In summer, a flowering stalk, up to 22 in tall, emerges from center of foliage &amp; bears 3 to 6 white fragrant blossoms. </a:t>
            </a:r>
          </a:p>
          <a:p>
            <a:pPr lvl="2">
              <a:spcBef>
                <a:spcPts val="0"/>
              </a:spcBef>
            </a:pPr>
            <a:r>
              <a:rPr lang="en-US" dirty="0">
                <a:solidFill>
                  <a:schemeClr val="tx2">
                    <a:lumMod val="75000"/>
                  </a:schemeClr>
                </a:solidFill>
                <a:latin typeface="Georgia" panose="02040502050405020303" pitchFamily="18" charset="0"/>
                <a:cs typeface="Calibri"/>
              </a:rPr>
              <a:t>Each flower is up to 7 in across &amp; has 6 segments &amp; a center tubular cup. </a:t>
            </a:r>
          </a:p>
          <a:p>
            <a:pPr marL="225425" indent="-225425">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Use in perennial borders, open woodland gardens &amp; along streams &amp; ponds. </a:t>
            </a:r>
          </a:p>
          <a:p>
            <a:pPr marL="679450" lvl="1">
              <a:spcBef>
                <a:spcPts val="0"/>
              </a:spcBef>
            </a:pPr>
            <a:r>
              <a:rPr lang="en-US" sz="2400" dirty="0">
                <a:solidFill>
                  <a:schemeClr val="tx2">
                    <a:lumMod val="75000"/>
                  </a:schemeClr>
                </a:solidFill>
                <a:latin typeface="Georgia" panose="02040502050405020303" pitchFamily="18" charset="0"/>
                <a:cs typeface="Calibri"/>
              </a:rPr>
              <a:t>Best grown in moist to wet soils in full sun or partial shade.</a:t>
            </a:r>
          </a:p>
          <a:p>
            <a:pPr marL="679450" lvl="1">
              <a:spcBef>
                <a:spcPts val="0"/>
              </a:spcBef>
            </a:pPr>
            <a:r>
              <a:rPr lang="en-US" sz="2400" dirty="0">
                <a:solidFill>
                  <a:schemeClr val="tx2">
                    <a:lumMod val="75000"/>
                  </a:schemeClr>
                </a:solidFill>
                <a:latin typeface="Georgia" panose="02040502050405020303" pitchFamily="18" charset="0"/>
                <a:cs typeface="Calibri"/>
              </a:rPr>
              <a:t>Allow foliage to remain after flowering to feed bulb &amp; developing </a:t>
            </a:r>
            <a:r>
              <a:rPr lang="en-US" sz="2400" dirty="0" err="1">
                <a:solidFill>
                  <a:schemeClr val="tx2">
                    <a:lumMod val="75000"/>
                  </a:schemeClr>
                </a:solidFill>
                <a:latin typeface="Georgia" panose="02040502050405020303" pitchFamily="18" charset="0"/>
                <a:cs typeface="Calibri"/>
              </a:rPr>
              <a:t>bulblets</a:t>
            </a:r>
            <a:r>
              <a:rPr lang="en-US" sz="2400" dirty="0">
                <a:solidFill>
                  <a:schemeClr val="tx2">
                    <a:lumMod val="75000"/>
                  </a:schemeClr>
                </a:solidFill>
                <a:latin typeface="Georgia" panose="02040502050405020303" pitchFamily="18" charset="0"/>
                <a:cs typeface="Calibri"/>
              </a:rPr>
              <a:t>.</a:t>
            </a:r>
            <a:r>
              <a:rPr lang="en-US" sz="2400"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a:p>
            <a:pPr marL="285750" indent="-285750">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1 ½ to 2 ½ feet tall &amp; 1 to 1 ½ feet wide. </a:t>
            </a:r>
            <a:endParaRPr lang="en-US" sz="2400" b="1" dirty="0">
              <a:solidFill>
                <a:srgbClr val="FFC000"/>
              </a:solidFill>
              <a:latin typeface="Georgia" panose="02040502050405020303" pitchFamily="18" charset="0"/>
              <a:cs typeface="Calibri"/>
            </a:endParaRPr>
          </a:p>
          <a:p>
            <a:pPr marL="285750" indent="-285750">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Swamps, moist fields, bottomlands &amp; rich, moist forests.  </a:t>
            </a:r>
          </a:p>
        </p:txBody>
      </p:sp>
      <p:sp>
        <p:nvSpPr>
          <p:cNvPr id="4" name="Rectangle 3"/>
          <p:cNvSpPr/>
          <p:nvPr/>
        </p:nvSpPr>
        <p:spPr>
          <a:xfrm>
            <a:off x="8617684" y="1356923"/>
            <a:ext cx="3262432"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Hymenocallis</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occidentalis</a:t>
            </a:r>
            <a:r>
              <a:rPr lang="en-US" sz="2000" i="1" dirty="0">
                <a:solidFill>
                  <a:srgbClr val="FFFF00"/>
                </a:solidFill>
                <a:latin typeface="Georgia" panose="02040502050405020303" pitchFamily="18" charset="0"/>
                <a:cs typeface="Calibri"/>
              </a:rPr>
              <a:t> </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305800" y="1787711"/>
            <a:ext cx="3886200" cy="5087112"/>
          </a:xfrm>
          <a:prstGeom prst="rect">
            <a:avLst/>
          </a:prstGeom>
        </p:spPr>
      </p:pic>
    </p:spTree>
    <p:extLst>
      <p:ext uri="{BB962C8B-B14F-4D97-AF65-F5344CB8AC3E}">
        <p14:creationId xmlns:p14="http://schemas.microsoft.com/office/powerpoint/2010/main" val="423115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442356" y="157679"/>
            <a:ext cx="10972800" cy="680521"/>
          </a:xfrm>
        </p:spPr>
        <p:txBody>
          <a:bodyPr/>
          <a:lstStyle/>
          <a:p>
            <a:r>
              <a:rPr lang="en-US" sz="3600" b="1" dirty="0">
                <a:solidFill>
                  <a:schemeClr val="accent6">
                    <a:lumMod val="60000"/>
                    <a:lumOff val="40000"/>
                  </a:schemeClr>
                </a:solidFill>
                <a:latin typeface="Georgia" panose="02040502050405020303" pitchFamily="18" charset="0"/>
                <a:cs typeface="Calibri Light"/>
              </a:rPr>
              <a:t>Dwarf Crested Iris </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36616" y="843148"/>
            <a:ext cx="84582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Low-growing, spreading plant with narrow, sword-shaped, medium-green leaves up to 6 in long &amp; 2 in wide.  </a:t>
            </a:r>
          </a:p>
          <a:p>
            <a:pPr lvl="1">
              <a:spcBef>
                <a:spcPts val="0"/>
              </a:spcBef>
            </a:pPr>
            <a:r>
              <a:rPr lang="en-US" sz="2400" dirty="0">
                <a:solidFill>
                  <a:schemeClr val="tx2">
                    <a:lumMod val="75000"/>
                  </a:schemeClr>
                </a:solidFill>
                <a:latin typeface="Georgia" panose="02040502050405020303" pitchFamily="18" charset="0"/>
                <a:cs typeface="Calibri"/>
              </a:rPr>
              <a:t>Leaves arise from branching rhizome that spreads to form colonies. </a:t>
            </a:r>
          </a:p>
          <a:p>
            <a:pPr lvl="1">
              <a:spcBef>
                <a:spcPts val="0"/>
              </a:spcBef>
            </a:pPr>
            <a:r>
              <a:rPr lang="en-US" sz="2400" dirty="0">
                <a:solidFill>
                  <a:schemeClr val="tx2">
                    <a:lumMod val="75000"/>
                  </a:schemeClr>
                </a:solidFill>
                <a:latin typeface="Georgia" panose="02040502050405020303" pitchFamily="18" charset="0"/>
                <a:cs typeface="Calibri"/>
              </a:rPr>
              <a:t>In spring, pale blue flowers w/ gold crests on short stalks.</a:t>
            </a:r>
          </a:p>
          <a:p>
            <a:pPr lvl="1">
              <a:spcBef>
                <a:spcPts val="0"/>
              </a:spcBef>
            </a:pPr>
            <a:r>
              <a:rPr lang="en-US" sz="2400" dirty="0">
                <a:solidFill>
                  <a:schemeClr val="tx2">
                    <a:lumMod val="75000"/>
                  </a:schemeClr>
                </a:solidFill>
                <a:latin typeface="Georgia" panose="02040502050405020303" pitchFamily="18" charset="0"/>
                <a:cs typeface="Calibri"/>
              </a:rPr>
              <a:t>Sepals are distinctly marked with a central band of white, yellow or purple.</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marL="679450" lvl="1">
              <a:spcBef>
                <a:spcPts val="0"/>
              </a:spcBef>
            </a:pPr>
            <a:r>
              <a:rPr lang="en-US" sz="2400" dirty="0">
                <a:solidFill>
                  <a:schemeClr val="tx2">
                    <a:lumMod val="75000"/>
                  </a:schemeClr>
                </a:solidFill>
                <a:latin typeface="Georgia" panose="02040502050405020303" pitchFamily="18" charset="0"/>
                <a:cs typeface="Calibri"/>
              </a:rPr>
              <a:t>Under favorable growing conditions, plant spreads &amp; becomes a ground cover.</a:t>
            </a:r>
          </a:p>
          <a:p>
            <a:pPr marL="679450" lvl="1">
              <a:spcBef>
                <a:spcPts val="0"/>
              </a:spcBef>
            </a:pPr>
            <a:r>
              <a:rPr lang="en-US" sz="2400" dirty="0">
                <a:solidFill>
                  <a:schemeClr val="tx2">
                    <a:lumMod val="75000"/>
                  </a:schemeClr>
                </a:solidFill>
                <a:latin typeface="Georgia" panose="02040502050405020303" pitchFamily="18" charset="0"/>
                <a:cs typeface="Calibri"/>
              </a:rPr>
              <a:t>Plant in sun to partial shade &amp; moist enriched with organic matter.</a:t>
            </a:r>
          </a:p>
          <a:p>
            <a:pPr>
              <a:spcBef>
                <a:spcPts val="0"/>
              </a:spcBef>
            </a:pPr>
            <a:r>
              <a:rPr lang="en-US" sz="2400" b="1" dirty="0">
                <a:solidFill>
                  <a:srgbClr val="FFFF00"/>
                </a:solidFill>
                <a:latin typeface="Georgia" panose="02040502050405020303" pitchFamily="18" charset="0"/>
                <a:cs typeface="Calibri"/>
              </a:rPr>
              <a:t>Size: </a:t>
            </a:r>
            <a:r>
              <a:rPr lang="en-US" sz="2400" dirty="0">
                <a:solidFill>
                  <a:srgbClr val="FFC000"/>
                </a:solidFill>
                <a:latin typeface="Georgia" panose="02040502050405020303" pitchFamily="18" charset="0"/>
                <a:cs typeface="Calibri"/>
              </a:rPr>
              <a:t>6 to 12 in high &amp; spreading.</a:t>
            </a:r>
            <a:r>
              <a:rPr lang="en-US" sz="2400" dirty="0">
                <a:solidFill>
                  <a:srgbClr val="FFFF00"/>
                </a:solidFill>
                <a:latin typeface="Georgia" panose="02040502050405020303" pitchFamily="18" charset="0"/>
                <a:cs typeface="Calibri"/>
              </a:rPr>
              <a:t> </a:t>
            </a:r>
            <a:endParaRPr lang="en-US" sz="2400" b="1" dirty="0">
              <a:solidFill>
                <a:srgbClr val="FFFF00"/>
              </a:solidFill>
              <a:latin typeface="Georgia" panose="02040502050405020303" pitchFamily="18" charset="0"/>
              <a:cs typeface="Calibri"/>
            </a:endParaRP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Moist, fertile wooded slopes &amp; flood plains.  </a:t>
            </a:r>
          </a:p>
        </p:txBody>
      </p:sp>
      <p:sp>
        <p:nvSpPr>
          <p:cNvPr id="4" name="Rectangle 3"/>
          <p:cNvSpPr/>
          <p:nvPr/>
        </p:nvSpPr>
        <p:spPr>
          <a:xfrm>
            <a:off x="9601200" y="1276290"/>
            <a:ext cx="1550424"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Iris </a:t>
            </a:r>
            <a:r>
              <a:rPr lang="en-US" sz="2000" i="1" dirty="0" err="1">
                <a:solidFill>
                  <a:srgbClr val="FFFF00"/>
                </a:solidFill>
                <a:latin typeface="Georgia" panose="02040502050405020303" pitchFamily="18" charset="0"/>
                <a:cs typeface="Calibri"/>
              </a:rPr>
              <a:t>cristata</a:t>
            </a:r>
            <a:endParaRPr lang="en-US" sz="2000" i="1" dirty="0">
              <a:solidFill>
                <a:srgbClr val="FFFF00"/>
              </a:solidFill>
              <a:latin typeface="Georgia" panose="020405020504050203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1745696"/>
            <a:ext cx="3886199" cy="5100636"/>
          </a:xfrm>
          <a:prstGeom prst="rect">
            <a:avLst/>
          </a:prstGeom>
        </p:spPr>
      </p:pic>
    </p:spTree>
    <p:extLst>
      <p:ext uri="{BB962C8B-B14F-4D97-AF65-F5344CB8AC3E}">
        <p14:creationId xmlns:p14="http://schemas.microsoft.com/office/powerpoint/2010/main" val="704423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228600"/>
            <a:ext cx="10972800" cy="487362"/>
          </a:xfrm>
        </p:spPr>
        <p:txBody>
          <a:bodyPr/>
          <a:lstStyle/>
          <a:p>
            <a:r>
              <a:rPr lang="en-US" sz="3600" b="1" dirty="0">
                <a:solidFill>
                  <a:schemeClr val="accent6">
                    <a:lumMod val="60000"/>
                    <a:lumOff val="40000"/>
                  </a:schemeClr>
                </a:solidFill>
                <a:latin typeface="Georgia" panose="02040502050405020303" pitchFamily="18" charset="0"/>
                <a:cs typeface="Calibri Light"/>
              </a:rPr>
              <a:t>Virginia Iris, Southern </a:t>
            </a:r>
            <a:r>
              <a:rPr lang="en-US" sz="3600" b="1" dirty="0" err="1">
                <a:solidFill>
                  <a:schemeClr val="accent6">
                    <a:lumMod val="60000"/>
                    <a:lumOff val="40000"/>
                  </a:schemeClr>
                </a:solidFill>
                <a:latin typeface="Georgia" panose="02040502050405020303" pitchFamily="18" charset="0"/>
                <a:cs typeface="Calibri Light"/>
              </a:rPr>
              <a:t>Blueflag</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0" y="990600"/>
            <a:ext cx="9296400" cy="6019800"/>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Narrow sword-like leaves, 1 to 2 feet tall &amp; 2 to 3 in wide, grow from rhizomes.   </a:t>
            </a:r>
          </a:p>
          <a:p>
            <a:pPr lvl="1">
              <a:spcBef>
                <a:spcPts val="0"/>
              </a:spcBef>
            </a:pPr>
            <a:r>
              <a:rPr lang="en-US" sz="2400" dirty="0">
                <a:solidFill>
                  <a:schemeClr val="tx2">
                    <a:lumMod val="75000"/>
                  </a:schemeClr>
                </a:solidFill>
                <a:latin typeface="Georgia" panose="02040502050405020303" pitchFamily="18" charset="0"/>
                <a:cs typeface="Calibri"/>
              </a:rPr>
              <a:t>New leaves have a burgundy tinge at their bases that persists until early summer.</a:t>
            </a:r>
          </a:p>
          <a:p>
            <a:pPr lvl="1">
              <a:spcBef>
                <a:spcPts val="0"/>
              </a:spcBef>
            </a:pPr>
            <a:r>
              <a:rPr lang="en-US" sz="2400" dirty="0">
                <a:solidFill>
                  <a:schemeClr val="tx2">
                    <a:lumMod val="75000"/>
                  </a:schemeClr>
                </a:solidFill>
                <a:latin typeface="Georgia" panose="02040502050405020303" pitchFamily="18" charset="0"/>
                <a:cs typeface="Calibri"/>
              </a:rPr>
              <a:t>Flowers are borne on stalks that rise 1 to 3 feet from base of plant in spring; each stalk bears 1 to 3 flowers. </a:t>
            </a:r>
          </a:p>
          <a:p>
            <a:pPr lvl="2">
              <a:spcBef>
                <a:spcPts val="0"/>
              </a:spcBef>
            </a:pPr>
            <a:r>
              <a:rPr lang="en-US" dirty="0">
                <a:solidFill>
                  <a:schemeClr val="tx2">
                    <a:lumMod val="75000"/>
                  </a:schemeClr>
                </a:solidFill>
                <a:latin typeface="Georgia" panose="02040502050405020303" pitchFamily="18" charset="0"/>
                <a:cs typeface="Calibri"/>
              </a:rPr>
              <a:t>Falls are violet-blue &amp; crests are yellow or white. </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Use along edges of streams or ponds, in drainage ditches or in water gardens.</a:t>
            </a:r>
          </a:p>
          <a:p>
            <a:pPr lvl="1">
              <a:spcBef>
                <a:spcPts val="0"/>
              </a:spcBef>
            </a:pPr>
            <a:r>
              <a:rPr lang="en-US" sz="2400" dirty="0">
                <a:solidFill>
                  <a:schemeClr val="tx2">
                    <a:lumMod val="75000"/>
                  </a:schemeClr>
                </a:solidFill>
                <a:latin typeface="Georgia" panose="02040502050405020303" pitchFamily="18" charset="0"/>
                <a:cs typeface="Calibri"/>
              </a:rPr>
              <a:t>Also does well in low-lying areas that are subject to flooding.  </a:t>
            </a:r>
            <a:endParaRPr lang="en-US" sz="2400" dirty="0">
              <a:solidFill>
                <a:schemeClr val="tx2">
                  <a:lumMod val="75000"/>
                </a:schemeClr>
              </a:solidFill>
              <a:latin typeface="Georgia" panose="02040502050405020303" pitchFamily="18" charset="0"/>
            </a:endParaRPr>
          </a:p>
          <a:p>
            <a:pPr lvl="1">
              <a:spcBef>
                <a:spcPts val="0"/>
              </a:spcBef>
            </a:pPr>
            <a:r>
              <a:rPr lang="en-US" sz="2400" dirty="0">
                <a:solidFill>
                  <a:schemeClr val="tx2">
                    <a:lumMod val="75000"/>
                  </a:schemeClr>
                </a:solidFill>
                <a:latin typeface="Georgia" panose="02040502050405020303" pitchFamily="18" charset="0"/>
                <a:cs typeface="Calibri"/>
              </a:rPr>
              <a:t>Wetland species that likes consistent moisture. </a:t>
            </a:r>
          </a:p>
          <a:p>
            <a:pPr lvl="1">
              <a:spcBef>
                <a:spcPts val="0"/>
              </a:spcBef>
            </a:pPr>
            <a:r>
              <a:rPr lang="en-US" sz="2400" dirty="0">
                <a:solidFill>
                  <a:schemeClr val="tx2">
                    <a:lumMod val="75000"/>
                  </a:schemeClr>
                </a:solidFill>
                <a:latin typeface="Georgia" panose="02040502050405020303" pitchFamily="18" charset="0"/>
                <a:cs typeface="Calibri"/>
              </a:rPr>
              <a:t>Adapts to sun or partial shade. Spreads slowly &amp; is not aggressive.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to 3 feet high.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Marshes, wet ditches &amp; swamps in open areas.  </a:t>
            </a:r>
          </a:p>
        </p:txBody>
      </p:sp>
      <p:sp>
        <p:nvSpPr>
          <p:cNvPr id="4" name="Rectangle 3"/>
          <p:cNvSpPr/>
          <p:nvPr/>
        </p:nvSpPr>
        <p:spPr>
          <a:xfrm>
            <a:off x="10086494" y="6340475"/>
            <a:ext cx="1702710"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Iris </a:t>
            </a:r>
            <a:r>
              <a:rPr lang="en-US" sz="2000" i="1" dirty="0" err="1">
                <a:solidFill>
                  <a:srgbClr val="FFFF00"/>
                </a:solidFill>
                <a:latin typeface="Georgia" panose="02040502050405020303" pitchFamily="18" charset="0"/>
                <a:cs typeface="Calibri"/>
              </a:rPr>
              <a:t>virginica</a:t>
            </a:r>
            <a:endParaRPr lang="en-US" sz="2000" i="1" dirty="0">
              <a:solidFill>
                <a:srgbClr val="FFFF00"/>
              </a:solidFill>
              <a:latin typeface="Georgia" panose="02040502050405020303"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0" y="3594820"/>
            <a:ext cx="3211506" cy="272978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5075" y="1417638"/>
            <a:ext cx="3255525" cy="2161307"/>
          </a:xfrm>
          <a:prstGeom prst="rect">
            <a:avLst/>
          </a:prstGeom>
        </p:spPr>
      </p:pic>
    </p:spTree>
    <p:extLst>
      <p:ext uri="{BB962C8B-B14F-4D97-AF65-F5344CB8AC3E}">
        <p14:creationId xmlns:p14="http://schemas.microsoft.com/office/powerpoint/2010/main" val="516057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0"/>
            <a:ext cx="10972800" cy="838200"/>
          </a:xfrm>
        </p:spPr>
        <p:txBody>
          <a:bodyPr/>
          <a:lstStyle/>
          <a:p>
            <a:r>
              <a:rPr lang="en-US" sz="3600" b="1" dirty="0">
                <a:solidFill>
                  <a:schemeClr val="accent6">
                    <a:lumMod val="60000"/>
                    <a:lumOff val="40000"/>
                  </a:schemeClr>
                </a:solidFill>
                <a:latin typeface="Georgia" panose="02040502050405020303" pitchFamily="18" charset="0"/>
                <a:cs typeface="Calibri Light"/>
              </a:rPr>
              <a:t>Dense Blazing Star, Marsh Blazing Star </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82098" y="1038255"/>
            <a:ext cx="9067800" cy="4800600"/>
          </a:xfrm>
        </p:spPr>
        <p:txBody>
          <a:bodyPr vert="horz" lIns="91440" tIns="45720" rIns="91440" bIns="45720" rtlCol="0" anchor="t">
            <a:noAutofit/>
          </a:bodyPr>
          <a:lstStyle/>
          <a:p>
            <a:pPr marL="225425" indent="-225425">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Basal leaves are narrow, grass-like &amp; up to 8 in long.   </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Stem leaves are shorter than basal leaves &amp; gradually decrease in size as they ascend stem.</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Flower spikes, 6 to 12 in long, appear in June.</a:t>
            </a:r>
          </a:p>
          <a:p>
            <a:pPr marL="795338" lvl="2" indent="-225425">
              <a:spcBef>
                <a:spcPts val="200"/>
              </a:spcBef>
              <a:spcAft>
                <a:spcPts val="200"/>
              </a:spcAft>
            </a:pPr>
            <a:r>
              <a:rPr lang="en-US" dirty="0">
                <a:solidFill>
                  <a:schemeClr val="tx2">
                    <a:lumMod val="75000"/>
                  </a:schemeClr>
                </a:solidFill>
                <a:latin typeface="Georgia" panose="02040502050405020303" pitchFamily="18" charset="0"/>
                <a:cs typeface="Calibri"/>
              </a:rPr>
              <a:t>They consist of numerous round, deep purple flower heads about ¾ in across. </a:t>
            </a:r>
          </a:p>
          <a:p>
            <a:pPr marL="795338" lvl="2" indent="-225425">
              <a:spcBef>
                <a:spcPts val="200"/>
              </a:spcBef>
              <a:spcAft>
                <a:spcPts val="200"/>
              </a:spcAft>
            </a:pPr>
            <a:r>
              <a:rPr lang="en-US" dirty="0">
                <a:solidFill>
                  <a:schemeClr val="tx2">
                    <a:lumMod val="75000"/>
                  </a:schemeClr>
                </a:solidFill>
                <a:latin typeface="Georgia" panose="02040502050405020303" pitchFamily="18" charset="0"/>
                <a:cs typeface="Calibri"/>
              </a:rPr>
              <a:t>Each flower head is comprised of 4 to 10 narrow tubular flowers with long, prominent branching styles. </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sun or partial shade &amp; moist to wet soil  </a:t>
            </a:r>
            <a:endParaRPr lang="en-US" sz="2400" dirty="0">
              <a:solidFill>
                <a:schemeClr val="tx2">
                  <a:lumMod val="75000"/>
                </a:schemeClr>
              </a:solidFill>
              <a:latin typeface="Georgia" panose="02040502050405020303" pitchFamily="18" charset="0"/>
            </a:endParaRP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Too much fertilizer can result in floppy stalks. </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to 5 feet tall, clump-forming. </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Wet meadows, mountain outcrops &amp; marsh margins. </a:t>
            </a:r>
          </a:p>
        </p:txBody>
      </p:sp>
      <p:sp>
        <p:nvSpPr>
          <p:cNvPr id="4" name="Rectangle 3"/>
          <p:cNvSpPr/>
          <p:nvPr/>
        </p:nvSpPr>
        <p:spPr>
          <a:xfrm>
            <a:off x="10151290" y="838200"/>
            <a:ext cx="1861407"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Liatris</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spicata</a:t>
            </a:r>
            <a:endParaRPr lang="en-US" sz="20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7543" y="3105914"/>
            <a:ext cx="2490968" cy="375208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0452" y="1295399"/>
            <a:ext cx="2701547" cy="180853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8921516" y="4267200"/>
            <a:ext cx="1652053" cy="1676399"/>
          </a:xfrm>
          <a:prstGeom prst="rect">
            <a:avLst/>
          </a:prstGeom>
        </p:spPr>
      </p:pic>
    </p:spTree>
    <p:extLst>
      <p:ext uri="{BB962C8B-B14F-4D97-AF65-F5344CB8AC3E}">
        <p14:creationId xmlns:p14="http://schemas.microsoft.com/office/powerpoint/2010/main" val="16502224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101356"/>
            <a:ext cx="10972800" cy="838200"/>
          </a:xfrm>
        </p:spPr>
        <p:txBody>
          <a:bodyPr/>
          <a:lstStyle/>
          <a:p>
            <a:r>
              <a:rPr lang="en-US" sz="3600" b="1" dirty="0">
                <a:solidFill>
                  <a:schemeClr val="accent2">
                    <a:lumMod val="60000"/>
                    <a:lumOff val="40000"/>
                  </a:schemeClr>
                </a:solidFill>
                <a:latin typeface="Georgia" panose="02040502050405020303" pitchFamily="18" charset="0"/>
                <a:cs typeface="Calibri Light"/>
              </a:rPr>
              <a:t>Cardinal Flower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33688" y="1066800"/>
            <a:ext cx="8915400" cy="4525963"/>
          </a:xfrm>
        </p:spPr>
        <p:txBody>
          <a:bodyPr vert="horz" lIns="91440" tIns="45720" rIns="91440" bIns="45720" rtlCol="0" anchor="t">
            <a:noAutofit/>
          </a:bodyPr>
          <a:lstStyle/>
          <a:p>
            <a:pPr>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alternate &amp; lance-shaped with toothed margins,  6 in long &amp; 2 in wide.</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Deep red flowers, about 1 in long, &amp; are borne in racemes at top of stems in late summer. </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Flowers are tubular &amp; have two flaring lips. </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Stamens are united to form an erect tube that is topped with a small tuft of white hairs. </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Flowering begins in August &amp; lasts about 3 weeks. </a:t>
            </a:r>
            <a:r>
              <a:rPr lang="en-US" sz="2400"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a:p>
            <a:pPr>
              <a:spcBef>
                <a:spcPts val="200"/>
              </a:spcBef>
              <a:spcAft>
                <a:spcPts val="200"/>
              </a:spcAft>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Prefers morning sun &amp; afternoon shade &amp; moist, humus-enriched soils. </a:t>
            </a:r>
            <a:endParaRPr lang="en-US" sz="2400" dirty="0">
              <a:solidFill>
                <a:schemeClr val="tx2">
                  <a:lumMod val="75000"/>
                </a:schemeClr>
              </a:solidFill>
              <a:latin typeface="Georgia" panose="02040502050405020303" pitchFamily="18" charset="0"/>
            </a:endParaRP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Does not like wet sites. </a:t>
            </a:r>
          </a:p>
          <a:p>
            <a:pPr>
              <a:spcBef>
                <a:spcPts val="200"/>
              </a:spcBef>
              <a:spcAft>
                <a:spcPts val="200"/>
              </a:spcAft>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to 4 feet tall &amp; 12 in wide.</a:t>
            </a:r>
          </a:p>
          <a:p>
            <a:pPr>
              <a:spcBef>
                <a:spcPts val="200"/>
              </a:spcBef>
              <a:spcAft>
                <a:spcPts val="200"/>
              </a:spcAft>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Moist areas, stream banks, ditches &amp; lakeshores. </a:t>
            </a:r>
          </a:p>
        </p:txBody>
      </p:sp>
      <p:sp>
        <p:nvSpPr>
          <p:cNvPr id="4" name="Rectangle 3"/>
          <p:cNvSpPr/>
          <p:nvPr/>
        </p:nvSpPr>
        <p:spPr>
          <a:xfrm>
            <a:off x="9677400" y="6308727"/>
            <a:ext cx="2268570"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Lobelia </a:t>
            </a:r>
            <a:r>
              <a:rPr lang="en-US" sz="2000" i="1" dirty="0" err="1">
                <a:solidFill>
                  <a:srgbClr val="FFFF00"/>
                </a:solidFill>
                <a:latin typeface="Georgia" panose="02040502050405020303" pitchFamily="18" charset="0"/>
                <a:cs typeface="Calibri"/>
              </a:rPr>
              <a:t>cardinalis</a:t>
            </a:r>
            <a:endParaRPr lang="en-US" sz="2000" i="1" dirty="0">
              <a:solidFill>
                <a:srgbClr val="FFFF00"/>
              </a:solidFill>
              <a:latin typeface="Georgia" panose="02040502050405020303" pitchFamily="18" charset="0"/>
              <a:cs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5821" y="988047"/>
            <a:ext cx="3054096" cy="5115415"/>
          </a:xfrm>
          <a:prstGeom prst="rect">
            <a:avLst/>
          </a:prstGeom>
        </p:spPr>
      </p:pic>
    </p:spTree>
    <p:extLst>
      <p:ext uri="{BB962C8B-B14F-4D97-AF65-F5344CB8AC3E}">
        <p14:creationId xmlns:p14="http://schemas.microsoft.com/office/powerpoint/2010/main" val="969951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278D-591B-4623-9BBA-7071D779E77C}"/>
              </a:ext>
            </a:extLst>
          </p:cNvPr>
          <p:cNvSpPr>
            <a:spLocks noGrp="1"/>
          </p:cNvSpPr>
          <p:nvPr>
            <p:ph type="title"/>
          </p:nvPr>
        </p:nvSpPr>
        <p:spPr>
          <a:xfrm>
            <a:off x="533400" y="-19050"/>
            <a:ext cx="10972800" cy="1143000"/>
          </a:xfrm>
        </p:spPr>
        <p:txBody>
          <a:bodyPr/>
          <a:lstStyle/>
          <a:p>
            <a:r>
              <a:rPr lang="en-US" b="1" dirty="0">
                <a:solidFill>
                  <a:schemeClr val="accent2">
                    <a:lumMod val="60000"/>
                    <a:lumOff val="40000"/>
                  </a:schemeClr>
                </a:solidFill>
                <a:latin typeface="Georgia" panose="02040502050405020303" pitchFamily="18" charset="0"/>
                <a:cs typeface="Arial"/>
              </a:rPr>
              <a:t>Why Native Plants?</a:t>
            </a:r>
            <a:endParaRPr lang="en-US" b="1" dirty="0">
              <a:solidFill>
                <a:schemeClr val="accent2">
                  <a:lumMod val="60000"/>
                  <a:lumOff val="40000"/>
                </a:schemeClr>
              </a:solidFill>
              <a:latin typeface="Georgia" panose="02040502050405020303" pitchFamily="18" charset="0"/>
              <a:cs typeface="Calibri Light"/>
            </a:endParaRPr>
          </a:p>
        </p:txBody>
      </p:sp>
      <p:sp>
        <p:nvSpPr>
          <p:cNvPr id="3" name="Content Placeholder 2">
            <a:extLst>
              <a:ext uri="{FF2B5EF4-FFF2-40B4-BE49-F238E27FC236}">
                <a16:creationId xmlns:a16="http://schemas.microsoft.com/office/drawing/2014/main" id="{09472168-D891-4D09-98B6-F874D4C93948}"/>
              </a:ext>
            </a:extLst>
          </p:cNvPr>
          <p:cNvSpPr>
            <a:spLocks noGrp="1"/>
          </p:cNvSpPr>
          <p:nvPr>
            <p:ph idx="1"/>
          </p:nvPr>
        </p:nvSpPr>
        <p:spPr>
          <a:xfrm>
            <a:off x="152400" y="1615281"/>
            <a:ext cx="6019800" cy="4525963"/>
          </a:xfrm>
        </p:spPr>
        <p:txBody>
          <a:bodyPr vert="horz" lIns="91440" tIns="45720" rIns="91440" bIns="45720" rtlCol="0" anchor="t">
            <a:noAutofit/>
          </a:bodyPr>
          <a:lstStyle/>
          <a:p>
            <a:pPr>
              <a:spcBef>
                <a:spcPts val="1200"/>
              </a:spcBef>
              <a:spcAft>
                <a:spcPts val="1200"/>
              </a:spcAft>
            </a:pPr>
            <a:r>
              <a:rPr lang="en-US" sz="2800" dirty="0">
                <a:solidFill>
                  <a:srgbClr val="FFFF00"/>
                </a:solidFill>
                <a:latin typeface="Georgia" panose="02040502050405020303" pitchFamily="18" charset="0"/>
                <a:cs typeface="Calibri"/>
              </a:rPr>
              <a:t>A low maintenance &amp; self-sufficient "green space." </a:t>
            </a:r>
          </a:p>
          <a:p>
            <a:pPr>
              <a:spcBef>
                <a:spcPts val="1200"/>
              </a:spcBef>
              <a:spcAft>
                <a:spcPts val="1200"/>
              </a:spcAft>
            </a:pPr>
            <a:r>
              <a:rPr lang="en-US" sz="2800" dirty="0">
                <a:solidFill>
                  <a:srgbClr val="FFFF00"/>
                </a:solidFill>
                <a:latin typeface="Georgia" panose="02040502050405020303" pitchFamily="18" charset="0"/>
                <a:cs typeface="Calibri"/>
              </a:rPr>
              <a:t>Provide wildlife habitats. </a:t>
            </a:r>
          </a:p>
          <a:p>
            <a:pPr>
              <a:spcBef>
                <a:spcPts val="1200"/>
              </a:spcBef>
              <a:spcAft>
                <a:spcPts val="1200"/>
              </a:spcAft>
            </a:pPr>
            <a:r>
              <a:rPr lang="en-US" sz="2800" dirty="0">
                <a:solidFill>
                  <a:srgbClr val="FFFF00"/>
                </a:solidFill>
                <a:latin typeface="Georgia" panose="02040502050405020303" pitchFamily="18" charset="0"/>
                <a:cs typeface="Calibri"/>
              </a:rPr>
              <a:t>Ecological preservation</a:t>
            </a:r>
          </a:p>
          <a:p>
            <a:pPr>
              <a:spcBef>
                <a:spcPts val="1200"/>
              </a:spcBef>
              <a:spcAft>
                <a:spcPts val="1200"/>
              </a:spcAft>
            </a:pPr>
            <a:r>
              <a:rPr lang="en-US" sz="2800" dirty="0">
                <a:solidFill>
                  <a:srgbClr val="FFFF00"/>
                </a:solidFill>
                <a:latin typeface="Georgia" panose="02040502050405020303" pitchFamily="18" charset="0"/>
                <a:cs typeface="Calibri"/>
              </a:rPr>
              <a:t>Habitat protection &amp; preservation are obligations of all Georgia citizens.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4000" y="2667000"/>
            <a:ext cx="5588000" cy="4191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26243" y="-19050"/>
            <a:ext cx="2165758" cy="2609850"/>
          </a:xfrm>
          <a:prstGeom prst="rect">
            <a:avLst/>
          </a:prstGeom>
        </p:spPr>
      </p:pic>
      <p:sp>
        <p:nvSpPr>
          <p:cNvPr id="6" name="Rectangle 5"/>
          <p:cNvSpPr/>
          <p:nvPr/>
        </p:nvSpPr>
        <p:spPr>
          <a:xfrm>
            <a:off x="3162300" y="6141244"/>
            <a:ext cx="3298622" cy="646331"/>
          </a:xfrm>
          <a:prstGeom prst="rect">
            <a:avLst/>
          </a:prstGeom>
        </p:spPr>
        <p:txBody>
          <a:bodyPr wrap="square">
            <a:spAutoFit/>
          </a:bodyPr>
          <a:lstStyle/>
          <a:p>
            <a:pPr algn="r">
              <a:lnSpc>
                <a:spcPct val="90000"/>
              </a:lnSpc>
            </a:pPr>
            <a:r>
              <a:rPr lang="en-US" altLang="en-US" sz="2000" dirty="0">
                <a:latin typeface="Georgia" panose="02040502050405020303" pitchFamily="18" charset="0"/>
              </a:rPr>
              <a:t>Dimpled Trout Lily</a:t>
            </a:r>
          </a:p>
          <a:p>
            <a:pPr algn="r">
              <a:lnSpc>
                <a:spcPct val="90000"/>
              </a:lnSpc>
            </a:pPr>
            <a:r>
              <a:rPr lang="en-US" altLang="en-US" sz="2000" i="1" dirty="0" err="1">
                <a:latin typeface="Georgia" panose="02040502050405020303" pitchFamily="18" charset="0"/>
              </a:rPr>
              <a:t>Erytronium</a:t>
            </a:r>
            <a:r>
              <a:rPr lang="en-US" altLang="en-US" sz="2000" i="1" dirty="0">
                <a:latin typeface="Georgia" panose="02040502050405020303" pitchFamily="18" charset="0"/>
              </a:rPr>
              <a:t> </a:t>
            </a:r>
            <a:r>
              <a:rPr lang="en-US" altLang="en-US" sz="2000" i="1" dirty="0" err="1">
                <a:latin typeface="Georgia" panose="02040502050405020303" pitchFamily="18" charset="0"/>
              </a:rPr>
              <a:t>umbilicatum</a:t>
            </a:r>
            <a:endParaRPr lang="en-US" altLang="en-US" sz="2000" i="1" dirty="0">
              <a:latin typeface="Georgia" panose="02040502050405020303" pitchFamily="18"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53871" y="957298"/>
            <a:ext cx="2072371" cy="194954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88068" y="1295400"/>
            <a:ext cx="2345708" cy="2590800"/>
          </a:xfrm>
          <a:prstGeom prst="rect">
            <a:avLst/>
          </a:prstGeom>
        </p:spPr>
      </p:pic>
    </p:spTree>
    <p:extLst>
      <p:ext uri="{BB962C8B-B14F-4D97-AF65-F5344CB8AC3E}">
        <p14:creationId xmlns:p14="http://schemas.microsoft.com/office/powerpoint/2010/main" val="1452287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077200" y="1905000"/>
            <a:ext cx="4114800" cy="4953000"/>
          </a:xfrm>
          <a:prstGeom prst="rect">
            <a:avLst/>
          </a:prstGeom>
        </p:spPr>
      </p:pic>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152400"/>
            <a:ext cx="10972800" cy="639762"/>
          </a:xfrm>
        </p:spPr>
        <p:txBody>
          <a:bodyPr/>
          <a:lstStyle/>
          <a:p>
            <a:r>
              <a:rPr lang="en-US" sz="3600" b="1" dirty="0">
                <a:solidFill>
                  <a:schemeClr val="accent6">
                    <a:lumMod val="60000"/>
                    <a:lumOff val="40000"/>
                  </a:schemeClr>
                </a:solidFill>
                <a:latin typeface="Georgia" panose="02040502050405020303" pitchFamily="18" charset="0"/>
                <a:cs typeface="Calibri Light"/>
              </a:rPr>
              <a:t>Great Blue Lobelia </a:t>
            </a:r>
            <a:endParaRPr lang="en-US" sz="3600" b="1" dirty="0">
              <a:solidFill>
                <a:schemeClr val="accent6">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52400" y="968312"/>
            <a:ext cx="76200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alternate, lance-shaped &amp; 3 to 5 in long w/ toothed margins &amp; square stems.</a:t>
            </a:r>
          </a:p>
          <a:p>
            <a:pPr lvl="1">
              <a:spcBef>
                <a:spcPts val="0"/>
              </a:spcBef>
            </a:pPr>
            <a:r>
              <a:rPr lang="en-US" sz="2400" dirty="0">
                <a:solidFill>
                  <a:schemeClr val="tx2">
                    <a:lumMod val="75000"/>
                  </a:schemeClr>
                </a:solidFill>
                <a:latin typeface="Georgia" panose="02040502050405020303" pitchFamily="18" charset="0"/>
                <a:cs typeface="Calibri"/>
              </a:rPr>
              <a:t>Flowers are blue, about 1 in in length, two-lipped &amp; tubular</a:t>
            </a:r>
            <a:r>
              <a:rPr lang="en-US" sz="1800" dirty="0">
                <a:solidFill>
                  <a:schemeClr val="tx2">
                    <a:lumMod val="75000"/>
                  </a:schemeClr>
                </a:solidFill>
                <a:latin typeface="Georgia" panose="02040502050405020303" pitchFamily="18" charset="0"/>
                <a:cs typeface="Calibri"/>
              </a:rPr>
              <a:t> </a:t>
            </a:r>
            <a:r>
              <a:rPr lang="en-US" sz="2400" dirty="0">
                <a:solidFill>
                  <a:schemeClr val="tx2">
                    <a:lumMod val="75000"/>
                  </a:schemeClr>
                </a:solidFill>
                <a:latin typeface="Georgia" panose="02040502050405020303" pitchFamily="18" charset="0"/>
                <a:cs typeface="Calibri"/>
              </a:rPr>
              <a:t>borne in terminal racemes in August &amp; September. </a:t>
            </a:r>
          </a:p>
          <a:p>
            <a:pPr lvl="1">
              <a:spcBef>
                <a:spcPts val="0"/>
              </a:spcBef>
            </a:pPr>
            <a:r>
              <a:rPr lang="en-US" sz="2400" dirty="0">
                <a:solidFill>
                  <a:schemeClr val="tx2">
                    <a:lumMod val="75000"/>
                  </a:schemeClr>
                </a:solidFill>
                <a:latin typeface="Georgia" panose="02040502050405020303" pitchFamily="18" charset="0"/>
                <a:cs typeface="Calibri"/>
              </a:rPr>
              <a:t>Leafy bracts are interspersed among flowers. </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lvl="1">
              <a:spcBef>
                <a:spcPts val="0"/>
              </a:spcBef>
            </a:pPr>
            <a:r>
              <a:rPr lang="en-US" sz="2400" dirty="0">
                <a:solidFill>
                  <a:schemeClr val="tx2">
                    <a:lumMod val="75000"/>
                  </a:schemeClr>
                </a:solidFill>
                <a:latin typeface="Georgia" panose="02040502050405020303" pitchFamily="18" charset="0"/>
                <a:cs typeface="Calibri"/>
              </a:rPr>
              <a:t>Easy to grow in moist, acidic, humus-enriched soils on sites having morning sun &amp; afternoon shade. </a:t>
            </a:r>
            <a:endParaRPr lang="en-US" sz="2400" dirty="0">
              <a:solidFill>
                <a:schemeClr val="tx2">
                  <a:lumMod val="75000"/>
                </a:schemeClr>
              </a:solidFill>
              <a:latin typeface="Georgia" panose="02040502050405020303" pitchFamily="18" charset="0"/>
            </a:endParaRPr>
          </a:p>
          <a:p>
            <a:pPr lvl="1">
              <a:spcBef>
                <a:spcPts val="0"/>
              </a:spcBef>
            </a:pPr>
            <a:r>
              <a:rPr lang="en-US" sz="2400" dirty="0">
                <a:solidFill>
                  <a:schemeClr val="tx2">
                    <a:lumMod val="75000"/>
                  </a:schemeClr>
                </a:solidFill>
                <a:latin typeface="Georgia" panose="02040502050405020303" pitchFamily="18" charset="0"/>
                <a:cs typeface="Calibri"/>
              </a:rPr>
              <a:t>Needs uniform moisture for best performance.</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Up to 3 feet tall &amp; 1 foot wide.</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Swamps, stream banks, roadside ditches &amp; other wet areas. </a:t>
            </a:r>
          </a:p>
        </p:txBody>
      </p:sp>
      <p:sp>
        <p:nvSpPr>
          <p:cNvPr id="4" name="Rectangle 3"/>
          <p:cNvSpPr/>
          <p:nvPr/>
        </p:nvSpPr>
        <p:spPr>
          <a:xfrm>
            <a:off x="8534400" y="1095166"/>
            <a:ext cx="1752600" cy="707886"/>
          </a:xfrm>
          <a:prstGeom prst="rect">
            <a:avLst/>
          </a:prstGeom>
        </p:spPr>
        <p:txBody>
          <a:bodyPr wrap="square">
            <a:spAutoFit/>
          </a:bodyPr>
          <a:lstStyle/>
          <a:p>
            <a:r>
              <a:rPr lang="en-US" sz="2000" i="1" dirty="0">
                <a:solidFill>
                  <a:srgbClr val="FFFF00"/>
                </a:solidFill>
                <a:latin typeface="Georgia" panose="02040502050405020303" pitchFamily="18" charset="0"/>
                <a:cs typeface="Calibri"/>
              </a:rPr>
              <a:t>Lobelia </a:t>
            </a:r>
            <a:r>
              <a:rPr lang="en-US" sz="2000" i="1" dirty="0" err="1">
                <a:solidFill>
                  <a:srgbClr val="FFFF00"/>
                </a:solidFill>
                <a:latin typeface="Georgia" panose="02040502050405020303" pitchFamily="18" charset="0"/>
                <a:cs typeface="Calibri"/>
              </a:rPr>
              <a:t>siphilitica</a:t>
            </a:r>
            <a:endParaRPr lang="en-US" sz="2000" i="1" dirty="0">
              <a:solidFill>
                <a:srgbClr val="FFFF00"/>
              </a:solidFill>
              <a:latin typeface="Georgia" panose="020405020504050203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0" y="1"/>
            <a:ext cx="2412149" cy="2140600"/>
          </a:xfrm>
          <a:prstGeom prst="rect">
            <a:avLst/>
          </a:prstGeom>
        </p:spPr>
      </p:pic>
    </p:spTree>
    <p:extLst>
      <p:ext uri="{BB962C8B-B14F-4D97-AF65-F5344CB8AC3E}">
        <p14:creationId xmlns:p14="http://schemas.microsoft.com/office/powerpoint/2010/main" val="1555628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59101"/>
            <a:ext cx="10972800" cy="526699"/>
          </a:xfrm>
        </p:spPr>
        <p:txBody>
          <a:bodyPr/>
          <a:lstStyle/>
          <a:p>
            <a:r>
              <a:rPr lang="en-US" sz="3600" b="1" dirty="0">
                <a:solidFill>
                  <a:schemeClr val="accent2">
                    <a:lumMod val="60000"/>
                    <a:lumOff val="40000"/>
                  </a:schemeClr>
                </a:solidFill>
                <a:latin typeface="Georgia" panose="02040502050405020303" pitchFamily="18" charset="0"/>
                <a:cs typeface="Calibri Light"/>
              </a:rPr>
              <a:t>Beebalm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296361" y="838200"/>
            <a:ext cx="11734800" cy="2188659"/>
          </a:xfrm>
        </p:spPr>
        <p:txBody>
          <a:bodyPr vert="horz" lIns="91440" tIns="45720" rIns="91440" bIns="45720" rtlCol="0" anchor="t">
            <a:noAutofit/>
          </a:bodyPr>
          <a:lstStyle/>
          <a:p>
            <a:pPr>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opposite, lance-shaped, toothed &amp; 3 to 6 in long w/ square stems. </a:t>
            </a:r>
          </a:p>
          <a:p>
            <a:pPr lvl="1">
              <a:spcBef>
                <a:spcPts val="200"/>
              </a:spcBef>
              <a:spcAft>
                <a:spcPts val="200"/>
              </a:spcAft>
            </a:pPr>
            <a:r>
              <a:rPr lang="en-US" sz="2400" dirty="0">
                <a:solidFill>
                  <a:schemeClr val="tx2">
                    <a:lumMod val="75000"/>
                  </a:schemeClr>
                </a:solidFill>
                <a:latin typeface="Georgia" panose="02040502050405020303" pitchFamily="18" charset="0"/>
                <a:cs typeface="Calibri"/>
              </a:rPr>
              <a:t>Flower head consists of a cluster of two-lipped tubular flowers. </a:t>
            </a:r>
          </a:p>
          <a:p>
            <a:pPr marL="973138" lvl="2" indent="-225425">
              <a:spcBef>
                <a:spcPts val="200"/>
              </a:spcBef>
              <a:spcAft>
                <a:spcPts val="200"/>
              </a:spcAft>
            </a:pPr>
            <a:r>
              <a:rPr lang="en-US" dirty="0">
                <a:solidFill>
                  <a:schemeClr val="tx2">
                    <a:lumMod val="75000"/>
                  </a:schemeClr>
                </a:solidFill>
                <a:latin typeface="Georgia" panose="02040502050405020303" pitchFamily="18" charset="0"/>
                <a:cs typeface="Calibri"/>
              </a:rPr>
              <a:t>Flower color ranges from maroon to pale pink, violet-blue or flaming scarlet. </a:t>
            </a:r>
          </a:p>
          <a:p>
            <a:pPr marL="973138" lvl="2" indent="-225425">
              <a:spcBef>
                <a:spcPts val="200"/>
              </a:spcBef>
              <a:spcAft>
                <a:spcPts val="200"/>
              </a:spcAft>
            </a:pPr>
            <a:r>
              <a:rPr lang="en-US" dirty="0">
                <a:solidFill>
                  <a:schemeClr val="tx2">
                    <a:lumMod val="75000"/>
                  </a:schemeClr>
                </a:solidFill>
                <a:latin typeface="Georgia" panose="02040502050405020303" pitchFamily="18" charset="0"/>
                <a:cs typeface="Calibri"/>
              </a:rPr>
              <a:t>Flowering occurs in late summer &amp; lasts 1 to 2 months.</a:t>
            </a:r>
            <a:r>
              <a:rPr lang="en-US"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cs typeface="Calibri"/>
            </a:endParaRPr>
          </a:p>
        </p:txBody>
      </p:sp>
      <p:sp>
        <p:nvSpPr>
          <p:cNvPr id="4" name="Rectangle 3"/>
          <p:cNvSpPr/>
          <p:nvPr/>
        </p:nvSpPr>
        <p:spPr>
          <a:xfrm>
            <a:off x="9361838" y="2960473"/>
            <a:ext cx="2223686"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Monarda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didyma</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7823" y="3388924"/>
            <a:ext cx="3824177" cy="3520416"/>
          </a:xfrm>
          <a:prstGeom prst="rect">
            <a:avLst/>
          </a:prstGeom>
        </p:spPr>
      </p:pic>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322830" y="2947483"/>
            <a:ext cx="7349279" cy="4351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200"/>
              </a:spcBef>
              <a:spcAft>
                <a:spcPts val="200"/>
              </a:spcAft>
            </a:pPr>
            <a:r>
              <a:rPr lang="en-US" sz="2400" kern="0" dirty="0">
                <a:solidFill>
                  <a:srgbClr val="FFFF00"/>
                </a:solidFill>
                <a:latin typeface="Georgia" panose="02040502050405020303" pitchFamily="18" charset="0"/>
                <a:cs typeface="Calibri"/>
              </a:rPr>
              <a:t> </a:t>
            </a: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a:t>
            </a:r>
          </a:p>
          <a:p>
            <a:pPr lvl="1">
              <a:spcBef>
                <a:spcPts val="200"/>
              </a:spcBef>
              <a:spcAft>
                <a:spcPts val="200"/>
              </a:spcAft>
            </a:pPr>
            <a:r>
              <a:rPr lang="en-US" sz="2400" kern="0" dirty="0">
                <a:solidFill>
                  <a:schemeClr val="tx2">
                    <a:lumMod val="75000"/>
                  </a:schemeClr>
                </a:solidFill>
                <a:latin typeface="Georgia" panose="02040502050405020303" pitchFamily="18" charset="0"/>
                <a:cs typeface="Calibri"/>
              </a:rPr>
              <a:t>morning sun, afternoon shade &amp; moist, fertile soil</a:t>
            </a:r>
          </a:p>
          <a:p>
            <a:pPr lvl="1">
              <a:spcBef>
                <a:spcPts val="200"/>
              </a:spcBef>
              <a:spcAft>
                <a:spcPts val="200"/>
              </a:spcAft>
            </a:pPr>
            <a:r>
              <a:rPr lang="en-US" sz="2400" kern="0" dirty="0">
                <a:solidFill>
                  <a:schemeClr val="tx2">
                    <a:lumMod val="75000"/>
                  </a:schemeClr>
                </a:solidFill>
                <a:latin typeface="Georgia" panose="02040502050405020303" pitchFamily="18" charset="0"/>
                <a:cs typeface="Calibri"/>
              </a:rPr>
              <a:t>Easy plant to grow, but can look rough in summer due to powdery mildew. </a:t>
            </a:r>
            <a:r>
              <a:rPr lang="en-US" sz="2400" kern="0" dirty="0">
                <a:solidFill>
                  <a:srgbClr val="FFFF00"/>
                </a:solidFill>
                <a:latin typeface="Georgia" panose="02040502050405020303" pitchFamily="18" charset="0"/>
                <a:cs typeface="Calibri"/>
              </a:rPr>
              <a:t> </a:t>
            </a:r>
          </a:p>
          <a:p>
            <a:pPr>
              <a:spcBef>
                <a:spcPts val="200"/>
              </a:spcBef>
              <a:spcAft>
                <a:spcPts val="200"/>
              </a:spcAft>
            </a:pPr>
            <a:r>
              <a:rPr lang="en-US" sz="2400" b="1" kern="0" dirty="0">
                <a:solidFill>
                  <a:srgbClr val="FFFF00"/>
                </a:solidFill>
                <a:latin typeface="Georgia" panose="02040502050405020303" pitchFamily="18" charset="0"/>
                <a:cs typeface="Calibri"/>
              </a:rPr>
              <a:t>Size:</a:t>
            </a:r>
            <a:r>
              <a:rPr lang="en-US" sz="2400" kern="0" dirty="0">
                <a:solidFill>
                  <a:srgbClr val="FFFF00"/>
                </a:solidFill>
                <a:latin typeface="Georgia" panose="02040502050405020303" pitchFamily="18" charset="0"/>
                <a:cs typeface="Calibri"/>
              </a:rPr>
              <a:t> </a:t>
            </a:r>
            <a:r>
              <a:rPr lang="en-US" sz="2400" kern="0" dirty="0">
                <a:solidFill>
                  <a:srgbClr val="FFC000"/>
                </a:solidFill>
                <a:latin typeface="Georgia" panose="02040502050405020303" pitchFamily="18" charset="0"/>
                <a:cs typeface="Calibri"/>
              </a:rPr>
              <a:t>3 to 5 feet high &amp; 1 foot wide.</a:t>
            </a:r>
          </a:p>
          <a:p>
            <a:pPr>
              <a:spcBef>
                <a:spcPts val="200"/>
              </a:spcBef>
              <a:spcAft>
                <a:spcPts val="200"/>
              </a:spcAft>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Moist mountain woods &amp; bottomlands, stream banks &amp; seeps </a:t>
            </a:r>
          </a:p>
        </p:txBody>
      </p:sp>
    </p:spTree>
    <p:extLst>
      <p:ext uri="{BB962C8B-B14F-4D97-AF65-F5344CB8AC3E}">
        <p14:creationId xmlns:p14="http://schemas.microsoft.com/office/powerpoint/2010/main" val="580184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152400"/>
            <a:ext cx="10972800" cy="838200"/>
          </a:xfrm>
        </p:spPr>
        <p:txBody>
          <a:bodyPr/>
          <a:lstStyle/>
          <a:p>
            <a:r>
              <a:rPr lang="en-US" sz="3600" b="1" dirty="0">
                <a:solidFill>
                  <a:schemeClr val="accent2">
                    <a:lumMod val="40000"/>
                    <a:lumOff val="60000"/>
                  </a:schemeClr>
                </a:solidFill>
                <a:latin typeface="Georgia" panose="02040502050405020303" pitchFamily="18" charset="0"/>
                <a:cs typeface="Calibri Light"/>
              </a:rPr>
              <a:t>Appalachian Bergamot </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52400" y="1180214"/>
            <a:ext cx="8153400" cy="5220586"/>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opposite, oblong, toothed along their margins &amp; 2 to 4 in long w/ square stems. </a:t>
            </a:r>
          </a:p>
          <a:p>
            <a:pPr lvl="1">
              <a:spcBef>
                <a:spcPts val="0"/>
              </a:spcBef>
            </a:pPr>
            <a:r>
              <a:rPr lang="en-US" sz="2400" dirty="0">
                <a:solidFill>
                  <a:schemeClr val="tx2">
                    <a:lumMod val="75000"/>
                  </a:schemeClr>
                </a:solidFill>
                <a:latin typeface="Georgia" panose="02040502050405020303" pitchFamily="18" charset="0"/>
                <a:cs typeface="Calibri"/>
              </a:rPr>
              <a:t>In summer, clusters of lavender two-lipped tubular flowers are borne in dense heads, 1 to 2 in across, on the tips of stems. </a:t>
            </a:r>
          </a:p>
          <a:p>
            <a:pPr lvl="2">
              <a:spcBef>
                <a:spcPts val="0"/>
              </a:spcBef>
            </a:pPr>
            <a:r>
              <a:rPr lang="en-US" dirty="0">
                <a:solidFill>
                  <a:schemeClr val="tx2">
                    <a:lumMod val="75000"/>
                  </a:schemeClr>
                </a:solidFill>
                <a:latin typeface="Georgia" panose="02040502050405020303" pitchFamily="18" charset="0"/>
                <a:cs typeface="Calibri"/>
              </a:rPr>
              <a:t>Each flower head is subtended by a whorl of                      pale-pink leafy bracts.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lvl="1">
              <a:spcBef>
                <a:spcPts val="0"/>
              </a:spcBef>
            </a:pPr>
            <a:r>
              <a:rPr lang="en-US" sz="2400" dirty="0">
                <a:solidFill>
                  <a:schemeClr val="tx2">
                    <a:lumMod val="75000"/>
                  </a:schemeClr>
                </a:solidFill>
                <a:latin typeface="Georgia" panose="02040502050405020303" pitchFamily="18" charset="0"/>
                <a:cs typeface="Calibri"/>
              </a:rPr>
              <a:t>Prefers moist, well-drained soil &amp; full sun to partial shade.</a:t>
            </a:r>
          </a:p>
          <a:p>
            <a:pPr lvl="1">
              <a:spcBef>
                <a:spcPts val="0"/>
              </a:spcBef>
            </a:pPr>
            <a:r>
              <a:rPr lang="en-US" sz="2400" dirty="0">
                <a:solidFill>
                  <a:schemeClr val="tx2">
                    <a:lumMod val="75000"/>
                  </a:schemeClr>
                </a:solidFill>
                <a:latin typeface="Georgia" panose="02040502050405020303" pitchFamily="18" charset="0"/>
                <a:cs typeface="Calibri"/>
              </a:rPr>
              <a:t>Good air circulation between plants to discourage powdery mildew.</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to 4 feet tall, 1 foot wide &amp; spreading.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clearings, roadsides &amp; woodland edges </a:t>
            </a:r>
          </a:p>
        </p:txBody>
      </p:sp>
      <p:sp>
        <p:nvSpPr>
          <p:cNvPr id="4" name="Rectangle 3"/>
          <p:cNvSpPr/>
          <p:nvPr/>
        </p:nvSpPr>
        <p:spPr>
          <a:xfrm>
            <a:off x="9652538" y="790545"/>
            <a:ext cx="2313454"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Monarda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fistulosa</a:t>
            </a:r>
            <a:endParaRPr lang="en-US" sz="2000" i="1" dirty="0">
              <a:solidFill>
                <a:srgbClr val="FFFF00"/>
              </a:solidFill>
              <a:latin typeface="Georgia" panose="02040502050405020303" pitchFamily="18" charset="0"/>
              <a:cs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9069" y="3124200"/>
            <a:ext cx="4242931" cy="373085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798" y="1315887"/>
            <a:ext cx="2720935" cy="1808313"/>
          </a:xfrm>
          <a:prstGeom prst="rect">
            <a:avLst/>
          </a:prstGeom>
        </p:spPr>
      </p:pic>
    </p:spTree>
    <p:extLst>
      <p:ext uri="{BB962C8B-B14F-4D97-AF65-F5344CB8AC3E}">
        <p14:creationId xmlns:p14="http://schemas.microsoft.com/office/powerpoint/2010/main" val="40773766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457200" y="102300"/>
            <a:ext cx="10972800" cy="1116900"/>
          </a:xfrm>
        </p:spPr>
        <p:txBody>
          <a:bodyPr/>
          <a:lstStyle/>
          <a:p>
            <a:r>
              <a:rPr lang="en-US" sz="3600" b="1" dirty="0">
                <a:solidFill>
                  <a:schemeClr val="accent6">
                    <a:lumMod val="60000"/>
                    <a:lumOff val="40000"/>
                  </a:schemeClr>
                </a:solidFill>
                <a:latin typeface="Georgia" panose="02040502050405020303" pitchFamily="18" charset="0"/>
                <a:cs typeface="Calibri Light"/>
              </a:rPr>
              <a:t>Spotted Horse-mint </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9896" y="1001091"/>
            <a:ext cx="8231972" cy="4351338"/>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Square stems w/ opposite lance-shaped leaves, 1 to 3 in long &amp; have toothed margins. </a:t>
            </a:r>
          </a:p>
          <a:p>
            <a:pPr lvl="1">
              <a:spcBef>
                <a:spcPts val="0"/>
              </a:spcBef>
            </a:pPr>
            <a:r>
              <a:rPr lang="en-US" sz="2400" dirty="0">
                <a:solidFill>
                  <a:schemeClr val="tx2">
                    <a:lumMod val="75000"/>
                  </a:schemeClr>
                </a:solidFill>
                <a:latin typeface="Georgia" panose="02040502050405020303" pitchFamily="18" charset="0"/>
                <a:cs typeface="Calibri"/>
              </a:rPr>
              <a:t>From July to Sept, yellow two-lipped flowers with purple spots are borne in dense terminal spikes.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lvl="1">
              <a:spcBef>
                <a:spcPts val="0"/>
              </a:spcBef>
            </a:pPr>
            <a:r>
              <a:rPr lang="en-US" sz="2400" dirty="0">
                <a:solidFill>
                  <a:schemeClr val="tx2">
                    <a:lumMod val="75000"/>
                  </a:schemeClr>
                </a:solidFill>
                <a:latin typeface="Georgia" panose="02040502050405020303" pitchFamily="18" charset="0"/>
                <a:cs typeface="Calibri"/>
              </a:rPr>
              <a:t>Prefers full sun to partial shade &amp; moist, well-drained soils. </a:t>
            </a:r>
          </a:p>
          <a:p>
            <a:pPr lvl="1">
              <a:spcBef>
                <a:spcPts val="0"/>
              </a:spcBef>
            </a:pPr>
            <a:r>
              <a:rPr lang="en-US" sz="2400" dirty="0">
                <a:solidFill>
                  <a:schemeClr val="tx2">
                    <a:lumMod val="75000"/>
                  </a:schemeClr>
                </a:solidFill>
                <a:latin typeface="Georgia" panose="02040502050405020303" pitchFamily="18" charset="0"/>
                <a:cs typeface="Calibri"/>
              </a:rPr>
              <a:t>Will adapt to dry sites &amp; poor soils. </a:t>
            </a:r>
          </a:p>
          <a:p>
            <a:pPr lvl="1">
              <a:spcBef>
                <a:spcPts val="0"/>
              </a:spcBef>
            </a:pPr>
            <a:r>
              <a:rPr lang="en-US" sz="2400" dirty="0">
                <a:solidFill>
                  <a:schemeClr val="tx2">
                    <a:lumMod val="75000"/>
                  </a:schemeClr>
                </a:solidFill>
                <a:latin typeface="Georgia" panose="02040502050405020303" pitchFamily="18" charset="0"/>
                <a:cs typeface="Calibri"/>
              </a:rPr>
              <a:t>deadheading after flowering will prevent it from spreading. </a:t>
            </a:r>
          </a:p>
          <a:p>
            <a:pPr lvl="1">
              <a:spcBef>
                <a:spcPts val="0"/>
              </a:spcBef>
            </a:pPr>
            <a:r>
              <a:rPr lang="en-US" sz="2400" dirty="0">
                <a:solidFill>
                  <a:schemeClr val="tx2">
                    <a:lumMod val="75000"/>
                  </a:schemeClr>
                </a:solidFill>
                <a:latin typeface="Georgia" panose="02040502050405020303" pitchFamily="18" charset="0"/>
                <a:cs typeface="Calibri"/>
              </a:rPr>
              <a:t>Provide good air circulation between plants to minimize powdery mildew disease. </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1 to 3 feet tall, 1 foot wide &amp; spreading.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sandy soils, flood plains, sand hills, rocky woodlands &amp; maritime forests</a:t>
            </a:r>
          </a:p>
        </p:txBody>
      </p:sp>
      <p:sp>
        <p:nvSpPr>
          <p:cNvPr id="4" name="Rectangle 3"/>
          <p:cNvSpPr/>
          <p:nvPr/>
        </p:nvSpPr>
        <p:spPr>
          <a:xfrm>
            <a:off x="9516414" y="209490"/>
            <a:ext cx="2372765"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Monarda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punctata</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183979" y="636010"/>
            <a:ext cx="3008021" cy="254075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3889" y="3097530"/>
            <a:ext cx="3581400" cy="3760470"/>
          </a:xfrm>
          <a:prstGeom prst="rect">
            <a:avLst/>
          </a:prstGeom>
        </p:spPr>
      </p:pic>
    </p:spTree>
    <p:extLst>
      <p:ext uri="{BB962C8B-B14F-4D97-AF65-F5344CB8AC3E}">
        <p14:creationId xmlns:p14="http://schemas.microsoft.com/office/powerpoint/2010/main" val="13023987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705124" y="-128249"/>
            <a:ext cx="10972800" cy="1143000"/>
          </a:xfrm>
        </p:spPr>
        <p:txBody>
          <a:bodyPr/>
          <a:lstStyle/>
          <a:p>
            <a:r>
              <a:rPr lang="en-US" sz="3600" b="1" dirty="0">
                <a:solidFill>
                  <a:schemeClr val="accent6">
                    <a:lumMod val="60000"/>
                    <a:lumOff val="40000"/>
                  </a:schemeClr>
                </a:solidFill>
                <a:latin typeface="Georgia" panose="02040502050405020303" pitchFamily="18" charset="0"/>
                <a:cs typeface="Calibri Light"/>
              </a:rPr>
              <a:t>Smooth Beardtongue </a:t>
            </a:r>
          </a:p>
        </p:txBody>
      </p:sp>
      <p:sp>
        <p:nvSpPr>
          <p:cNvPr id="4" name="Rectangle 3"/>
          <p:cNvSpPr/>
          <p:nvPr/>
        </p:nvSpPr>
        <p:spPr>
          <a:xfrm>
            <a:off x="7243903" y="6096000"/>
            <a:ext cx="1987401" cy="707886"/>
          </a:xfrm>
          <a:prstGeom prst="rect">
            <a:avLst/>
          </a:prstGeom>
        </p:spPr>
        <p:txBody>
          <a:bodyPr wrap="square">
            <a:spAutoFit/>
          </a:bodyPr>
          <a:lstStyle/>
          <a:p>
            <a:r>
              <a:rPr lang="en-US" sz="2000" i="1" dirty="0" err="1">
                <a:solidFill>
                  <a:srgbClr val="FFFF00"/>
                </a:solidFill>
                <a:latin typeface="Georgia" panose="02040502050405020303" pitchFamily="18" charset="0"/>
                <a:cs typeface="Calibri"/>
              </a:rPr>
              <a:t>Penstemon</a:t>
            </a:r>
            <a:r>
              <a:rPr lang="en-US" sz="2000" i="1" dirty="0">
                <a:solidFill>
                  <a:srgbClr val="FFFF00"/>
                </a:solidFill>
                <a:latin typeface="Georgia" panose="02040502050405020303" pitchFamily="18" charset="0"/>
                <a:cs typeface="Calibri"/>
              </a:rPr>
              <a:t> digitalis</a:t>
            </a:r>
          </a:p>
        </p:txBody>
      </p:sp>
      <p:sp>
        <p:nvSpPr>
          <p:cNvPr id="7" name="Content Placeholder 2">
            <a:extLst>
              <a:ext uri="{FF2B5EF4-FFF2-40B4-BE49-F238E27FC236}">
                <a16:creationId xmlns:a16="http://schemas.microsoft.com/office/drawing/2014/main" id="{2E553249-21F3-4EBB-9587-FDEFEAB1A68E}"/>
              </a:ext>
            </a:extLst>
          </p:cNvPr>
          <p:cNvSpPr>
            <a:spLocks noGrp="1"/>
          </p:cNvSpPr>
          <p:nvPr>
            <p:ph idx="1"/>
          </p:nvPr>
        </p:nvSpPr>
        <p:spPr>
          <a:xfrm>
            <a:off x="69999" y="852381"/>
            <a:ext cx="7620000" cy="4351338"/>
          </a:xfrm>
        </p:spPr>
        <p:txBody>
          <a:bodyPr vert="horz" lIns="91440" tIns="45720" rIns="91440" bIns="45720" rtlCol="0" anchor="t">
            <a:noAutofit/>
          </a:bodyPr>
          <a:lstStyle/>
          <a:p>
            <a:pPr marL="225425" indent="-225425">
              <a:lnSpc>
                <a:spcPct val="90000"/>
              </a:lnSpc>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semi-evergreen, erect, clump-forming. </a:t>
            </a:r>
          </a:p>
          <a:p>
            <a:pPr marL="625475" lvl="1" indent="-225425">
              <a:lnSpc>
                <a:spcPct val="90000"/>
              </a:lnSpc>
              <a:spcBef>
                <a:spcPts val="200"/>
              </a:spcBef>
              <a:spcAft>
                <a:spcPts val="200"/>
              </a:spcAft>
            </a:pPr>
            <a:r>
              <a:rPr lang="en-US" sz="2400" dirty="0">
                <a:solidFill>
                  <a:schemeClr val="tx2">
                    <a:lumMod val="75000"/>
                  </a:schemeClr>
                </a:solidFill>
                <a:latin typeface="Georgia" panose="02040502050405020303" pitchFamily="18" charset="0"/>
                <a:cs typeface="Calibri"/>
              </a:rPr>
              <a:t>Basal leaves are oval w/ long petioles, while stem leaves are lance-shaped &amp; sessile. </a:t>
            </a:r>
          </a:p>
          <a:p>
            <a:pPr marL="625475" lvl="1" indent="-225425">
              <a:lnSpc>
                <a:spcPct val="90000"/>
              </a:lnSpc>
              <a:spcBef>
                <a:spcPts val="200"/>
              </a:spcBef>
              <a:spcAft>
                <a:spcPts val="200"/>
              </a:spcAft>
            </a:pPr>
            <a:r>
              <a:rPr lang="en-US" sz="2400" dirty="0">
                <a:solidFill>
                  <a:schemeClr val="tx2">
                    <a:lumMod val="75000"/>
                  </a:schemeClr>
                </a:solidFill>
                <a:latin typeface="Georgia" panose="02040502050405020303" pitchFamily="18" charset="0"/>
                <a:cs typeface="Calibri"/>
              </a:rPr>
              <a:t>Stem leaves are arranged in pairs on the stem; variable - 3 to 6 inches long and ½ to 2 inches wide. </a:t>
            </a:r>
          </a:p>
          <a:p>
            <a:pPr marL="625475" lvl="1" indent="-225425">
              <a:lnSpc>
                <a:spcPct val="90000"/>
              </a:lnSpc>
              <a:spcBef>
                <a:spcPts val="200"/>
              </a:spcBef>
              <a:spcAft>
                <a:spcPts val="200"/>
              </a:spcAft>
            </a:pPr>
            <a:r>
              <a:rPr lang="en-US" sz="2400" dirty="0">
                <a:solidFill>
                  <a:schemeClr val="tx2">
                    <a:lumMod val="75000"/>
                  </a:schemeClr>
                </a:solidFill>
                <a:latin typeface="Georgia" panose="02040502050405020303" pitchFamily="18" charset="0"/>
                <a:cs typeface="Calibri"/>
              </a:rPr>
              <a:t>White, two-lipped, tubular flowers, 1 inch long, in clusters at the tops of stems from May to July.  </a:t>
            </a:r>
          </a:p>
          <a:p>
            <a:pPr marL="225425" indent="-225425">
              <a:lnSpc>
                <a:spcPct val="90000"/>
              </a:lnSpc>
              <a:spcBef>
                <a:spcPts val="200"/>
              </a:spcBef>
              <a:spcAft>
                <a:spcPts val="200"/>
              </a:spcAft>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a:t>
            </a:r>
          </a:p>
          <a:p>
            <a:pPr lvl="1">
              <a:lnSpc>
                <a:spcPct val="90000"/>
              </a:lnSpc>
              <a:spcBef>
                <a:spcPts val="200"/>
              </a:spcBef>
              <a:spcAft>
                <a:spcPts val="200"/>
              </a:spcAft>
            </a:pPr>
            <a:r>
              <a:rPr lang="en-US" sz="2400" dirty="0">
                <a:solidFill>
                  <a:schemeClr val="tx2">
                    <a:lumMod val="75000"/>
                  </a:schemeClr>
                </a:solidFill>
                <a:latin typeface="Georgia" panose="02040502050405020303" pitchFamily="18" charset="0"/>
                <a:cs typeface="Calibri"/>
              </a:rPr>
              <a:t>full sun to partial shade &amp; moist, well-drained soils. </a:t>
            </a:r>
          </a:p>
          <a:p>
            <a:pPr lvl="1">
              <a:lnSpc>
                <a:spcPct val="90000"/>
              </a:lnSpc>
              <a:spcBef>
                <a:spcPts val="200"/>
              </a:spcBef>
              <a:spcAft>
                <a:spcPts val="200"/>
              </a:spcAft>
            </a:pPr>
            <a:r>
              <a:rPr lang="en-US" sz="2400" dirty="0">
                <a:solidFill>
                  <a:schemeClr val="tx2">
                    <a:lumMod val="75000"/>
                  </a:schemeClr>
                </a:solidFill>
                <a:latin typeface="Georgia" panose="02040502050405020303" pitchFamily="18" charset="0"/>
                <a:cs typeface="Calibri"/>
              </a:rPr>
              <a:t>provide good air circulation between plants to minimize powdery mildew disease. </a:t>
            </a:r>
            <a:r>
              <a:rPr lang="en-US" sz="2400" dirty="0">
                <a:solidFill>
                  <a:srgbClr val="FFFF00"/>
                </a:solidFill>
                <a:latin typeface="Georgia" panose="02040502050405020303" pitchFamily="18" charset="0"/>
                <a:cs typeface="Calibri"/>
              </a:rPr>
              <a:t> </a:t>
            </a:r>
          </a:p>
          <a:p>
            <a:pPr marL="225425" indent="-225425">
              <a:lnSpc>
                <a:spcPct val="90000"/>
              </a:lnSpc>
              <a:spcBef>
                <a:spcPts val="200"/>
              </a:spcBef>
              <a:spcAft>
                <a:spcPts val="200"/>
              </a:spcAft>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Up to 3 feet tall, 1 foot wide &amp; spreading.</a:t>
            </a:r>
          </a:p>
          <a:p>
            <a:pPr marL="225425" indent="-225425">
              <a:lnSpc>
                <a:spcPct val="90000"/>
              </a:lnSpc>
              <a:spcBef>
                <a:spcPts val="200"/>
              </a:spcBef>
              <a:spcAft>
                <a:spcPts val="200"/>
              </a:spcAft>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moist open woods &amp; disturbed areas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93301" y="114567"/>
            <a:ext cx="3405626" cy="385203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85207" y="3966602"/>
            <a:ext cx="3406793" cy="2903273"/>
          </a:xfrm>
          <a:prstGeom prst="rect">
            <a:avLst/>
          </a:prstGeom>
        </p:spPr>
      </p:pic>
    </p:spTree>
    <p:extLst>
      <p:ext uri="{BB962C8B-B14F-4D97-AF65-F5344CB8AC3E}">
        <p14:creationId xmlns:p14="http://schemas.microsoft.com/office/powerpoint/2010/main" val="10630266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88880" y="-36232"/>
            <a:ext cx="10972800" cy="874432"/>
          </a:xfrm>
        </p:spPr>
        <p:txBody>
          <a:bodyPr/>
          <a:lstStyle/>
          <a:p>
            <a:r>
              <a:rPr lang="en-US" sz="3600" b="1" dirty="0">
                <a:solidFill>
                  <a:schemeClr val="accent2">
                    <a:lumMod val="60000"/>
                    <a:lumOff val="40000"/>
                  </a:schemeClr>
                </a:solidFill>
                <a:latin typeface="Georgia" panose="02040502050405020303" pitchFamily="18" charset="0"/>
                <a:cs typeface="Calibri Light"/>
              </a:rPr>
              <a:t>Garden Phlox, Summer Phlox</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76200" y="806450"/>
            <a:ext cx="6691911" cy="4351338"/>
          </a:xfrm>
        </p:spPr>
        <p:txBody>
          <a:bodyPr vert="horz" lIns="91440" tIns="45720" rIns="91440" bIns="45720" rtlCol="0" anchor="t">
            <a:noAutofit/>
          </a:bodyPr>
          <a:lstStyle/>
          <a:p>
            <a:pPr marL="225425" indent="-225425">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Stems smooth w/ red streaks. </a:t>
            </a:r>
          </a:p>
          <a:p>
            <a:pPr marL="628650" lvl="1" indent="-342900">
              <a:spcBef>
                <a:spcPts val="0"/>
              </a:spcBef>
            </a:pPr>
            <a:r>
              <a:rPr lang="en-US" sz="2400" dirty="0">
                <a:solidFill>
                  <a:schemeClr val="tx2">
                    <a:lumMod val="75000"/>
                  </a:schemeClr>
                </a:solidFill>
                <a:latin typeface="Georgia" panose="02040502050405020303" pitchFamily="18" charset="0"/>
                <a:cs typeface="Calibri"/>
              </a:rPr>
              <a:t>Leaves are opposite, short-stalked, lance-shaped to oval &amp; 4 to 6 in long, hairy underneath &amp; minutely toothed along their margins. </a:t>
            </a:r>
          </a:p>
          <a:p>
            <a:pPr marL="628650" lvl="1" indent="-342900">
              <a:spcBef>
                <a:spcPts val="0"/>
              </a:spcBef>
            </a:pPr>
            <a:r>
              <a:rPr lang="en-US" sz="2400" dirty="0">
                <a:solidFill>
                  <a:schemeClr val="tx2">
                    <a:lumMod val="75000"/>
                  </a:schemeClr>
                </a:solidFill>
                <a:latin typeface="Georgia" panose="02040502050405020303" pitchFamily="18" charset="0"/>
                <a:cs typeface="Calibri"/>
              </a:rPr>
              <a:t>Flowers are bright pink to lavender, 1 in across, tubular, w/ 5 lobes, borne in clusters at top of stems from July to Sept. </a:t>
            </a:r>
            <a:r>
              <a:rPr lang="en-US" sz="2400" dirty="0">
                <a:solidFill>
                  <a:srgbClr val="FFFF00"/>
                </a:solidFill>
                <a:latin typeface="Georgia" panose="02040502050405020303" pitchFamily="18" charset="0"/>
                <a:cs typeface="Calibri"/>
              </a:rPr>
              <a:t> </a:t>
            </a:r>
          </a:p>
          <a:p>
            <a:pPr marL="225425" indent="-225425">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lvl="1">
              <a:spcBef>
                <a:spcPts val="0"/>
              </a:spcBef>
            </a:pPr>
            <a:r>
              <a:rPr lang="en-US" sz="2400" dirty="0">
                <a:solidFill>
                  <a:schemeClr val="tx2">
                    <a:lumMod val="75000"/>
                  </a:schemeClr>
                </a:solidFill>
                <a:latin typeface="Georgia" panose="02040502050405020303" pitchFamily="18" charset="0"/>
                <a:cs typeface="Calibri"/>
              </a:rPr>
              <a:t>Requires moist loamy soil &amp; sun to partial shade (at least 6 </a:t>
            </a:r>
            <a:r>
              <a:rPr lang="en-US" sz="2400" dirty="0" err="1">
                <a:solidFill>
                  <a:schemeClr val="tx2">
                    <a:lumMod val="75000"/>
                  </a:schemeClr>
                </a:solidFill>
                <a:latin typeface="Georgia" panose="02040502050405020303" pitchFamily="18" charset="0"/>
                <a:cs typeface="Calibri"/>
              </a:rPr>
              <a:t>hrs</a:t>
            </a:r>
            <a:r>
              <a:rPr lang="en-US" sz="2400" dirty="0">
                <a:solidFill>
                  <a:schemeClr val="tx2">
                    <a:lumMod val="75000"/>
                  </a:schemeClr>
                </a:solidFill>
                <a:latin typeface="Georgia" panose="02040502050405020303" pitchFamily="18" charset="0"/>
                <a:cs typeface="Calibri"/>
              </a:rPr>
              <a:t> of sunlight/ day). </a:t>
            </a:r>
          </a:p>
          <a:p>
            <a:pPr lvl="1">
              <a:spcBef>
                <a:spcPts val="0"/>
              </a:spcBef>
            </a:pPr>
            <a:r>
              <a:rPr lang="en-US" sz="2400" dirty="0">
                <a:solidFill>
                  <a:schemeClr val="tx2">
                    <a:lumMod val="75000"/>
                  </a:schemeClr>
                </a:solidFill>
                <a:latin typeface="Georgia" panose="02040502050405020303" pitchFamily="18" charset="0"/>
                <a:cs typeface="Calibri"/>
              </a:rPr>
              <a:t>Provide good air circulation. </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Up to 4 feet tall &amp; 1 foot wide.</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Stream banks, rich forests, woodlands &amp; woodland borders </a:t>
            </a:r>
          </a:p>
          <a:p>
            <a:pPr>
              <a:spcBef>
                <a:spcPts val="0"/>
              </a:spcBef>
            </a:pPr>
            <a:endParaRPr lang="en-US" sz="2400" dirty="0">
              <a:solidFill>
                <a:srgbClr val="FFFF00"/>
              </a:solidFill>
              <a:latin typeface="Georgia" panose="02040502050405020303" pitchFamily="18" charset="0"/>
              <a:cs typeface="Calibri"/>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8111" y="1365056"/>
            <a:ext cx="5423889" cy="5492944"/>
          </a:xfrm>
          <a:prstGeom prst="rect">
            <a:avLst/>
          </a:prstGeom>
        </p:spPr>
      </p:pic>
      <p:sp>
        <p:nvSpPr>
          <p:cNvPr id="5" name="Rectangle 1030"/>
          <p:cNvSpPr>
            <a:spLocks noChangeArrowheads="1"/>
          </p:cNvSpPr>
          <p:nvPr/>
        </p:nvSpPr>
        <p:spPr bwMode="auto">
          <a:xfrm>
            <a:off x="9028486" y="5781973"/>
            <a:ext cx="2533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i="1" dirty="0">
                <a:latin typeface="Maiandra GD" panose="020E0502030308020204" pitchFamily="34" charset="0"/>
              </a:rPr>
              <a:t>P.</a:t>
            </a:r>
            <a:r>
              <a:rPr lang="en-US" sz="2400" dirty="0">
                <a:latin typeface="Maiandra GD" panose="020E0502030308020204" pitchFamily="34" charset="0"/>
              </a:rPr>
              <a:t> ‘Cosmopolitan’</a:t>
            </a:r>
          </a:p>
        </p:txBody>
      </p:sp>
      <p:sp>
        <p:nvSpPr>
          <p:cNvPr id="6" name="Rectangle 5"/>
          <p:cNvSpPr/>
          <p:nvPr/>
        </p:nvSpPr>
        <p:spPr>
          <a:xfrm>
            <a:off x="9906000" y="971873"/>
            <a:ext cx="2135521"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Phlox </a:t>
            </a:r>
            <a:r>
              <a:rPr lang="en-US" sz="2000" i="1" dirty="0" err="1">
                <a:solidFill>
                  <a:srgbClr val="FFFF00"/>
                </a:solidFill>
                <a:latin typeface="Georgia" panose="02040502050405020303" pitchFamily="18" charset="0"/>
                <a:cs typeface="Calibri"/>
              </a:rPr>
              <a:t>paniculata</a:t>
            </a:r>
            <a:endParaRPr lang="en-US" sz="2000" i="1" dirty="0">
              <a:solidFill>
                <a:srgbClr val="FFFF00"/>
              </a:solidFill>
              <a:latin typeface="Georgia" panose="02040502050405020303" pitchFamily="18" charset="0"/>
              <a:cs typeface="Calibri"/>
            </a:endParaRPr>
          </a:p>
        </p:txBody>
      </p:sp>
    </p:spTree>
    <p:extLst>
      <p:ext uri="{BB962C8B-B14F-4D97-AF65-F5344CB8AC3E}">
        <p14:creationId xmlns:p14="http://schemas.microsoft.com/office/powerpoint/2010/main" val="975766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304800" y="-152400"/>
            <a:ext cx="109728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Creeping Phlox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68038" y="994053"/>
            <a:ext cx="7086600" cy="4351338"/>
          </a:xfrm>
        </p:spPr>
        <p:txBody>
          <a:bodyPr vert="horz" lIns="91440" tIns="45720" rIns="91440" bIns="45720" rtlCol="0" anchor="t">
            <a:noAutofit/>
          </a:bodyPr>
          <a:lstStyle/>
          <a:p>
            <a:pPr marL="225425" indent="-225425">
              <a:spcBef>
                <a:spcPts val="200"/>
              </a:spcBef>
              <a:spcAft>
                <a:spcPts val="200"/>
              </a:spcAft>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mat-forming, creeping plant with semi-evergreen foliage. </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Leaves are oblong to oval, up to 3 in long. </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From July to Sept, clusters of fragrant lavender flowers, ¾ in long, are borne on tops of flowering stalks. </a:t>
            </a:r>
          </a:p>
          <a:p>
            <a:pPr marL="569913" lvl="1" indent="-284163">
              <a:spcBef>
                <a:spcPts val="200"/>
              </a:spcBef>
              <a:spcAft>
                <a:spcPts val="200"/>
              </a:spcAft>
            </a:pPr>
            <a:r>
              <a:rPr lang="en-US" sz="2400" dirty="0">
                <a:solidFill>
                  <a:schemeClr val="tx2">
                    <a:lumMod val="75000"/>
                  </a:schemeClr>
                </a:solidFill>
                <a:latin typeface="Georgia" panose="02040502050405020303" pitchFamily="18" charset="0"/>
                <a:cs typeface="Calibri"/>
              </a:rPr>
              <a:t>Each flower consists of a short tube &amp; five rounded, spreading lobes.</a:t>
            </a:r>
            <a:r>
              <a:rPr lang="en-US" sz="2400" dirty="0">
                <a:solidFill>
                  <a:srgbClr val="FFFF00"/>
                </a:solidFill>
                <a:latin typeface="Georgia" panose="02040502050405020303" pitchFamily="18" charset="0"/>
                <a:cs typeface="Calibri"/>
              </a:rPr>
              <a:t>  </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groundcover in moist woodlands. </a:t>
            </a:r>
          </a:p>
          <a:p>
            <a:pPr marL="569913" lvl="1" indent="-344488">
              <a:spcBef>
                <a:spcPts val="200"/>
              </a:spcBef>
              <a:spcAft>
                <a:spcPts val="200"/>
              </a:spcAft>
            </a:pPr>
            <a:r>
              <a:rPr lang="en-US" sz="2400" dirty="0">
                <a:solidFill>
                  <a:schemeClr val="tx2">
                    <a:lumMod val="75000"/>
                  </a:schemeClr>
                </a:solidFill>
                <a:latin typeface="Georgia" panose="02040502050405020303" pitchFamily="18" charset="0"/>
                <a:cs typeface="Calibri"/>
              </a:rPr>
              <a:t>Prefers partial shade &amp; moist, well-drained soil. </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½ to 1 foot tall &amp; spreading.</a:t>
            </a:r>
          </a:p>
          <a:p>
            <a:pPr marL="225425" indent="-225425">
              <a:spcBef>
                <a:spcPts val="200"/>
              </a:spcBef>
              <a:spcAft>
                <a:spcPts val="200"/>
              </a:spcAft>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Rich hardwood forests, wooded areas &amp; stream banks</a:t>
            </a:r>
          </a:p>
        </p:txBody>
      </p:sp>
      <p:sp>
        <p:nvSpPr>
          <p:cNvPr id="5" name="Rectangle 4"/>
          <p:cNvSpPr/>
          <p:nvPr/>
        </p:nvSpPr>
        <p:spPr>
          <a:xfrm>
            <a:off x="9014274" y="512499"/>
            <a:ext cx="2438400" cy="400110"/>
          </a:xfrm>
          <a:prstGeom prst="rect">
            <a:avLst/>
          </a:prstGeom>
        </p:spPr>
        <p:txBody>
          <a:bodyPr wrap="square">
            <a:spAutoFit/>
          </a:bodyPr>
          <a:lstStyle/>
          <a:p>
            <a:r>
              <a:rPr lang="en-US" sz="2000" i="1" dirty="0">
                <a:solidFill>
                  <a:srgbClr val="FFFF00"/>
                </a:solidFill>
                <a:latin typeface="Georgia" panose="02040502050405020303" pitchFamily="18" charset="0"/>
                <a:cs typeface="Calibri"/>
              </a:rPr>
              <a:t>Phlox stolonifera</a:t>
            </a:r>
            <a:endParaRPr lang="en-US" sz="20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0190" y="4110451"/>
            <a:ext cx="4163092" cy="27696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0618" y="981899"/>
            <a:ext cx="3917049" cy="3215244"/>
          </a:xfrm>
          <a:prstGeom prst="rect">
            <a:avLst/>
          </a:prstGeom>
        </p:spPr>
      </p:pic>
    </p:spTree>
    <p:extLst>
      <p:ext uri="{BB962C8B-B14F-4D97-AF65-F5344CB8AC3E}">
        <p14:creationId xmlns:p14="http://schemas.microsoft.com/office/powerpoint/2010/main" val="227587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39059"/>
            <a:ext cx="10972800" cy="639762"/>
          </a:xfrm>
        </p:spPr>
        <p:txBody>
          <a:bodyPr/>
          <a:lstStyle/>
          <a:p>
            <a:r>
              <a:rPr lang="en-US" sz="3600" b="1" dirty="0">
                <a:solidFill>
                  <a:schemeClr val="accent2">
                    <a:lumMod val="60000"/>
                    <a:lumOff val="40000"/>
                  </a:schemeClr>
                </a:solidFill>
                <a:latin typeface="Georgia" panose="02040502050405020303" pitchFamily="18" charset="0"/>
                <a:cs typeface="Calibri Light"/>
              </a:rPr>
              <a:t>Moss Phlox, Moss Pink  </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76200" y="949422"/>
            <a:ext cx="8153400" cy="4351338"/>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spreading, mat-forming groundcover. </a:t>
            </a:r>
          </a:p>
          <a:p>
            <a:pPr marL="511175" lvl="1">
              <a:spcBef>
                <a:spcPts val="0"/>
              </a:spcBef>
            </a:pPr>
            <a:r>
              <a:rPr lang="en-US" sz="2400" dirty="0">
                <a:solidFill>
                  <a:schemeClr val="tx2">
                    <a:lumMod val="75000"/>
                  </a:schemeClr>
                </a:solidFill>
                <a:latin typeface="Georgia" panose="02040502050405020303" pitchFamily="18" charset="0"/>
                <a:cs typeface="Calibri"/>
              </a:rPr>
              <a:t>Leaves are opposite or in whorled bundles,</a:t>
            </a:r>
            <a:r>
              <a:rPr lang="en-US" dirty="0">
                <a:solidFill>
                  <a:schemeClr val="tx2">
                    <a:lumMod val="75000"/>
                  </a:schemeClr>
                </a:solidFill>
                <a:latin typeface="Georgia" panose="02040502050405020303" pitchFamily="18" charset="0"/>
                <a:cs typeface="Calibri"/>
              </a:rPr>
              <a:t> </a:t>
            </a:r>
            <a:r>
              <a:rPr lang="en-US" sz="2400" dirty="0">
                <a:solidFill>
                  <a:schemeClr val="tx2">
                    <a:lumMod val="75000"/>
                  </a:schemeClr>
                </a:solidFill>
                <a:latin typeface="Georgia" panose="02040502050405020303" pitchFamily="18" charset="0"/>
                <a:cs typeface="Calibri"/>
              </a:rPr>
              <a:t>½ in long, awl-shaped &amp; pointed. </a:t>
            </a:r>
            <a:endParaRPr lang="en-US" dirty="0">
              <a:solidFill>
                <a:schemeClr val="tx2">
                  <a:lumMod val="75000"/>
                </a:schemeClr>
              </a:solidFill>
              <a:latin typeface="Georgia" panose="02040502050405020303" pitchFamily="18" charset="0"/>
              <a:cs typeface="Calibri"/>
            </a:endParaRPr>
          </a:p>
          <a:p>
            <a:pPr marL="511175" lvl="1">
              <a:spcBef>
                <a:spcPts val="0"/>
              </a:spcBef>
            </a:pPr>
            <a:r>
              <a:rPr lang="en-US" sz="2400" dirty="0">
                <a:solidFill>
                  <a:schemeClr val="tx2">
                    <a:lumMod val="75000"/>
                  </a:schemeClr>
                </a:solidFill>
                <a:latin typeface="Georgia" panose="02040502050405020303" pitchFamily="18" charset="0"/>
                <a:cs typeface="Calibri"/>
              </a:rPr>
              <a:t>In late March or early April, a profusion of fragrant, tubular flowers, ¾ in across, rise above foliage. </a:t>
            </a:r>
          </a:p>
          <a:p>
            <a:pPr marL="628650" lvl="2" indent="-284163">
              <a:spcBef>
                <a:spcPts val="0"/>
              </a:spcBef>
            </a:pPr>
            <a:r>
              <a:rPr lang="en-US" dirty="0">
                <a:solidFill>
                  <a:schemeClr val="tx2">
                    <a:lumMod val="75000"/>
                  </a:schemeClr>
                </a:solidFill>
                <a:latin typeface="Georgia" panose="02040502050405020303" pitchFamily="18" charset="0"/>
                <a:cs typeface="Calibri"/>
              </a:rPr>
              <a:t>Flowers are violet purple, pink or occasionally white. Each flower consists of a short tube &amp; 5 flat, petal-like lobes with distinct notches on ends. </a:t>
            </a:r>
            <a:r>
              <a:rPr lang="en-US"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rock gardens, dry beds or banks. </a:t>
            </a:r>
          </a:p>
          <a:p>
            <a:pPr lvl="1">
              <a:spcBef>
                <a:spcPts val="0"/>
              </a:spcBef>
            </a:pPr>
            <a:r>
              <a:rPr lang="en-US" sz="2400" dirty="0">
                <a:solidFill>
                  <a:schemeClr val="tx2">
                    <a:lumMod val="75000"/>
                  </a:schemeClr>
                </a:solidFill>
                <a:latin typeface="Georgia" panose="02040502050405020303" pitchFamily="18" charset="0"/>
                <a:cs typeface="Calibri"/>
              </a:rPr>
              <a:t>Adapts to hot, dry locations. </a:t>
            </a:r>
          </a:p>
          <a:p>
            <a:pPr lvl="1">
              <a:spcBef>
                <a:spcPts val="0"/>
              </a:spcBef>
            </a:pPr>
            <a:r>
              <a:rPr lang="en-US" sz="2400" dirty="0">
                <a:solidFill>
                  <a:schemeClr val="tx2">
                    <a:lumMod val="75000"/>
                  </a:schemeClr>
                </a:solidFill>
                <a:latin typeface="Georgia" panose="02040502050405020303" pitchFamily="18" charset="0"/>
                <a:cs typeface="Calibri"/>
              </a:rPr>
              <a:t>Prefers morning sun &amp; afternoon shade. </a:t>
            </a:r>
          </a:p>
          <a:p>
            <a:pPr lvl="1">
              <a:spcBef>
                <a:spcPts val="0"/>
              </a:spcBef>
            </a:pPr>
            <a:r>
              <a:rPr lang="en-US" sz="2400" dirty="0">
                <a:solidFill>
                  <a:schemeClr val="tx2">
                    <a:lumMod val="75000"/>
                  </a:schemeClr>
                </a:solidFill>
                <a:latin typeface="Georgia" panose="02040502050405020303" pitchFamily="18" charset="0"/>
                <a:cs typeface="Calibri"/>
              </a:rPr>
              <a:t>Good drainage is essential.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6 to 10 in tall &amp; spreading.</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rocky slopes, primarily in the mountains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467359" y="2133358"/>
            <a:ext cx="5399590" cy="4049693"/>
          </a:xfrm>
          <a:prstGeom prst="rect">
            <a:avLst/>
          </a:prstGeom>
        </p:spPr>
      </p:pic>
      <p:sp>
        <p:nvSpPr>
          <p:cNvPr id="5" name="Rectangle 4"/>
          <p:cNvSpPr/>
          <p:nvPr/>
        </p:nvSpPr>
        <p:spPr>
          <a:xfrm>
            <a:off x="9525000" y="927799"/>
            <a:ext cx="1957587"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Phlox </a:t>
            </a:r>
            <a:r>
              <a:rPr lang="en-US" sz="2000" i="1" dirty="0" err="1">
                <a:solidFill>
                  <a:srgbClr val="FFFF00"/>
                </a:solidFill>
                <a:latin typeface="Georgia" panose="02040502050405020303" pitchFamily="18" charset="0"/>
                <a:cs typeface="Calibri"/>
              </a:rPr>
              <a:t>subulata</a:t>
            </a:r>
            <a:r>
              <a:rPr lang="en-US" sz="2000" i="1" dirty="0">
                <a:solidFill>
                  <a:srgbClr val="FFFF00"/>
                </a:solidFill>
                <a:latin typeface="Georgia" panose="02040502050405020303" pitchFamily="18" charset="0"/>
                <a:cs typeface="Calibri"/>
              </a:rPr>
              <a:t> </a:t>
            </a:r>
          </a:p>
        </p:txBody>
      </p:sp>
    </p:spTree>
    <p:extLst>
      <p:ext uri="{BB962C8B-B14F-4D97-AF65-F5344CB8AC3E}">
        <p14:creationId xmlns:p14="http://schemas.microsoft.com/office/powerpoint/2010/main" val="817443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381000" y="0"/>
            <a:ext cx="11353800" cy="944562"/>
          </a:xfrm>
        </p:spPr>
        <p:txBody>
          <a:bodyPr/>
          <a:lstStyle/>
          <a:p>
            <a:r>
              <a:rPr lang="en-US" sz="3600" b="1" dirty="0">
                <a:solidFill>
                  <a:schemeClr val="accent2">
                    <a:lumMod val="60000"/>
                    <a:lumOff val="40000"/>
                  </a:schemeClr>
                </a:solidFill>
                <a:latin typeface="Georgia" panose="02040502050405020303" pitchFamily="18" charset="0"/>
                <a:cs typeface="Calibri Light"/>
              </a:rPr>
              <a:t>Solomon’s-seal, Smooth Solomon’s Seal  </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76200" y="1066800"/>
            <a:ext cx="79248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Leaf stalks are zigzag &amp; arching. </a:t>
            </a:r>
          </a:p>
          <a:p>
            <a:pPr marL="628650" lvl="1" indent="-342900">
              <a:spcBef>
                <a:spcPts val="0"/>
              </a:spcBef>
            </a:pPr>
            <a:r>
              <a:rPr lang="en-US" sz="2400" dirty="0">
                <a:solidFill>
                  <a:schemeClr val="tx2">
                    <a:lumMod val="75000"/>
                  </a:schemeClr>
                </a:solidFill>
                <a:latin typeface="Georgia" panose="02040502050405020303" pitchFamily="18" charset="0"/>
                <a:cs typeface="Calibri"/>
              </a:rPr>
              <a:t>Leaves are alternate, oval in shape, up to 4 in long with parallel veins. </a:t>
            </a:r>
          </a:p>
          <a:p>
            <a:pPr marL="628650" lvl="1" indent="-342900">
              <a:spcBef>
                <a:spcPts val="0"/>
              </a:spcBef>
            </a:pPr>
            <a:r>
              <a:rPr lang="en-US" sz="2400" dirty="0">
                <a:solidFill>
                  <a:schemeClr val="tx2">
                    <a:lumMod val="75000"/>
                  </a:schemeClr>
                </a:solidFill>
                <a:latin typeface="Georgia" panose="02040502050405020303" pitchFamily="18" charset="0"/>
                <a:cs typeface="Calibri"/>
              </a:rPr>
              <a:t>In spring, small tubular greenish-white flowers are bone in pairs at leaf axils on upper portion of stalks. </a:t>
            </a:r>
            <a:endParaRPr lang="en-US" sz="2400" dirty="0">
              <a:solidFill>
                <a:schemeClr val="tx2">
                  <a:lumMod val="75000"/>
                </a:schemeClr>
              </a:solidFill>
              <a:latin typeface="Georgia" panose="02040502050405020303" pitchFamily="18" charset="0"/>
            </a:endParaRPr>
          </a:p>
          <a:p>
            <a:pPr marL="914400" lvl="2" indent="-285750">
              <a:spcBef>
                <a:spcPts val="0"/>
              </a:spcBef>
            </a:pPr>
            <a:r>
              <a:rPr lang="en-US" dirty="0">
                <a:solidFill>
                  <a:schemeClr val="tx2">
                    <a:lumMod val="75000"/>
                  </a:schemeClr>
                </a:solidFill>
                <a:latin typeface="Georgia" panose="02040502050405020303" pitchFamily="18" charset="0"/>
                <a:cs typeface="Calibri"/>
              </a:rPr>
              <a:t>Flowers hang down &amp; are somewhat hidden by foliage. </a:t>
            </a:r>
          </a:p>
          <a:p>
            <a:pPr marL="628650" lvl="1" indent="-342900">
              <a:spcBef>
                <a:spcPts val="0"/>
              </a:spcBef>
            </a:pPr>
            <a:r>
              <a:rPr lang="en-US" sz="2400" dirty="0">
                <a:solidFill>
                  <a:schemeClr val="tx2">
                    <a:lumMod val="75000"/>
                  </a:schemeClr>
                </a:solidFill>
                <a:latin typeface="Georgia" panose="02040502050405020303" pitchFamily="18" charset="0"/>
                <a:cs typeface="Calibri"/>
              </a:rPr>
              <a:t>Flowers are followed by dark blue to black berries, approximately ½ in across. </a:t>
            </a:r>
          </a:p>
          <a:p>
            <a:pPr>
              <a:spcBef>
                <a:spcPts val="0"/>
              </a:spcBef>
            </a:pPr>
            <a:r>
              <a:rPr lang="en-US" sz="2400" b="1" dirty="0">
                <a:solidFill>
                  <a:srgbClr val="FFFF00"/>
                </a:solidFill>
                <a:latin typeface="Georgia" panose="02040502050405020303" pitchFamily="18" charset="0"/>
                <a:cs typeface="Calibri"/>
              </a:rPr>
              <a:t>Culture: </a:t>
            </a:r>
            <a:r>
              <a:rPr lang="en-US" sz="2400" dirty="0">
                <a:solidFill>
                  <a:srgbClr val="FFFF00"/>
                </a:solidFill>
                <a:latin typeface="Georgia" panose="02040502050405020303" pitchFamily="18" charset="0"/>
                <a:cs typeface="Calibri"/>
              </a:rPr>
              <a:t>understory plant in shaded, moist woodlands or in wildlife gardens. </a:t>
            </a:r>
          </a:p>
          <a:p>
            <a:pPr lvl="1">
              <a:spcBef>
                <a:spcPts val="0"/>
              </a:spcBef>
            </a:pPr>
            <a:r>
              <a:rPr lang="en-US" sz="2400" dirty="0">
                <a:solidFill>
                  <a:schemeClr val="tx2">
                    <a:lumMod val="75000"/>
                  </a:schemeClr>
                </a:solidFill>
                <a:latin typeface="Georgia" panose="02040502050405020303" pitchFamily="18" charset="0"/>
                <a:cs typeface="Calibri"/>
              </a:rPr>
              <a:t>Requires shade &amp; consistent moisture. </a:t>
            </a:r>
            <a:r>
              <a:rPr lang="en-US" sz="2400"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1 to 3 feet tall &amp; 1 to 1 ½ feet wide.</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Rich, moist hardwood forests,                      thickets &amp; calcareous hammocks  </a:t>
            </a:r>
          </a:p>
        </p:txBody>
      </p:sp>
      <p:sp>
        <p:nvSpPr>
          <p:cNvPr id="4" name="Rectangle 3"/>
          <p:cNvSpPr/>
          <p:nvPr/>
        </p:nvSpPr>
        <p:spPr>
          <a:xfrm>
            <a:off x="6789791" y="6028806"/>
            <a:ext cx="2246415" cy="707886"/>
          </a:xfrm>
          <a:prstGeom prst="rect">
            <a:avLst/>
          </a:prstGeom>
        </p:spPr>
        <p:txBody>
          <a:bodyPr wrap="square">
            <a:spAutoFit/>
          </a:bodyPr>
          <a:lstStyle/>
          <a:p>
            <a:r>
              <a:rPr lang="en-US" sz="2000" i="1" dirty="0" err="1">
                <a:solidFill>
                  <a:srgbClr val="FFFF00"/>
                </a:solidFill>
                <a:latin typeface="Georgia" panose="02040502050405020303" pitchFamily="18" charset="0"/>
                <a:cs typeface="Calibri"/>
              </a:rPr>
              <a:t>Polygonatim</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biflorum</a:t>
            </a:r>
            <a:endParaRPr lang="en-US" sz="2000" i="1" dirty="0">
              <a:solidFill>
                <a:srgbClr val="FFFF00"/>
              </a:solidFill>
              <a:latin typeface="Georgia" panose="02040502050405020303"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6539" y="4832592"/>
            <a:ext cx="3525461" cy="205895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60217" y="910915"/>
            <a:ext cx="3122876" cy="2231857"/>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6539" y="2705125"/>
            <a:ext cx="3516554" cy="2354137"/>
          </a:xfrm>
          <a:prstGeom prst="rect">
            <a:avLst/>
          </a:prstGeom>
        </p:spPr>
      </p:pic>
    </p:spTree>
    <p:extLst>
      <p:ext uri="{BB962C8B-B14F-4D97-AF65-F5344CB8AC3E}">
        <p14:creationId xmlns:p14="http://schemas.microsoft.com/office/powerpoint/2010/main" val="34102444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85800" y="135995"/>
            <a:ext cx="10972800" cy="702205"/>
          </a:xfrm>
        </p:spPr>
        <p:txBody>
          <a:bodyPr/>
          <a:lstStyle/>
          <a:p>
            <a:r>
              <a:rPr lang="en-US" sz="3600" b="1" dirty="0">
                <a:solidFill>
                  <a:schemeClr val="accent2">
                    <a:lumMod val="60000"/>
                    <a:lumOff val="40000"/>
                  </a:schemeClr>
                </a:solidFill>
                <a:latin typeface="Georgia" panose="02040502050405020303" pitchFamily="18" charset="0"/>
                <a:cs typeface="Calibri Light"/>
              </a:rPr>
              <a:t>Black-eyed Susan</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235111" y="834429"/>
            <a:ext cx="7447937" cy="4351338"/>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Leaves are alternate, oval to lance-shaped, 2 to 7 in long with bristle-like hairs on both surfaces that give them a sandpaper-like texture. </a:t>
            </a:r>
          </a:p>
          <a:p>
            <a:pPr lvl="1">
              <a:spcBef>
                <a:spcPts val="0"/>
              </a:spcBef>
            </a:pPr>
            <a:r>
              <a:rPr lang="en-US" sz="2400" dirty="0">
                <a:solidFill>
                  <a:schemeClr val="tx2">
                    <a:lumMod val="75000"/>
                  </a:schemeClr>
                </a:solidFill>
                <a:latin typeface="Georgia" panose="02040502050405020303" pitchFamily="18" charset="0"/>
                <a:cs typeface="Calibri"/>
              </a:rPr>
              <a:t>From summer to early fall, daisy-like flower heads,  2 to 3 in wide, are borne near tips of stems. Flower heads consist of showy golden yellow ray flowers surrounding a raised central disk of dark brown flowers.</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lvl="1">
              <a:spcBef>
                <a:spcPts val="0"/>
              </a:spcBef>
            </a:pPr>
            <a:r>
              <a:rPr lang="en-US" sz="2400" dirty="0">
                <a:solidFill>
                  <a:schemeClr val="tx2">
                    <a:lumMod val="75000"/>
                  </a:schemeClr>
                </a:solidFill>
                <a:latin typeface="Georgia" panose="02040502050405020303" pitchFamily="18" charset="0"/>
                <a:cs typeface="Calibri"/>
              </a:rPr>
              <a:t>Prefers full sun &amp; moderate moisture. </a:t>
            </a:r>
          </a:p>
          <a:p>
            <a:pPr lvl="1">
              <a:spcBef>
                <a:spcPts val="0"/>
              </a:spcBef>
            </a:pPr>
            <a:r>
              <a:rPr lang="en-US" sz="2400" dirty="0">
                <a:solidFill>
                  <a:schemeClr val="tx2">
                    <a:lumMod val="75000"/>
                  </a:schemeClr>
                </a:solidFill>
                <a:latin typeface="Georgia" panose="02040502050405020303" pitchFamily="18" charset="0"/>
                <a:cs typeface="Calibri"/>
              </a:rPr>
              <a:t>May get leaf-spot disease in hot, humid weather.</a:t>
            </a:r>
          </a:p>
          <a:p>
            <a:pPr lvl="1">
              <a:spcBef>
                <a:spcPts val="0"/>
              </a:spcBef>
            </a:pPr>
            <a:r>
              <a:rPr lang="en-US" sz="2400" dirty="0">
                <a:solidFill>
                  <a:schemeClr val="tx2">
                    <a:lumMod val="75000"/>
                  </a:schemeClr>
                </a:solidFill>
                <a:latin typeface="Georgia" panose="02040502050405020303" pitchFamily="18" charset="0"/>
                <a:cs typeface="Calibri"/>
              </a:rPr>
              <a:t>Deadhead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1 to 3 feet tall with a spread of 1 to 2 feet.</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Open fields, prairies, plains, savannahs, roadsides and woodland edges  </a:t>
            </a:r>
            <a:endParaRPr lang="en-US" sz="2400" dirty="0">
              <a:solidFill>
                <a:srgbClr val="FFFF00"/>
              </a:solidFill>
              <a:latin typeface="Georgia" panose="02040502050405020303" pitchFamily="18"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55111" y="1314808"/>
            <a:ext cx="4336888" cy="5543192"/>
          </a:xfrm>
          <a:prstGeom prst="rect">
            <a:avLst/>
          </a:prstGeom>
        </p:spPr>
      </p:pic>
      <p:sp>
        <p:nvSpPr>
          <p:cNvPr id="5" name="Rectangle 4"/>
          <p:cNvSpPr/>
          <p:nvPr/>
        </p:nvSpPr>
        <p:spPr>
          <a:xfrm>
            <a:off x="9144000" y="876449"/>
            <a:ext cx="2037737"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Rudbeckia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hirta</a:t>
            </a:r>
            <a:endParaRPr lang="en-US" sz="2000" i="1" dirty="0">
              <a:solidFill>
                <a:srgbClr val="FFFF00"/>
              </a:solidFill>
              <a:latin typeface="Georgia" panose="02040502050405020303" pitchFamily="18" charset="0"/>
            </a:endParaRPr>
          </a:p>
        </p:txBody>
      </p:sp>
    </p:spTree>
    <p:extLst>
      <p:ext uri="{BB962C8B-B14F-4D97-AF65-F5344CB8AC3E}">
        <p14:creationId xmlns:p14="http://schemas.microsoft.com/office/powerpoint/2010/main" val="354788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0516C-58F8-45FD-B60A-D86268A2C4F4}"/>
              </a:ext>
            </a:extLst>
          </p:cNvPr>
          <p:cNvSpPr>
            <a:spLocks noGrp="1"/>
          </p:cNvSpPr>
          <p:nvPr>
            <p:ph type="title"/>
          </p:nvPr>
        </p:nvSpPr>
        <p:spPr/>
        <p:txBody>
          <a:bodyPr/>
          <a:lstStyle/>
          <a:p>
            <a:r>
              <a:rPr lang="en-US" b="1" dirty="0">
                <a:solidFill>
                  <a:schemeClr val="accent2">
                    <a:lumMod val="60000"/>
                    <a:lumOff val="40000"/>
                  </a:schemeClr>
                </a:solidFill>
                <a:latin typeface="Georgia" panose="02040502050405020303" pitchFamily="18" charset="0"/>
                <a:cs typeface="Arial"/>
              </a:rPr>
              <a:t>Plant Ecology of Georgia</a:t>
            </a:r>
            <a:endParaRPr lang="en-US" b="1" dirty="0">
              <a:solidFill>
                <a:schemeClr val="accent2">
                  <a:lumMod val="60000"/>
                  <a:lumOff val="40000"/>
                </a:schemeClr>
              </a:solidFill>
              <a:latin typeface="Georgia" panose="02040502050405020303" pitchFamily="18" charset="0"/>
              <a:cs typeface="Calibri Light"/>
            </a:endParaRPr>
          </a:p>
        </p:txBody>
      </p:sp>
      <p:sp>
        <p:nvSpPr>
          <p:cNvPr id="3" name="Content Placeholder 2">
            <a:extLst>
              <a:ext uri="{FF2B5EF4-FFF2-40B4-BE49-F238E27FC236}">
                <a16:creationId xmlns:a16="http://schemas.microsoft.com/office/drawing/2014/main" id="{80D73B62-EF8B-45AA-A37F-E58A016C6554}"/>
              </a:ext>
            </a:extLst>
          </p:cNvPr>
          <p:cNvSpPr>
            <a:spLocks noGrp="1"/>
          </p:cNvSpPr>
          <p:nvPr>
            <p:ph idx="1"/>
          </p:nvPr>
        </p:nvSpPr>
        <p:spPr>
          <a:xfrm>
            <a:off x="228600" y="1417638"/>
            <a:ext cx="11582400" cy="4525963"/>
          </a:xfrm>
        </p:spPr>
        <p:txBody>
          <a:bodyPr vert="horz" lIns="91440" tIns="45720" rIns="91440" bIns="45720" rtlCol="0" anchor="t">
            <a:noAutofit/>
          </a:bodyPr>
          <a:lstStyle/>
          <a:p>
            <a:pPr>
              <a:spcBef>
                <a:spcPts val="1200"/>
              </a:spcBef>
              <a:spcAft>
                <a:spcPts val="1200"/>
              </a:spcAft>
            </a:pPr>
            <a:r>
              <a:rPr lang="en-US" sz="2800" dirty="0">
                <a:solidFill>
                  <a:srgbClr val="FFFF00"/>
                </a:solidFill>
                <a:latin typeface="Georgia" panose="02040502050405020303" pitchFamily="18" charset="0"/>
                <a:cs typeface="Calibri"/>
              </a:rPr>
              <a:t>Complex &amp; wide-ranging:</a:t>
            </a:r>
          </a:p>
          <a:p>
            <a:pPr>
              <a:spcBef>
                <a:spcPts val="1200"/>
              </a:spcBef>
              <a:spcAft>
                <a:spcPts val="1200"/>
              </a:spcAft>
            </a:pPr>
            <a:r>
              <a:rPr lang="en-US" sz="2800" dirty="0">
                <a:solidFill>
                  <a:srgbClr val="FFFF00"/>
                </a:solidFill>
                <a:latin typeface="Georgia" panose="02040502050405020303" pitchFamily="18" charset="0"/>
                <a:cs typeface="Calibri"/>
              </a:rPr>
              <a:t>Basic groupings: wet, moist, dry, upland or bottomland. </a:t>
            </a:r>
          </a:p>
          <a:p>
            <a:pPr>
              <a:spcBef>
                <a:spcPts val="1200"/>
              </a:spcBef>
              <a:spcAft>
                <a:spcPts val="1200"/>
              </a:spcAft>
            </a:pPr>
            <a:r>
              <a:rPr lang="en-US" sz="2800" dirty="0">
                <a:solidFill>
                  <a:srgbClr val="FFFF00"/>
                </a:solidFill>
                <a:latin typeface="Georgia" panose="02040502050405020303" pitchFamily="18" charset="0"/>
                <a:cs typeface="Calibri"/>
              </a:rPr>
              <a:t>More than 100 distinct environments of plant communities in state.</a:t>
            </a:r>
          </a:p>
          <a:p>
            <a:pPr lvl="1">
              <a:spcBef>
                <a:spcPts val="1200"/>
              </a:spcBef>
              <a:spcAft>
                <a:spcPts val="1200"/>
              </a:spcAft>
            </a:pPr>
            <a:r>
              <a:rPr lang="en-US" dirty="0">
                <a:solidFill>
                  <a:srgbClr val="FFFF00"/>
                </a:solidFill>
                <a:latin typeface="Georgia" panose="02040502050405020303" pitchFamily="18" charset="0"/>
                <a:cs typeface="Calibri"/>
              </a:rPr>
              <a:t> </a:t>
            </a:r>
            <a:r>
              <a:rPr lang="en-US" dirty="0">
                <a:solidFill>
                  <a:schemeClr val="tx2">
                    <a:lumMod val="75000"/>
                  </a:schemeClr>
                </a:solidFill>
                <a:latin typeface="Georgia" panose="02040502050405020303" pitchFamily="18" charset="0"/>
                <a:cs typeface="Calibri"/>
              </a:rPr>
              <a:t>Plants grow where they do because they have finely adjusted to local environment.</a:t>
            </a:r>
          </a:p>
          <a:p>
            <a:pPr>
              <a:spcBef>
                <a:spcPts val="1200"/>
              </a:spcBef>
              <a:spcAft>
                <a:spcPts val="1200"/>
              </a:spcAft>
            </a:pPr>
            <a:r>
              <a:rPr lang="en-US" sz="2800" dirty="0">
                <a:solidFill>
                  <a:srgbClr val="FFFF00"/>
                </a:solidFill>
                <a:latin typeface="Georgia" panose="02040502050405020303" pitchFamily="18" charset="0"/>
                <a:cs typeface="Calibri"/>
              </a:rPr>
              <a:t>In nature, macroclimate of an area (winter &amp; summer temperature extremes, precipitation &amp; humidity) dictates geographic distribution of a native plant. </a:t>
            </a:r>
          </a:p>
        </p:txBody>
      </p:sp>
    </p:spTree>
    <p:extLst>
      <p:ext uri="{BB962C8B-B14F-4D97-AF65-F5344CB8AC3E}">
        <p14:creationId xmlns:p14="http://schemas.microsoft.com/office/powerpoint/2010/main" val="1540765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0" y="68264"/>
            <a:ext cx="120396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Wrinkle-leaf Goldenrod, Rough-stemmed Goldenrod </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52400" y="1214214"/>
            <a:ext cx="80772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Tall, rough, hairy stems arch outward from base. </a:t>
            </a:r>
          </a:p>
          <a:p>
            <a:pPr lvl="1">
              <a:spcBef>
                <a:spcPts val="0"/>
              </a:spcBef>
            </a:pPr>
            <a:r>
              <a:rPr lang="en-US" sz="2400" dirty="0">
                <a:solidFill>
                  <a:schemeClr val="tx2">
                    <a:lumMod val="75000"/>
                  </a:schemeClr>
                </a:solidFill>
                <a:latin typeface="Georgia" panose="02040502050405020303" pitchFamily="18" charset="0"/>
                <a:cs typeface="Calibri"/>
              </a:rPr>
              <a:t>Basal leaves are broad, raggedly toothed, rough textured &amp; have winged petioles. </a:t>
            </a:r>
          </a:p>
          <a:p>
            <a:pPr lvl="2">
              <a:spcBef>
                <a:spcPts val="0"/>
              </a:spcBef>
            </a:pPr>
            <a:r>
              <a:rPr lang="en-US" dirty="0">
                <a:solidFill>
                  <a:schemeClr val="tx2">
                    <a:lumMod val="75000"/>
                  </a:schemeClr>
                </a:solidFill>
                <a:latin typeface="Georgia" panose="02040502050405020303" pitchFamily="18" charset="0"/>
                <a:cs typeface="Calibri"/>
              </a:rPr>
              <a:t>Upper leaves are lance-shaped, toothed &amp; less hairy; Leaves have a wrinkled appearance. </a:t>
            </a:r>
          </a:p>
          <a:p>
            <a:pPr lvl="1">
              <a:spcBef>
                <a:spcPts val="0"/>
              </a:spcBef>
            </a:pPr>
            <a:r>
              <a:rPr lang="en-US" sz="2400" dirty="0">
                <a:solidFill>
                  <a:schemeClr val="tx2">
                    <a:lumMod val="75000"/>
                  </a:schemeClr>
                </a:solidFill>
                <a:latin typeface="Georgia" panose="02040502050405020303" pitchFamily="18" charset="0"/>
                <a:cs typeface="Calibri"/>
              </a:rPr>
              <a:t>In late summer, small light yellow flower heads are borne on upper portion of stems.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lvl="1">
              <a:spcBef>
                <a:spcPts val="0"/>
              </a:spcBef>
            </a:pPr>
            <a:r>
              <a:rPr lang="en-US" sz="2400" dirty="0">
                <a:solidFill>
                  <a:schemeClr val="tx2">
                    <a:lumMod val="75000"/>
                  </a:schemeClr>
                </a:solidFill>
                <a:latin typeface="Georgia" panose="02040502050405020303" pitchFamily="18" charset="0"/>
                <a:cs typeface="Calibri"/>
              </a:rPr>
              <a:t>Prefers full sun &amp; moist, well-drained soils. </a:t>
            </a:r>
          </a:p>
          <a:p>
            <a:pPr lvl="1">
              <a:spcBef>
                <a:spcPts val="0"/>
              </a:spcBef>
            </a:pPr>
            <a:r>
              <a:rPr lang="en-US" sz="2400" dirty="0">
                <a:solidFill>
                  <a:schemeClr val="tx2">
                    <a:lumMod val="75000"/>
                  </a:schemeClr>
                </a:solidFill>
                <a:latin typeface="Georgia" panose="02040502050405020303" pitchFamily="18" charset="0"/>
                <a:cs typeface="Calibri"/>
              </a:rPr>
              <a:t>Remove spent flower clusters to encourage repeat bloom.</a:t>
            </a:r>
            <a:r>
              <a:rPr lang="en-US" sz="2400"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to 6 feet tall (extremely variable).</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Low woods, meadows, old once-cultivated fields, pine barrens &amp; bogs</a:t>
            </a:r>
          </a:p>
        </p:txBody>
      </p:sp>
      <p:sp>
        <p:nvSpPr>
          <p:cNvPr id="4" name="Rectangle 4"/>
          <p:cNvSpPr>
            <a:spLocks noChangeArrowheads="1"/>
          </p:cNvSpPr>
          <p:nvPr/>
        </p:nvSpPr>
        <p:spPr bwMode="auto">
          <a:xfrm>
            <a:off x="8382000" y="914086"/>
            <a:ext cx="3657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i="1" dirty="0" err="1">
                <a:solidFill>
                  <a:srgbClr val="FFFF00"/>
                </a:solidFill>
                <a:latin typeface="Georgia" panose="02040502050405020303" pitchFamily="18" charset="0"/>
              </a:rPr>
              <a:t>Solidago</a:t>
            </a:r>
            <a:r>
              <a:rPr lang="en-US" sz="2000" i="1" dirty="0">
                <a:solidFill>
                  <a:srgbClr val="FFFF00"/>
                </a:solidFill>
                <a:latin typeface="Georgia" panose="02040502050405020303" pitchFamily="18" charset="0"/>
              </a:rPr>
              <a:t> </a:t>
            </a:r>
            <a:r>
              <a:rPr lang="en-US" sz="2000" i="1" dirty="0" err="1">
                <a:solidFill>
                  <a:srgbClr val="FFFF00"/>
                </a:solidFill>
                <a:latin typeface="Georgia" panose="02040502050405020303" pitchFamily="18" charset="0"/>
              </a:rPr>
              <a:t>rugosa</a:t>
            </a:r>
            <a:r>
              <a:rPr lang="en-US" sz="2000" i="1" dirty="0">
                <a:solidFill>
                  <a:srgbClr val="FFFF00"/>
                </a:solidFill>
                <a:latin typeface="Georgia" panose="02040502050405020303" pitchFamily="18" charset="0"/>
              </a:rPr>
              <a:t> </a:t>
            </a:r>
            <a:r>
              <a:rPr lang="en-US" sz="2000" dirty="0">
                <a:solidFill>
                  <a:srgbClr val="FFFF00"/>
                </a:solidFill>
                <a:latin typeface="Georgia" panose="02040502050405020303" pitchFamily="18" charset="0"/>
              </a:rPr>
              <a:t>‘Fireworks’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77200" y="1371600"/>
            <a:ext cx="4114800" cy="5486400"/>
          </a:xfrm>
          <a:prstGeom prst="rect">
            <a:avLst/>
          </a:prstGeom>
        </p:spPr>
      </p:pic>
    </p:spTree>
    <p:extLst>
      <p:ext uri="{BB962C8B-B14F-4D97-AF65-F5344CB8AC3E}">
        <p14:creationId xmlns:p14="http://schemas.microsoft.com/office/powerpoint/2010/main" val="1582448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533400" y="76875"/>
            <a:ext cx="10972800" cy="608925"/>
          </a:xfrm>
        </p:spPr>
        <p:txBody>
          <a:bodyPr/>
          <a:lstStyle/>
          <a:p>
            <a:r>
              <a:rPr lang="en-US" sz="3600" b="1" dirty="0">
                <a:solidFill>
                  <a:schemeClr val="accent2">
                    <a:lumMod val="60000"/>
                    <a:lumOff val="40000"/>
                  </a:schemeClr>
                </a:solidFill>
                <a:latin typeface="Georgia" panose="02040502050405020303" pitchFamily="18" charset="0"/>
                <a:cs typeface="Calibri Light"/>
              </a:rPr>
              <a:t>New England Aster</a:t>
            </a:r>
            <a:endParaRPr lang="en-US" sz="3600" b="1" dirty="0">
              <a:solidFill>
                <a:schemeClr val="accent2">
                  <a:lumMod val="60000"/>
                  <a:lumOff val="40000"/>
                </a:schemeClr>
              </a:solidFill>
              <a:latin typeface="Georgia" panose="02040502050405020303" pitchFamily="18" charset="0"/>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90057" y="782374"/>
            <a:ext cx="12027006" cy="4351338"/>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Stout, erect stems bear rough, hairy, sessile, lance-shaped leaves up to 5 in long &amp; ¾ in across. </a:t>
            </a:r>
          </a:p>
          <a:p>
            <a:pPr lvl="1">
              <a:spcBef>
                <a:spcPts val="0"/>
              </a:spcBef>
            </a:pPr>
            <a:r>
              <a:rPr lang="en-US" sz="2400" dirty="0">
                <a:solidFill>
                  <a:schemeClr val="tx2">
                    <a:lumMod val="75000"/>
                  </a:schemeClr>
                </a:solidFill>
                <a:latin typeface="Georgia" panose="02040502050405020303" pitchFamily="18" charset="0"/>
                <a:cs typeface="Calibri"/>
              </a:rPr>
              <a:t>The stems branch near their top &amp; produce terminal clusters of daisy-like flowers, 1½ in wide, from late summer to early fall. </a:t>
            </a:r>
          </a:p>
          <a:p>
            <a:pPr lvl="1">
              <a:spcBef>
                <a:spcPts val="0"/>
              </a:spcBef>
            </a:pPr>
            <a:r>
              <a:rPr lang="en-US" sz="2400" dirty="0">
                <a:solidFill>
                  <a:schemeClr val="tx2">
                    <a:lumMod val="75000"/>
                  </a:schemeClr>
                </a:solidFill>
                <a:latin typeface="Georgia" panose="02040502050405020303" pitchFamily="18" charset="0"/>
                <a:cs typeface="Calibri"/>
              </a:rPr>
              <a:t>Color of the ray flowers is variable, ranging from pink to purple, lavender or white. Disk flowers are yellow.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6986" y="3338286"/>
            <a:ext cx="5295900" cy="3530600"/>
          </a:xfrm>
          <a:prstGeom prst="rect">
            <a:avLst/>
          </a:prstGeom>
        </p:spPr>
      </p:pic>
      <p:sp>
        <p:nvSpPr>
          <p:cNvPr id="5" name="Rectangle 4"/>
          <p:cNvSpPr/>
          <p:nvPr/>
        </p:nvSpPr>
        <p:spPr>
          <a:xfrm>
            <a:off x="7629994" y="2938176"/>
            <a:ext cx="3911648"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Symphyotrichum</a:t>
            </a:r>
            <a:r>
              <a:rPr lang="en-US" sz="2000" i="1" dirty="0">
                <a:solidFill>
                  <a:srgbClr val="FFFF00"/>
                </a:solidFill>
                <a:latin typeface="Georgia" panose="02040502050405020303" pitchFamily="18" charset="0"/>
                <a:cs typeface="Calibri"/>
              </a:rPr>
              <a:t> novae-</a:t>
            </a:r>
            <a:r>
              <a:rPr lang="en-US" sz="2000" i="1" dirty="0" err="1">
                <a:solidFill>
                  <a:srgbClr val="FFFF00"/>
                </a:solidFill>
                <a:latin typeface="Georgia" panose="02040502050405020303" pitchFamily="18" charset="0"/>
                <a:cs typeface="Calibri"/>
              </a:rPr>
              <a:t>angliae</a:t>
            </a:r>
            <a:endParaRPr lang="en-US" sz="2000" i="1" dirty="0">
              <a:solidFill>
                <a:srgbClr val="FFFF00"/>
              </a:solidFill>
              <a:latin typeface="Georgia" panose="02040502050405020303" pitchFamily="18" charset="0"/>
            </a:endParaRPr>
          </a:p>
        </p:txBody>
      </p:sp>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110186" y="3327653"/>
            <a:ext cx="6699208" cy="4351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  </a:t>
            </a:r>
          </a:p>
          <a:p>
            <a:pPr lvl="1">
              <a:spcBef>
                <a:spcPts val="0"/>
              </a:spcBef>
            </a:pPr>
            <a:r>
              <a:rPr lang="en-US" sz="2400" kern="0" dirty="0">
                <a:solidFill>
                  <a:schemeClr val="tx2">
                    <a:lumMod val="75000"/>
                  </a:schemeClr>
                </a:solidFill>
                <a:latin typeface="Georgia" panose="02040502050405020303" pitchFamily="18" charset="0"/>
                <a:cs typeface="Calibri"/>
              </a:rPr>
              <a:t>Prefers moist, well-drained soil &amp; full sun to partial shade. </a:t>
            </a:r>
          </a:p>
          <a:p>
            <a:pPr lvl="1">
              <a:spcBef>
                <a:spcPts val="0"/>
              </a:spcBef>
            </a:pPr>
            <a:r>
              <a:rPr lang="en-US" sz="2400" kern="0" dirty="0">
                <a:solidFill>
                  <a:schemeClr val="tx2">
                    <a:lumMod val="75000"/>
                  </a:schemeClr>
                </a:solidFill>
                <a:latin typeface="Georgia" panose="02040502050405020303" pitchFamily="18" charset="0"/>
                <a:cs typeface="Calibri"/>
              </a:rPr>
              <a:t>Prune lightly before July to encourage more compact growth. </a:t>
            </a:r>
            <a:r>
              <a:rPr lang="en-US" kern="0" dirty="0">
                <a:solidFill>
                  <a:srgbClr val="FFFF00"/>
                </a:solidFill>
                <a:latin typeface="Georgia" panose="02040502050405020303" pitchFamily="18" charset="0"/>
                <a:cs typeface="Calibri"/>
              </a:rPr>
              <a:t> </a:t>
            </a:r>
            <a:r>
              <a:rPr lang="en-US" sz="2400" kern="0" dirty="0">
                <a:solidFill>
                  <a:srgbClr val="FFFF00"/>
                </a:solidFill>
                <a:latin typeface="Georgia" panose="02040502050405020303" pitchFamily="18" charset="0"/>
                <a:cs typeface="Calibri"/>
              </a:rPr>
              <a:t>  </a:t>
            </a:r>
          </a:p>
          <a:p>
            <a:pPr>
              <a:spcBef>
                <a:spcPts val="0"/>
              </a:spcBef>
            </a:pPr>
            <a:r>
              <a:rPr lang="en-US" sz="2400" b="1" kern="0" dirty="0">
                <a:solidFill>
                  <a:srgbClr val="FFFF00"/>
                </a:solidFill>
                <a:latin typeface="Georgia" panose="02040502050405020303" pitchFamily="18" charset="0"/>
                <a:cs typeface="Calibri"/>
              </a:rPr>
              <a:t>Size:</a:t>
            </a:r>
            <a:r>
              <a:rPr lang="en-US" sz="2400" kern="0" dirty="0">
                <a:solidFill>
                  <a:srgbClr val="FFFF00"/>
                </a:solidFill>
                <a:latin typeface="Georgia" panose="02040502050405020303" pitchFamily="18" charset="0"/>
                <a:cs typeface="Calibri"/>
              </a:rPr>
              <a:t> 6</a:t>
            </a:r>
            <a:r>
              <a:rPr lang="en-US" sz="2400" kern="0" dirty="0">
                <a:solidFill>
                  <a:srgbClr val="FFC000"/>
                </a:solidFill>
                <a:latin typeface="Georgia" panose="02040502050405020303" pitchFamily="18" charset="0"/>
                <a:cs typeface="Calibri"/>
              </a:rPr>
              <a:t> to 8 feet tall &amp; 2 to 3 feet wide.  </a:t>
            </a:r>
          </a:p>
          <a:p>
            <a:pPr>
              <a:spcBef>
                <a:spcPts val="0"/>
              </a:spcBef>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Moist, open woodlands, meadows, mesic prairies, disturbed sites &amp; stream banks </a:t>
            </a:r>
          </a:p>
        </p:txBody>
      </p:sp>
    </p:spTree>
    <p:extLst>
      <p:ext uri="{BB962C8B-B14F-4D97-AF65-F5344CB8AC3E}">
        <p14:creationId xmlns:p14="http://schemas.microsoft.com/office/powerpoint/2010/main" val="8776795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52400"/>
            <a:ext cx="10972800" cy="1143000"/>
          </a:xfrm>
        </p:spPr>
        <p:txBody>
          <a:bodyPr/>
          <a:lstStyle/>
          <a:p>
            <a:r>
              <a:rPr lang="en-US" sz="3600" b="1" dirty="0">
                <a:solidFill>
                  <a:schemeClr val="accent2">
                    <a:lumMod val="60000"/>
                    <a:lumOff val="40000"/>
                  </a:schemeClr>
                </a:solidFill>
                <a:latin typeface="Georgia" panose="02040502050405020303" pitchFamily="18" charset="0"/>
                <a:cs typeface="Calibri Light"/>
              </a:rPr>
              <a:t>Spotted </a:t>
            </a:r>
            <a:r>
              <a:rPr lang="en-US" sz="3600" b="1" dirty="0" err="1">
                <a:solidFill>
                  <a:schemeClr val="accent2">
                    <a:lumMod val="60000"/>
                    <a:lumOff val="40000"/>
                  </a:schemeClr>
                </a:solidFill>
                <a:latin typeface="Georgia" panose="02040502050405020303" pitchFamily="18" charset="0"/>
                <a:cs typeface="Calibri Light"/>
              </a:rPr>
              <a:t>Wakerobin</a:t>
            </a:r>
            <a:r>
              <a:rPr lang="en-US" sz="3600" b="1" dirty="0">
                <a:solidFill>
                  <a:schemeClr val="accent2">
                    <a:lumMod val="60000"/>
                    <a:lumOff val="40000"/>
                  </a:schemeClr>
                </a:solidFill>
                <a:latin typeface="Georgia" panose="02040502050405020303" pitchFamily="18" charset="0"/>
                <a:cs typeface="Calibri Light"/>
              </a:rPr>
              <a:t>, Spotted Trillium</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76200" y="1001233"/>
            <a:ext cx="792480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3 horizontal sessile leaves are attached directly to top of stems 6 to 12 in tall. </a:t>
            </a:r>
          </a:p>
          <a:p>
            <a:pPr lvl="1">
              <a:spcBef>
                <a:spcPts val="0"/>
              </a:spcBef>
            </a:pPr>
            <a:r>
              <a:rPr lang="en-US" sz="2400" dirty="0">
                <a:solidFill>
                  <a:schemeClr val="tx2">
                    <a:lumMod val="75000"/>
                  </a:schemeClr>
                </a:solidFill>
                <a:latin typeface="Georgia" panose="02040502050405020303" pitchFamily="18" charset="0"/>
                <a:cs typeface="Calibri"/>
              </a:rPr>
              <a:t>Leaves are heart-shaped, 3 to 6 in long &amp; 2 to 3 in wide &amp; mottled. </a:t>
            </a:r>
          </a:p>
          <a:p>
            <a:pPr lvl="1">
              <a:spcBef>
                <a:spcPts val="0"/>
              </a:spcBef>
            </a:pPr>
            <a:r>
              <a:rPr lang="en-US" sz="2400" dirty="0">
                <a:solidFill>
                  <a:schemeClr val="tx2">
                    <a:lumMod val="75000"/>
                  </a:schemeClr>
                </a:solidFill>
                <a:latin typeface="Georgia" panose="02040502050405020303" pitchFamily="18" charset="0"/>
                <a:cs typeface="Calibri"/>
              </a:rPr>
              <a:t>From February to early April a solitary erect flower is borne at top of stem above leaves. </a:t>
            </a:r>
          </a:p>
          <a:p>
            <a:pPr lvl="2">
              <a:spcBef>
                <a:spcPts val="0"/>
              </a:spcBef>
            </a:pPr>
            <a:r>
              <a:rPr lang="en-US" dirty="0">
                <a:solidFill>
                  <a:schemeClr val="tx2">
                    <a:lumMod val="75000"/>
                  </a:schemeClr>
                </a:solidFill>
                <a:latin typeface="Georgia" panose="02040502050405020303" pitchFamily="18" charset="0"/>
                <a:cs typeface="Calibri"/>
              </a:rPr>
              <a:t>The flower has 3 strap-like, upright red-maroon petals that are 1 to 2 in long, subtended by 3 horizontal maroon sepals. </a:t>
            </a:r>
            <a:r>
              <a:rPr lang="en-US" dirty="0">
                <a:solidFill>
                  <a:srgbClr val="FFFF00"/>
                </a:solidFill>
                <a:latin typeface="Georgia" panose="02040502050405020303" pitchFamily="18" charset="0"/>
                <a:cs typeface="Calibri"/>
              </a:rPr>
              <a:t>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lvl="1">
              <a:spcBef>
                <a:spcPts val="0"/>
              </a:spcBef>
            </a:pPr>
            <a:r>
              <a:rPr lang="en-US" sz="2400" dirty="0">
                <a:solidFill>
                  <a:schemeClr val="tx2">
                    <a:lumMod val="75000"/>
                  </a:schemeClr>
                </a:solidFill>
                <a:latin typeface="Georgia" panose="02040502050405020303" pitchFamily="18" charset="0"/>
                <a:cs typeface="Calibri"/>
              </a:rPr>
              <a:t>Prefers moist soil high in organic matter &amp; partial shade.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6 to 12 in tall &amp; 12 in wide.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Moist, shaded calcareous forests &amp; bottomlands high in organic matter</a:t>
            </a:r>
          </a:p>
        </p:txBody>
      </p:sp>
      <p:sp>
        <p:nvSpPr>
          <p:cNvPr id="4" name="Rectangle 3"/>
          <p:cNvSpPr/>
          <p:nvPr/>
        </p:nvSpPr>
        <p:spPr>
          <a:xfrm>
            <a:off x="8839200" y="2592284"/>
            <a:ext cx="2521844" cy="400110"/>
          </a:xfrm>
          <a:prstGeom prst="rect">
            <a:avLst/>
          </a:prstGeom>
        </p:spPr>
        <p:txBody>
          <a:bodyPr wrap="none">
            <a:spAutoFit/>
          </a:bodyPr>
          <a:lstStyle/>
          <a:p>
            <a:r>
              <a:rPr lang="en-US" sz="2000" i="1" dirty="0">
                <a:solidFill>
                  <a:srgbClr val="FFFF00"/>
                </a:solidFill>
                <a:latin typeface="Georgia" panose="02040502050405020303" pitchFamily="18" charset="0"/>
                <a:cs typeface="Calibri"/>
              </a:rPr>
              <a:t>Trillium </a:t>
            </a:r>
            <a:r>
              <a:rPr lang="en-US" sz="2000" i="1" dirty="0" err="1">
                <a:solidFill>
                  <a:srgbClr val="FFFF00"/>
                </a:solidFill>
                <a:latin typeface="Georgia" panose="02040502050405020303" pitchFamily="18" charset="0"/>
                <a:cs typeface="Calibri"/>
              </a:rPr>
              <a:t>maculatum</a:t>
            </a:r>
            <a:endParaRPr lang="en-US" sz="2000" i="1" dirty="0">
              <a:solidFill>
                <a:srgbClr val="FFFF00"/>
              </a:solidFill>
              <a:latin typeface="Georgia" panose="02040502050405020303" pitchFamily="18" charset="0"/>
              <a:cs typeface="Calibri"/>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9120" y="3014853"/>
            <a:ext cx="3992880" cy="3843147"/>
          </a:xfrm>
          <a:prstGeom prst="rect">
            <a:avLst/>
          </a:prstGeom>
        </p:spPr>
      </p:pic>
    </p:spTree>
    <p:extLst>
      <p:ext uri="{BB962C8B-B14F-4D97-AF65-F5344CB8AC3E}">
        <p14:creationId xmlns:p14="http://schemas.microsoft.com/office/powerpoint/2010/main" val="39597764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2BD5-B526-4EAB-849D-D0BE4D670846}"/>
              </a:ext>
            </a:extLst>
          </p:cNvPr>
          <p:cNvSpPr>
            <a:spLocks noGrp="1"/>
          </p:cNvSpPr>
          <p:nvPr>
            <p:ph type="title"/>
          </p:nvPr>
        </p:nvSpPr>
        <p:spPr/>
        <p:txBody>
          <a:bodyPr>
            <a:normAutofit/>
          </a:bodyPr>
          <a:lstStyle/>
          <a:p>
            <a:r>
              <a:rPr lang="en-US" sz="7500" dirty="0">
                <a:solidFill>
                  <a:srgbClr val="FFFF00"/>
                </a:solidFill>
                <a:latin typeface="Georgia" panose="02040502050405020303" pitchFamily="18" charset="0"/>
                <a:cs typeface="Arial"/>
              </a:rPr>
              <a:t>Native Grasses </a:t>
            </a:r>
            <a:endParaRPr lang="en-US" sz="7500" dirty="0">
              <a:solidFill>
                <a:srgbClr val="FFFF00"/>
              </a:solidFill>
              <a:latin typeface="Georgia" panose="02040502050405020303" pitchFamily="18" charset="0"/>
              <a:cs typeface="Calibri Light"/>
            </a:endParaRPr>
          </a:p>
        </p:txBody>
      </p:sp>
      <p:pic>
        <p:nvPicPr>
          <p:cNvPr id="3" name="Picture 18" descr="7ato9asmall"/>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0745259" y="5104267"/>
            <a:ext cx="1162050" cy="1371600"/>
          </a:xfrm>
          <a:prstGeom prst="rect">
            <a:avLst/>
          </a:prstGeom>
          <a:noFill/>
          <a:ln w="12700">
            <a:solidFill>
              <a:srgbClr val="996633"/>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0004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38468"/>
            <a:ext cx="10972800" cy="875932"/>
          </a:xfrm>
        </p:spPr>
        <p:txBody>
          <a:bodyPr/>
          <a:lstStyle/>
          <a:p>
            <a:r>
              <a:rPr lang="en-US" sz="3600" b="1" dirty="0">
                <a:solidFill>
                  <a:schemeClr val="accent2">
                    <a:lumMod val="60000"/>
                    <a:lumOff val="40000"/>
                  </a:schemeClr>
                </a:solidFill>
                <a:latin typeface="Georgia" panose="02040502050405020303" pitchFamily="18" charset="0"/>
                <a:cs typeface="Calibri Light"/>
              </a:rPr>
              <a:t>Bushy Bluestem</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33670" y="990600"/>
            <a:ext cx="758633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narrow bunch grass with flattened blue-green linear leaf blades up to 10 in long &amp; ¼ to ½ in wide. </a:t>
            </a:r>
          </a:p>
          <a:p>
            <a:pPr lvl="1">
              <a:spcBef>
                <a:spcPts val="0"/>
              </a:spcBef>
            </a:pPr>
            <a:r>
              <a:rPr lang="en-US" sz="2400" dirty="0">
                <a:solidFill>
                  <a:schemeClr val="tx2">
                    <a:lumMod val="75000"/>
                  </a:schemeClr>
                </a:solidFill>
                <a:latin typeface="Georgia" panose="02040502050405020303" pitchFamily="18" charset="0"/>
                <a:cs typeface="Calibri"/>
              </a:rPr>
              <a:t>In late summer, dense, silvery pink to white panicles are borne on terminals of culms. </a:t>
            </a:r>
          </a:p>
          <a:p>
            <a:pPr lvl="1">
              <a:spcBef>
                <a:spcPts val="0"/>
              </a:spcBef>
            </a:pPr>
            <a:r>
              <a:rPr lang="en-US" sz="2400" dirty="0">
                <a:solidFill>
                  <a:schemeClr val="tx2">
                    <a:lumMod val="75000"/>
                  </a:schemeClr>
                </a:solidFill>
                <a:latin typeface="Georgia" panose="02040502050405020303" pitchFamily="18" charset="0"/>
                <a:cs typeface="Calibri"/>
              </a:rPr>
              <a:t>After first frost, foliage &amp; panicles turn bronze &amp; panicles become fluffy.</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moist, low-lying areas. </a:t>
            </a:r>
          </a:p>
          <a:p>
            <a:pPr lvl="1">
              <a:spcBef>
                <a:spcPts val="0"/>
              </a:spcBef>
            </a:pPr>
            <a:r>
              <a:rPr lang="en-US" sz="2400" dirty="0">
                <a:solidFill>
                  <a:schemeClr val="tx2">
                    <a:lumMod val="75000"/>
                  </a:schemeClr>
                </a:solidFill>
                <a:latin typeface="Georgia" panose="02040502050405020303" pitchFamily="18" charset="0"/>
                <a:cs typeface="Calibri"/>
              </a:rPr>
              <a:t>Prefers full sun &amp; moist to wet soils.</a:t>
            </a:r>
          </a:p>
          <a:p>
            <a:pPr lvl="1">
              <a:spcBef>
                <a:spcPts val="0"/>
              </a:spcBef>
            </a:pPr>
            <a:r>
              <a:rPr lang="en-US" sz="2400" dirty="0">
                <a:solidFill>
                  <a:schemeClr val="tx2">
                    <a:lumMod val="75000"/>
                  </a:schemeClr>
                </a:solidFill>
                <a:latin typeface="Georgia" panose="02040502050405020303" pitchFamily="18" charset="0"/>
                <a:cs typeface="Calibri"/>
              </a:rPr>
              <a:t>Provides good erosion control on slopes. </a:t>
            </a:r>
          </a:p>
          <a:p>
            <a:pPr lvl="1">
              <a:spcBef>
                <a:spcPts val="0"/>
              </a:spcBef>
            </a:pPr>
            <a:r>
              <a:rPr lang="en-US" sz="2400" dirty="0">
                <a:solidFill>
                  <a:schemeClr val="tx2">
                    <a:lumMod val="75000"/>
                  </a:schemeClr>
                </a:solidFill>
                <a:latin typeface="Georgia" panose="02040502050405020303" pitchFamily="18" charset="0"/>
                <a:cs typeface="Calibri"/>
              </a:rPr>
              <a:t>Cut clumps back to the ground in late winter to make way for new spring growth.</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3 to 4 feet tall &amp; 2 to 3 feet wide.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Peripheries of swamps, marshes, low pastures &amp; moist areas.</a:t>
            </a:r>
          </a:p>
        </p:txBody>
      </p:sp>
      <p:sp>
        <p:nvSpPr>
          <p:cNvPr id="4" name="Rectangle 3"/>
          <p:cNvSpPr/>
          <p:nvPr/>
        </p:nvSpPr>
        <p:spPr>
          <a:xfrm>
            <a:off x="8915400" y="645943"/>
            <a:ext cx="3015569"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Andropogon</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glomeratus</a:t>
            </a:r>
            <a:endParaRPr lang="en-US" sz="2000" i="1" dirty="0">
              <a:solidFill>
                <a:srgbClr val="FFFF00"/>
              </a:solidFill>
              <a:latin typeface="Georgia" panose="02040502050405020303" pitchFamily="18" charset="0"/>
              <a:cs typeface="Calibri"/>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1177705"/>
            <a:ext cx="3759128" cy="5680295"/>
          </a:xfrm>
          <a:prstGeom prst="rect">
            <a:avLst/>
          </a:prstGeom>
        </p:spPr>
      </p:pic>
      <p:sp>
        <p:nvSpPr>
          <p:cNvPr id="7" name="Rectangle 6"/>
          <p:cNvSpPr/>
          <p:nvPr/>
        </p:nvSpPr>
        <p:spPr>
          <a:xfrm>
            <a:off x="4957798" y="6350169"/>
            <a:ext cx="3759128" cy="507831"/>
          </a:xfrm>
          <a:prstGeom prst="rect">
            <a:avLst/>
          </a:prstGeom>
        </p:spPr>
        <p:txBody>
          <a:bodyPr wrap="square">
            <a:spAutoFit/>
          </a:bodyPr>
          <a:lstStyle/>
          <a:p>
            <a:r>
              <a:rPr lang="en-US" sz="900" dirty="0">
                <a:solidFill>
                  <a:schemeClr val="tx1">
                    <a:lumMod val="65000"/>
                  </a:schemeClr>
                </a:solidFill>
              </a:rPr>
              <a:t>Ted </a:t>
            </a:r>
            <a:r>
              <a:rPr lang="en-US" sz="900" dirty="0" err="1">
                <a:solidFill>
                  <a:schemeClr val="tx1">
                    <a:lumMod val="65000"/>
                  </a:schemeClr>
                </a:solidFill>
              </a:rPr>
              <a:t>Bodner</a:t>
            </a:r>
            <a:r>
              <a:rPr lang="en-US" sz="900" dirty="0">
                <a:solidFill>
                  <a:schemeClr val="tx1">
                    <a:lumMod val="65000"/>
                  </a:schemeClr>
                </a:solidFill>
              </a:rPr>
              <a:t>, hosted by the USDA-NRCS PLANTS Database / James H. Miller and Karl V. Miller. 2005. </a:t>
            </a:r>
            <a:r>
              <a:rPr lang="en-US" sz="900" i="1" dirty="0">
                <a:solidFill>
                  <a:schemeClr val="tx1">
                    <a:lumMod val="65000"/>
                  </a:schemeClr>
                </a:solidFill>
              </a:rPr>
              <a:t>Forest plants of the southeast and their wildlife uses.</a:t>
            </a:r>
            <a:r>
              <a:rPr lang="en-US" sz="900" dirty="0">
                <a:solidFill>
                  <a:schemeClr val="tx1">
                    <a:lumMod val="65000"/>
                  </a:schemeClr>
                </a:solidFill>
              </a:rPr>
              <a:t> University of Georgia Press., Athens.</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3366" y="1067317"/>
            <a:ext cx="2171700" cy="2895600"/>
          </a:xfrm>
          <a:prstGeom prst="rect">
            <a:avLst/>
          </a:prstGeom>
        </p:spPr>
      </p:pic>
      <p:sp>
        <p:nvSpPr>
          <p:cNvPr id="9" name="Rectangle 8"/>
          <p:cNvSpPr/>
          <p:nvPr/>
        </p:nvSpPr>
        <p:spPr>
          <a:xfrm>
            <a:off x="7240883" y="3561035"/>
            <a:ext cx="2053634" cy="400110"/>
          </a:xfrm>
          <a:prstGeom prst="rect">
            <a:avLst/>
          </a:prstGeom>
        </p:spPr>
        <p:txBody>
          <a:bodyPr wrap="square">
            <a:spAutoFit/>
          </a:bodyPr>
          <a:lstStyle/>
          <a:p>
            <a:r>
              <a:rPr lang="en-US" sz="1000" dirty="0">
                <a:solidFill>
                  <a:schemeClr val="tx1">
                    <a:lumMod val="65000"/>
                  </a:schemeClr>
                </a:solidFill>
              </a:rPr>
              <a:t>Jeff McMillian, hosted by the USDA-NRCS PLANTS Database</a:t>
            </a:r>
          </a:p>
        </p:txBody>
      </p:sp>
    </p:spTree>
    <p:extLst>
      <p:ext uri="{BB962C8B-B14F-4D97-AF65-F5344CB8AC3E}">
        <p14:creationId xmlns:p14="http://schemas.microsoft.com/office/powerpoint/2010/main" val="450266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9725" y="0"/>
            <a:ext cx="4632275" cy="6858000"/>
          </a:xfrm>
          <a:prstGeom prst="rect">
            <a:avLst/>
          </a:prstGeom>
        </p:spPr>
      </p:pic>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38468"/>
            <a:ext cx="8153400" cy="875932"/>
          </a:xfrm>
        </p:spPr>
        <p:txBody>
          <a:bodyPr/>
          <a:lstStyle/>
          <a:p>
            <a:r>
              <a:rPr lang="en-US" sz="3600" b="1" dirty="0">
                <a:solidFill>
                  <a:schemeClr val="accent2">
                    <a:lumMod val="60000"/>
                    <a:lumOff val="40000"/>
                  </a:schemeClr>
                </a:solidFill>
                <a:latin typeface="Georgia" panose="02040502050405020303" pitchFamily="18" charset="0"/>
                <a:cs typeface="Calibri Light"/>
              </a:rPr>
              <a:t>Purple </a:t>
            </a:r>
            <a:r>
              <a:rPr lang="en-US" sz="3600" b="1" dirty="0" err="1">
                <a:solidFill>
                  <a:schemeClr val="accent2">
                    <a:lumMod val="60000"/>
                    <a:lumOff val="40000"/>
                  </a:schemeClr>
                </a:solidFill>
                <a:latin typeface="Georgia" panose="02040502050405020303" pitchFamily="18" charset="0"/>
                <a:cs typeface="Calibri Light"/>
              </a:rPr>
              <a:t>Lovegrass</a:t>
            </a:r>
            <a:endParaRPr lang="en-US" sz="3600" b="1" dirty="0">
              <a:solidFill>
                <a:schemeClr val="accent2">
                  <a:lumMod val="60000"/>
                  <a:lumOff val="40000"/>
                </a:schemeClr>
              </a:solidFill>
              <a:latin typeface="Georgia" panose="02040502050405020303" pitchFamily="18" charset="0"/>
              <a:cs typeface="Calibri Light"/>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0" y="1046053"/>
            <a:ext cx="7586330" cy="4525963"/>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fine-textured bunch grass w/ stiffly erect growth habit. </a:t>
            </a:r>
          </a:p>
          <a:p>
            <a:pPr lvl="1">
              <a:spcBef>
                <a:spcPts val="0"/>
              </a:spcBef>
            </a:pPr>
            <a:r>
              <a:rPr lang="en-US" sz="2400" dirty="0">
                <a:latin typeface="Georgia" panose="02040502050405020303" pitchFamily="18" charset="0"/>
              </a:rPr>
              <a:t>Leaf blades up to 12 inches long and ⅛ to ⅜ inches wide, tapering to a fine point</a:t>
            </a:r>
            <a:r>
              <a:rPr lang="en-US" sz="2400" dirty="0">
                <a:solidFill>
                  <a:schemeClr val="tx2">
                    <a:lumMod val="75000"/>
                  </a:schemeClr>
                </a:solidFill>
                <a:latin typeface="Georgia" panose="02040502050405020303" pitchFamily="18" charset="0"/>
                <a:cs typeface="Calibri"/>
              </a:rPr>
              <a:t>. </a:t>
            </a:r>
          </a:p>
          <a:p>
            <a:pPr lvl="1">
              <a:spcBef>
                <a:spcPts val="0"/>
              </a:spcBef>
            </a:pPr>
            <a:r>
              <a:rPr lang="en-US" sz="2400" dirty="0">
                <a:latin typeface="Georgia" panose="02040502050405020303" pitchFamily="18" charset="0"/>
              </a:rPr>
              <a:t>In August, reddish-purple panicles, up to 15 inches long and 20 inches across, rise above the foliage.  </a:t>
            </a:r>
            <a:endParaRPr lang="en-US" sz="2400" dirty="0">
              <a:solidFill>
                <a:schemeClr val="tx2">
                  <a:lumMod val="75000"/>
                </a:schemeClr>
              </a:solidFill>
              <a:latin typeface="Georgia" panose="02040502050405020303" pitchFamily="18" charset="0"/>
            </a:endParaRP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moist, low-lying areas. </a:t>
            </a:r>
          </a:p>
          <a:p>
            <a:pPr lvl="1">
              <a:spcBef>
                <a:spcPts val="0"/>
              </a:spcBef>
            </a:pPr>
            <a:r>
              <a:rPr lang="en-US" sz="2400" dirty="0">
                <a:solidFill>
                  <a:schemeClr val="tx2">
                    <a:lumMod val="75000"/>
                  </a:schemeClr>
                </a:solidFill>
                <a:latin typeface="Georgia" panose="02040502050405020303" pitchFamily="18" charset="0"/>
                <a:cs typeface="Calibri"/>
              </a:rPr>
              <a:t>Prefers full/partial sun &amp; well-drained soil.</a:t>
            </a:r>
          </a:p>
          <a:p>
            <a:pPr lvl="1">
              <a:spcBef>
                <a:spcPts val="0"/>
              </a:spcBef>
            </a:pPr>
            <a:r>
              <a:rPr lang="en-US" sz="2400" dirty="0">
                <a:solidFill>
                  <a:schemeClr val="tx2">
                    <a:lumMod val="75000"/>
                  </a:schemeClr>
                </a:solidFill>
                <a:latin typeface="Georgia" panose="02040502050405020303" pitchFamily="18" charset="0"/>
                <a:cs typeface="Calibri"/>
              </a:rPr>
              <a:t>Tolerates poor, infertile soil. </a:t>
            </a:r>
          </a:p>
          <a:p>
            <a:pPr lvl="1">
              <a:spcBef>
                <a:spcPts val="0"/>
              </a:spcBef>
            </a:pPr>
            <a:r>
              <a:rPr lang="en-US" sz="2400" dirty="0">
                <a:solidFill>
                  <a:schemeClr val="tx2">
                    <a:lumMod val="75000"/>
                  </a:schemeClr>
                </a:solidFill>
                <a:latin typeface="Georgia" panose="02040502050405020303" pitchFamily="18" charset="0"/>
                <a:cs typeface="Calibri"/>
              </a:rPr>
              <a:t>Provides good erosion control on slopes.</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2 feet tall &amp; 1 foot wide.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Disturbed sandy areas, upland prairies and savannas, limestone glades and along railroads.</a:t>
            </a:r>
          </a:p>
        </p:txBody>
      </p:sp>
      <p:sp>
        <p:nvSpPr>
          <p:cNvPr id="4" name="Rectangle 3"/>
          <p:cNvSpPr/>
          <p:nvPr/>
        </p:nvSpPr>
        <p:spPr>
          <a:xfrm>
            <a:off x="7623861" y="0"/>
            <a:ext cx="2688557" cy="400110"/>
          </a:xfrm>
          <a:prstGeom prst="rect">
            <a:avLst/>
          </a:prstGeom>
        </p:spPr>
        <p:txBody>
          <a:bodyPr wrap="none">
            <a:spAutoFit/>
          </a:bodyPr>
          <a:lstStyle/>
          <a:p>
            <a:r>
              <a:rPr lang="en-US" sz="2000" i="1">
                <a:solidFill>
                  <a:srgbClr val="FFFF00"/>
                </a:solidFill>
                <a:latin typeface="Georgia" panose="02040502050405020303" pitchFamily="18" charset="0"/>
                <a:cs typeface="Calibri"/>
              </a:rPr>
              <a:t>Eragrostis spectabilis</a:t>
            </a:r>
            <a:endParaRPr lang="en-US" sz="2000" i="1" dirty="0">
              <a:solidFill>
                <a:srgbClr val="FFFF00"/>
              </a:solidFill>
              <a:latin typeface="Georgia" panose="02040502050405020303" pitchFamily="18" charset="0"/>
              <a:cs typeface="Calibri"/>
            </a:endParaRPr>
          </a:p>
        </p:txBody>
      </p:sp>
      <p:sp>
        <p:nvSpPr>
          <p:cNvPr id="11" name="Rectangle 10"/>
          <p:cNvSpPr/>
          <p:nvPr/>
        </p:nvSpPr>
        <p:spPr>
          <a:xfrm>
            <a:off x="3787825" y="6331972"/>
            <a:ext cx="3771900" cy="507831"/>
          </a:xfrm>
          <a:prstGeom prst="rect">
            <a:avLst/>
          </a:prstGeom>
        </p:spPr>
        <p:txBody>
          <a:bodyPr wrap="square">
            <a:spAutoFit/>
          </a:bodyPr>
          <a:lstStyle/>
          <a:p>
            <a:r>
              <a:rPr lang="en-US" sz="900" dirty="0">
                <a:solidFill>
                  <a:schemeClr val="tx1">
                    <a:lumMod val="50000"/>
                  </a:schemeClr>
                </a:solidFill>
              </a:rPr>
              <a:t>James H. Miller, hosted by the USDA-NRCS PLANTS Database / James H. Miller and Karl V. Miller. 2005. </a:t>
            </a:r>
            <a:r>
              <a:rPr lang="en-US" sz="900" i="1" dirty="0">
                <a:solidFill>
                  <a:schemeClr val="tx1">
                    <a:lumMod val="50000"/>
                  </a:schemeClr>
                </a:solidFill>
              </a:rPr>
              <a:t>Forest plants of the southeast and their wildlife uses.</a:t>
            </a:r>
            <a:r>
              <a:rPr lang="en-US" sz="900" dirty="0">
                <a:solidFill>
                  <a:schemeClr val="tx1">
                    <a:lumMod val="50000"/>
                  </a:schemeClr>
                </a:solidFill>
              </a:rPr>
              <a:t> University of Georgia Press., Athens.</a:t>
            </a:r>
          </a:p>
        </p:txBody>
      </p:sp>
    </p:spTree>
    <p:extLst>
      <p:ext uri="{BB962C8B-B14F-4D97-AF65-F5344CB8AC3E}">
        <p14:creationId xmlns:p14="http://schemas.microsoft.com/office/powerpoint/2010/main" val="3196691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22238"/>
            <a:ext cx="10972800" cy="639762"/>
          </a:xfrm>
        </p:spPr>
        <p:txBody>
          <a:bodyPr/>
          <a:lstStyle/>
          <a:p>
            <a:r>
              <a:rPr lang="en-US" sz="3600" b="1" dirty="0">
                <a:solidFill>
                  <a:schemeClr val="accent2">
                    <a:lumMod val="60000"/>
                    <a:lumOff val="40000"/>
                  </a:schemeClr>
                </a:solidFill>
                <a:latin typeface="Georgia" panose="02040502050405020303" pitchFamily="18" charset="0"/>
                <a:cs typeface="Calibri Light"/>
              </a:rPr>
              <a:t>Pink Muhly Grass, Hair-awn Muhly Grass</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17720" y="1066800"/>
            <a:ext cx="11945679" cy="2895600"/>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Medium-green, erect leaves 2 feet long grow from a basal clump. </a:t>
            </a:r>
          </a:p>
          <a:p>
            <a:pPr lvl="1">
              <a:spcBef>
                <a:spcPts val="0"/>
              </a:spcBef>
            </a:pPr>
            <a:r>
              <a:rPr lang="en-US" sz="2400" dirty="0">
                <a:solidFill>
                  <a:schemeClr val="tx2">
                    <a:lumMod val="75000"/>
                  </a:schemeClr>
                </a:solidFill>
                <a:latin typeface="Georgia" panose="02040502050405020303" pitchFamily="18" charset="0"/>
                <a:cs typeface="Calibri"/>
              </a:rPr>
              <a:t>The leaves are about 1/16 in wide &amp; either flat or rolled inward. </a:t>
            </a:r>
          </a:p>
          <a:p>
            <a:pPr lvl="1">
              <a:spcBef>
                <a:spcPts val="0"/>
              </a:spcBef>
            </a:pPr>
            <a:r>
              <a:rPr lang="en-US" sz="2400" dirty="0">
                <a:solidFill>
                  <a:schemeClr val="tx2">
                    <a:lumMod val="75000"/>
                  </a:schemeClr>
                </a:solidFill>
                <a:latin typeface="Georgia" panose="02040502050405020303" pitchFamily="18" charset="0"/>
                <a:cs typeface="Calibri"/>
              </a:rPr>
              <a:t>In fall, masses of airy, pinkish flowers are formed in loosely branched inflorescences, up to 12 in long. </a:t>
            </a:r>
            <a:r>
              <a:rPr lang="en-US" dirty="0">
                <a:solidFill>
                  <a:srgbClr val="FFFF00"/>
                </a:solidFill>
                <a:latin typeface="Georgia" panose="02040502050405020303" pitchFamily="18" charset="0"/>
                <a:cs typeface="Calibri"/>
              </a:rPr>
              <a:t> </a:t>
            </a:r>
            <a:r>
              <a:rPr lang="en-US" sz="2400" dirty="0">
                <a:solidFill>
                  <a:srgbClr val="FFFF00"/>
                </a:solidFill>
                <a:latin typeface="Georgia" panose="02040502050405020303" pitchFamily="18" charset="0"/>
                <a:cs typeface="Calibri"/>
              </a:rPr>
              <a:t> </a:t>
            </a:r>
            <a:endParaRPr lang="en-US" sz="2400" dirty="0">
              <a:solidFill>
                <a:srgbClr val="FFFF00"/>
              </a:solidFill>
              <a:latin typeface="Georgia" panose="02040502050405020303" pitchFamily="18" charset="0"/>
            </a:endParaRPr>
          </a:p>
        </p:txBody>
      </p:sp>
      <p:pic>
        <p:nvPicPr>
          <p:cNvPr id="4" name="Picture 7" descr="http://1.bp.blogspot.com/-gELJ1IEU_XQ/TqDZC02hGUI/AAAAAAAACsA/UjuLVnijvEA/s1600/pink+muhly+gra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3102787"/>
            <a:ext cx="50292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8991600" y="2690272"/>
            <a:ext cx="2965877"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Muhlenbergia</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capillaris</a:t>
            </a:r>
            <a:endParaRPr lang="en-US" sz="2000" i="1" dirty="0">
              <a:solidFill>
                <a:srgbClr val="FFFF00"/>
              </a:solidFill>
              <a:latin typeface="Georgia" panose="02040502050405020303" pitchFamily="18" charset="0"/>
              <a:cs typeface="Calibri"/>
            </a:endParaRPr>
          </a:p>
        </p:txBody>
      </p:sp>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118131" y="2819400"/>
            <a:ext cx="6816069" cy="37938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 best when planted in groups of 3 or more.  </a:t>
            </a:r>
          </a:p>
          <a:p>
            <a:pPr lvl="1">
              <a:spcBef>
                <a:spcPts val="0"/>
              </a:spcBef>
            </a:pPr>
            <a:r>
              <a:rPr lang="en-US" sz="2400" kern="0" dirty="0">
                <a:solidFill>
                  <a:schemeClr val="tx2">
                    <a:lumMod val="75000"/>
                  </a:schemeClr>
                </a:solidFill>
                <a:latin typeface="Georgia" panose="02040502050405020303" pitchFamily="18" charset="0"/>
                <a:cs typeface="Calibri"/>
              </a:rPr>
              <a:t>Prefers full sun to partial shade &amp; moist to dry, well-drained soil. </a:t>
            </a:r>
          </a:p>
          <a:p>
            <a:pPr lvl="1">
              <a:spcBef>
                <a:spcPts val="0"/>
              </a:spcBef>
            </a:pPr>
            <a:r>
              <a:rPr lang="en-US" sz="2400" kern="0" dirty="0">
                <a:solidFill>
                  <a:schemeClr val="tx2">
                    <a:lumMod val="75000"/>
                  </a:schemeClr>
                </a:solidFill>
                <a:latin typeface="Georgia" panose="02040502050405020303" pitchFamily="18" charset="0"/>
                <a:cs typeface="Calibri"/>
              </a:rPr>
              <a:t>Cut plant back in late winter to make way for new spring growth.</a:t>
            </a:r>
            <a:endParaRPr lang="en-US" sz="2400" kern="0" dirty="0">
              <a:solidFill>
                <a:schemeClr val="tx2">
                  <a:lumMod val="75000"/>
                </a:schemeClr>
              </a:solidFill>
              <a:latin typeface="Georgia" panose="02040502050405020303" pitchFamily="18" charset="0"/>
            </a:endParaRPr>
          </a:p>
          <a:p>
            <a:pPr>
              <a:spcBef>
                <a:spcPts val="0"/>
              </a:spcBef>
            </a:pPr>
            <a:r>
              <a:rPr lang="en-US" sz="2400" b="1" kern="0" dirty="0">
                <a:solidFill>
                  <a:srgbClr val="FFFF00"/>
                </a:solidFill>
                <a:latin typeface="Georgia" panose="02040502050405020303" pitchFamily="18" charset="0"/>
                <a:cs typeface="Calibri"/>
              </a:rPr>
              <a:t>Size:</a:t>
            </a:r>
            <a:r>
              <a:rPr lang="en-US" sz="2400" kern="0" dirty="0">
                <a:solidFill>
                  <a:srgbClr val="FFFF00"/>
                </a:solidFill>
                <a:latin typeface="Georgia" panose="02040502050405020303" pitchFamily="18" charset="0"/>
                <a:cs typeface="Calibri"/>
              </a:rPr>
              <a:t> </a:t>
            </a:r>
            <a:r>
              <a:rPr lang="en-US" sz="2400" kern="0" dirty="0">
                <a:solidFill>
                  <a:srgbClr val="FFC000"/>
                </a:solidFill>
                <a:latin typeface="Georgia" panose="02040502050405020303" pitchFamily="18" charset="0"/>
                <a:cs typeface="Calibri"/>
              </a:rPr>
              <a:t>3 feet tall &amp; 3 feet wide. </a:t>
            </a:r>
          </a:p>
          <a:p>
            <a:pPr>
              <a:spcBef>
                <a:spcPts val="0"/>
              </a:spcBef>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Dry, exposed sites, such as rocky clay soils or open woodlands &amp; savannas, in the Piedmont &amp; Coastal Plain. </a:t>
            </a:r>
            <a:endParaRPr lang="en-US" sz="2400" kern="0" dirty="0">
              <a:solidFill>
                <a:srgbClr val="FFFF00"/>
              </a:solidFill>
              <a:latin typeface="Georgia" panose="02040502050405020303" pitchFamily="18" charset="0"/>
            </a:endParaRPr>
          </a:p>
        </p:txBody>
      </p:sp>
    </p:spTree>
    <p:extLst>
      <p:ext uri="{BB962C8B-B14F-4D97-AF65-F5344CB8AC3E}">
        <p14:creationId xmlns:p14="http://schemas.microsoft.com/office/powerpoint/2010/main" val="9428754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1600200" y="19048"/>
            <a:ext cx="7601704" cy="776500"/>
          </a:xfrm>
        </p:spPr>
        <p:txBody>
          <a:bodyPr/>
          <a:lstStyle/>
          <a:p>
            <a:r>
              <a:rPr lang="en-US" sz="3600" b="1" dirty="0" err="1">
                <a:solidFill>
                  <a:schemeClr val="accent2">
                    <a:lumMod val="60000"/>
                    <a:lumOff val="40000"/>
                  </a:schemeClr>
                </a:solidFill>
                <a:latin typeface="Georgia" panose="02040502050405020303" pitchFamily="18" charset="0"/>
                <a:cs typeface="Calibri Light"/>
              </a:rPr>
              <a:t>Switchgrass</a:t>
            </a:r>
            <a:endParaRPr lang="en-US" sz="3600" b="1" dirty="0">
              <a:solidFill>
                <a:schemeClr val="accent2">
                  <a:lumMod val="60000"/>
                  <a:lumOff val="40000"/>
                </a:schemeClr>
              </a:solidFill>
              <a:latin typeface="Georgia" panose="02040502050405020303" pitchFamily="18" charset="0"/>
              <a:cs typeface="Calibri Light"/>
            </a:endParaRP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5316" y="807580"/>
            <a:ext cx="7483526" cy="5821820"/>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clump-forming grass with a stiff vertical form. </a:t>
            </a:r>
          </a:p>
          <a:p>
            <a:pPr lvl="1">
              <a:spcBef>
                <a:spcPts val="0"/>
              </a:spcBef>
            </a:pPr>
            <a:r>
              <a:rPr lang="en-US" sz="2400" dirty="0">
                <a:solidFill>
                  <a:schemeClr val="tx2">
                    <a:lumMod val="75000"/>
                  </a:schemeClr>
                </a:solidFill>
                <a:latin typeface="Georgia" panose="02040502050405020303" pitchFamily="18" charset="0"/>
                <a:cs typeface="Calibri"/>
              </a:rPr>
              <a:t>Leaf blades are flat, ⅓ in wide, 2 to 3 feet long &amp; glabrous, green in summer &amp; pale yellow in fall. </a:t>
            </a:r>
          </a:p>
          <a:p>
            <a:pPr lvl="1">
              <a:spcBef>
                <a:spcPts val="0"/>
              </a:spcBef>
            </a:pPr>
            <a:r>
              <a:rPr lang="en-US" sz="2400" dirty="0">
                <a:solidFill>
                  <a:schemeClr val="tx2">
                    <a:lumMod val="75000"/>
                  </a:schemeClr>
                </a:solidFill>
                <a:latin typeface="Georgia" panose="02040502050405020303" pitchFamily="18" charset="0"/>
                <a:cs typeface="Calibri"/>
              </a:rPr>
              <a:t>In late summer, pink-tinged, branched flower panicles appear above foliage like airy clouds. </a:t>
            </a:r>
          </a:p>
          <a:p>
            <a:pPr>
              <a:spcBef>
                <a:spcPts val="0"/>
              </a:spcBef>
            </a:pPr>
            <a:r>
              <a:rPr lang="en-US" sz="2400" b="1" dirty="0">
                <a:solidFill>
                  <a:srgbClr val="FFFF00"/>
                </a:solidFill>
                <a:latin typeface="Georgia" panose="02040502050405020303" pitchFamily="18" charset="0"/>
                <a:cs typeface="Calibri"/>
              </a:rPr>
              <a:t>Culture</a:t>
            </a:r>
            <a:r>
              <a:rPr lang="en-US" sz="2400" dirty="0">
                <a:solidFill>
                  <a:srgbClr val="FFFF00"/>
                </a:solidFill>
                <a:latin typeface="Georgia" panose="02040502050405020303" pitchFamily="18" charset="0"/>
                <a:cs typeface="Calibri"/>
              </a:rPr>
              <a:t>: </a:t>
            </a:r>
          </a:p>
          <a:p>
            <a:pPr lvl="1">
              <a:spcBef>
                <a:spcPts val="0"/>
              </a:spcBef>
            </a:pPr>
            <a:r>
              <a:rPr lang="en-US" sz="2400" dirty="0">
                <a:solidFill>
                  <a:schemeClr val="tx2">
                    <a:lumMod val="50000"/>
                  </a:schemeClr>
                </a:solidFill>
                <a:latin typeface="Georgia" panose="02040502050405020303" pitchFamily="18" charset="0"/>
                <a:cs typeface="Calibri"/>
              </a:rPr>
              <a:t>Prefers full sun to partial shade &amp; moist, </a:t>
            </a:r>
            <a:r>
              <a:rPr lang="en-US" sz="2400" dirty="0">
                <a:solidFill>
                  <a:schemeClr val="tx2">
                    <a:lumMod val="75000"/>
                  </a:schemeClr>
                </a:solidFill>
                <a:latin typeface="Georgia" panose="02040502050405020303" pitchFamily="18" charset="0"/>
                <a:cs typeface="Calibri"/>
              </a:rPr>
              <a:t>well-drained soil.</a:t>
            </a:r>
          </a:p>
          <a:p>
            <a:pPr lvl="1">
              <a:spcBef>
                <a:spcPts val="0"/>
              </a:spcBef>
            </a:pPr>
            <a:r>
              <a:rPr lang="en-US" sz="2400" dirty="0">
                <a:solidFill>
                  <a:schemeClr val="tx2">
                    <a:lumMod val="75000"/>
                  </a:schemeClr>
                </a:solidFill>
                <a:latin typeface="Georgia" panose="02040502050405020303" pitchFamily="18" charset="0"/>
                <a:cs typeface="Calibri"/>
              </a:rPr>
              <a:t>Will adapt to dry soils &amp; both clay or sandy soils. </a:t>
            </a:r>
          </a:p>
          <a:p>
            <a:pPr lvl="1">
              <a:spcBef>
                <a:spcPts val="0"/>
              </a:spcBef>
            </a:pPr>
            <a:r>
              <a:rPr lang="en-US" sz="2400" dirty="0">
                <a:solidFill>
                  <a:schemeClr val="tx2">
                    <a:lumMod val="75000"/>
                  </a:schemeClr>
                </a:solidFill>
                <a:latin typeface="Georgia" panose="02040502050405020303" pitchFamily="18" charset="0"/>
                <a:cs typeface="Calibri"/>
              </a:rPr>
              <a:t>Can be aggressive under ideal growing conditions. </a:t>
            </a:r>
          </a:p>
          <a:p>
            <a:pPr>
              <a:spcBef>
                <a:spcPts val="0"/>
              </a:spcBef>
            </a:pPr>
            <a:r>
              <a:rPr lang="en-US" sz="2400" b="1" dirty="0">
                <a:solidFill>
                  <a:srgbClr val="FFFF00"/>
                </a:solidFill>
                <a:latin typeface="Georgia" panose="02040502050405020303" pitchFamily="18" charset="0"/>
                <a:cs typeface="Calibri"/>
              </a:rPr>
              <a:t>Size:</a:t>
            </a:r>
            <a:r>
              <a:rPr lang="en-US" sz="2400" dirty="0">
                <a:solidFill>
                  <a:srgbClr val="FFFF00"/>
                </a:solidFill>
                <a:latin typeface="Georgia" panose="02040502050405020303" pitchFamily="18" charset="0"/>
                <a:cs typeface="Calibri"/>
              </a:rPr>
              <a:t> </a:t>
            </a:r>
            <a:r>
              <a:rPr lang="en-US" sz="2400" dirty="0">
                <a:solidFill>
                  <a:srgbClr val="FFC000"/>
                </a:solidFill>
                <a:latin typeface="Georgia" panose="02040502050405020303" pitchFamily="18" charset="0"/>
                <a:cs typeface="Calibri"/>
              </a:rPr>
              <a:t>3 to 6 feet tall &amp; 2 to 3 feet wide. </a:t>
            </a:r>
          </a:p>
          <a:p>
            <a:pPr>
              <a:spcBef>
                <a:spcPts val="0"/>
              </a:spcBef>
            </a:pPr>
            <a:r>
              <a:rPr lang="en-US" sz="2400" b="1" dirty="0">
                <a:solidFill>
                  <a:srgbClr val="FFFF00"/>
                </a:solidFill>
                <a:latin typeface="Georgia" panose="02040502050405020303" pitchFamily="18" charset="0"/>
                <a:cs typeface="Calibri"/>
              </a:rPr>
              <a:t>Habitat</a:t>
            </a:r>
            <a:r>
              <a:rPr lang="en-US" sz="2400" dirty="0">
                <a:solidFill>
                  <a:srgbClr val="FFFF00"/>
                </a:solidFill>
                <a:latin typeface="Georgia" panose="02040502050405020303" pitchFamily="18" charset="0"/>
                <a:cs typeface="Calibri"/>
              </a:rPr>
              <a:t>: Dry or moist prairies, bluffs, stream banks, pine savannas &amp; open woodlands.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953947"/>
            <a:ext cx="4713790" cy="6285053"/>
          </a:xfrm>
          <a:prstGeom prst="rect">
            <a:avLst/>
          </a:prstGeom>
        </p:spPr>
      </p:pic>
      <p:sp>
        <p:nvSpPr>
          <p:cNvPr id="5" name="TextBox 4"/>
          <p:cNvSpPr txBox="1"/>
          <p:nvPr/>
        </p:nvSpPr>
        <p:spPr>
          <a:xfrm>
            <a:off x="7914699" y="166862"/>
            <a:ext cx="2443739" cy="707886"/>
          </a:xfrm>
          <a:prstGeom prst="rect">
            <a:avLst/>
          </a:prstGeom>
          <a:noFill/>
        </p:spPr>
        <p:txBody>
          <a:bodyPr wrap="square" rtlCol="0">
            <a:spAutoFit/>
          </a:bodyPr>
          <a:lstStyle/>
          <a:p>
            <a:r>
              <a:rPr lang="en-US" sz="2000" i="1" dirty="0" err="1">
                <a:solidFill>
                  <a:srgbClr val="FFFF00"/>
                </a:solidFill>
                <a:latin typeface="Georgia" panose="02040502050405020303" pitchFamily="18" charset="0"/>
              </a:rPr>
              <a:t>Panicum</a:t>
            </a:r>
            <a:r>
              <a:rPr lang="en-US" sz="2000" i="1" dirty="0">
                <a:solidFill>
                  <a:srgbClr val="FFFF00"/>
                </a:solidFill>
                <a:latin typeface="Georgia" panose="02040502050405020303" pitchFamily="18" charset="0"/>
              </a:rPr>
              <a:t> </a:t>
            </a:r>
            <a:r>
              <a:rPr lang="en-US" sz="2000" i="1" dirty="0" err="1">
                <a:solidFill>
                  <a:srgbClr val="FFFF00"/>
                </a:solidFill>
                <a:latin typeface="Georgia" panose="02040502050405020303" pitchFamily="18" charset="0"/>
              </a:rPr>
              <a:t>virgatum</a:t>
            </a:r>
            <a:r>
              <a:rPr lang="en-US" sz="2000" dirty="0">
                <a:solidFill>
                  <a:srgbClr val="FFFF00"/>
                </a:solidFill>
                <a:latin typeface="Georgia" panose="02040502050405020303" pitchFamily="18" charset="0"/>
              </a:rPr>
              <a:t> ‘Heavy Metal’</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58438" y="0"/>
            <a:ext cx="1833562" cy="2757677"/>
          </a:xfrm>
          <a:prstGeom prst="rect">
            <a:avLst/>
          </a:prstGeom>
        </p:spPr>
      </p:pic>
    </p:spTree>
    <p:extLst>
      <p:ext uri="{BB962C8B-B14F-4D97-AF65-F5344CB8AC3E}">
        <p14:creationId xmlns:p14="http://schemas.microsoft.com/office/powerpoint/2010/main" val="23365176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97D87-2DBA-469B-8471-FB232634E559}"/>
              </a:ext>
            </a:extLst>
          </p:cNvPr>
          <p:cNvSpPr>
            <a:spLocks noGrp="1"/>
          </p:cNvSpPr>
          <p:nvPr>
            <p:ph type="title"/>
          </p:nvPr>
        </p:nvSpPr>
        <p:spPr>
          <a:xfrm>
            <a:off x="609600" y="152400"/>
            <a:ext cx="10972800" cy="715962"/>
          </a:xfrm>
        </p:spPr>
        <p:txBody>
          <a:bodyPr/>
          <a:lstStyle/>
          <a:p>
            <a:r>
              <a:rPr lang="en-US" sz="3600" b="1" dirty="0">
                <a:solidFill>
                  <a:schemeClr val="accent2">
                    <a:lumMod val="60000"/>
                    <a:lumOff val="40000"/>
                  </a:schemeClr>
                </a:solidFill>
                <a:latin typeface="Georgia" panose="02040502050405020303" pitchFamily="18" charset="0"/>
                <a:cs typeface="Calibri Light"/>
              </a:rPr>
              <a:t>Little Bluestem, Bunchgrass </a:t>
            </a:r>
          </a:p>
        </p:txBody>
      </p:sp>
      <p:sp>
        <p:nvSpPr>
          <p:cNvPr id="3" name="Content Placeholder 2">
            <a:extLst>
              <a:ext uri="{FF2B5EF4-FFF2-40B4-BE49-F238E27FC236}">
                <a16:creationId xmlns:a16="http://schemas.microsoft.com/office/drawing/2014/main" id="{2E553249-21F3-4EBB-9587-FDEFEAB1A68E}"/>
              </a:ext>
            </a:extLst>
          </p:cNvPr>
          <p:cNvSpPr>
            <a:spLocks noGrp="1"/>
          </p:cNvSpPr>
          <p:nvPr>
            <p:ph idx="1"/>
          </p:nvPr>
        </p:nvSpPr>
        <p:spPr>
          <a:xfrm>
            <a:off x="0" y="994181"/>
            <a:ext cx="12027195" cy="2558866"/>
          </a:xfrm>
        </p:spPr>
        <p:txBody>
          <a:bodyPr vert="horz" lIns="91440" tIns="45720" rIns="91440" bIns="45720" rtlCol="0" anchor="t">
            <a:noAutofit/>
          </a:bodyPr>
          <a:lstStyle/>
          <a:p>
            <a:pPr>
              <a:spcBef>
                <a:spcPts val="0"/>
              </a:spcBef>
            </a:pPr>
            <a:r>
              <a:rPr lang="en-US" sz="2400" b="1" dirty="0">
                <a:solidFill>
                  <a:srgbClr val="FFFF00"/>
                </a:solidFill>
                <a:latin typeface="Georgia" panose="02040502050405020303" pitchFamily="18" charset="0"/>
                <a:cs typeface="Calibri"/>
              </a:rPr>
              <a:t>Characteristics</a:t>
            </a:r>
            <a:r>
              <a:rPr lang="en-US" sz="2400" dirty="0">
                <a:solidFill>
                  <a:srgbClr val="FFFF00"/>
                </a:solidFill>
                <a:latin typeface="Georgia" panose="02040502050405020303" pitchFamily="18" charset="0"/>
                <a:cs typeface="Calibri"/>
              </a:rPr>
              <a:t>: A dense mounding plant with fine-textured foliage &amp; a distinctive blue-green color. </a:t>
            </a:r>
          </a:p>
          <a:p>
            <a:pPr lvl="1">
              <a:spcBef>
                <a:spcPts val="0"/>
              </a:spcBef>
            </a:pPr>
            <a:r>
              <a:rPr lang="en-US" sz="2400" dirty="0">
                <a:solidFill>
                  <a:schemeClr val="tx2">
                    <a:lumMod val="75000"/>
                  </a:schemeClr>
                </a:solidFill>
                <a:latin typeface="Georgia" panose="02040502050405020303" pitchFamily="18" charset="0"/>
                <a:cs typeface="Calibri"/>
              </a:rPr>
              <a:t>Leaves are 6 to 10 in long and ⅛ to ¼ in wide. </a:t>
            </a:r>
          </a:p>
          <a:p>
            <a:pPr lvl="1">
              <a:spcBef>
                <a:spcPts val="0"/>
              </a:spcBef>
            </a:pPr>
            <a:r>
              <a:rPr lang="en-US" sz="2400" dirty="0">
                <a:solidFill>
                  <a:schemeClr val="tx2">
                    <a:lumMod val="75000"/>
                  </a:schemeClr>
                </a:solidFill>
                <a:latin typeface="Georgia" panose="02040502050405020303" pitchFamily="18" charset="0"/>
                <a:cs typeface="Calibri"/>
              </a:rPr>
              <a:t>In August, purplish-bronze flowers appear on 3-inch-long racemes,</a:t>
            </a:r>
            <a:r>
              <a:rPr lang="en-US" dirty="0">
                <a:solidFill>
                  <a:schemeClr val="tx2">
                    <a:lumMod val="75000"/>
                  </a:schemeClr>
                </a:solidFill>
                <a:latin typeface="Georgia" panose="02040502050405020303" pitchFamily="18" charset="0"/>
                <a:cs typeface="Calibri"/>
              </a:rPr>
              <a:t> </a:t>
            </a:r>
            <a:r>
              <a:rPr lang="en-US" sz="2400" dirty="0">
                <a:solidFill>
                  <a:schemeClr val="tx2">
                    <a:lumMod val="75000"/>
                  </a:schemeClr>
                </a:solidFill>
                <a:latin typeface="Georgia" panose="02040502050405020303" pitchFamily="18" charset="0"/>
                <a:cs typeface="Calibri"/>
              </a:rPr>
              <a:t>borne singly or in pairs along a zigzag rachis. </a:t>
            </a:r>
            <a:endParaRPr lang="en-US" dirty="0">
              <a:solidFill>
                <a:schemeClr val="tx2">
                  <a:lumMod val="75000"/>
                </a:schemeClr>
              </a:solidFill>
              <a:latin typeface="Georgia" panose="02040502050405020303" pitchFamily="18" charset="0"/>
              <a:cs typeface="Calibri"/>
            </a:endParaRPr>
          </a:p>
          <a:p>
            <a:pPr lvl="1">
              <a:spcBef>
                <a:spcPts val="0"/>
              </a:spcBef>
            </a:pPr>
            <a:r>
              <a:rPr lang="en-US" sz="2400" dirty="0">
                <a:solidFill>
                  <a:schemeClr val="tx2">
                    <a:lumMod val="75000"/>
                  </a:schemeClr>
                </a:solidFill>
                <a:latin typeface="Georgia" panose="02040502050405020303" pitchFamily="18" charset="0"/>
                <a:cs typeface="Calibri"/>
              </a:rPr>
              <a:t>The foliage turns reddish-brown in fall.</a:t>
            </a:r>
          </a:p>
        </p:txBody>
      </p:sp>
      <p:pic>
        <p:nvPicPr>
          <p:cNvPr id="4" name="Picture 3" descr="Blue Heaven 1 blair 2013-09-18  P1000375.JP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3429000"/>
            <a:ext cx="4572000" cy="3429000"/>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8534400" y="3028890"/>
            <a:ext cx="3196709" cy="400110"/>
          </a:xfrm>
          <a:prstGeom prst="rect">
            <a:avLst/>
          </a:prstGeom>
        </p:spPr>
        <p:txBody>
          <a:bodyPr wrap="none">
            <a:spAutoFit/>
          </a:bodyPr>
          <a:lstStyle/>
          <a:p>
            <a:r>
              <a:rPr lang="en-US" sz="2000" i="1" dirty="0" err="1">
                <a:solidFill>
                  <a:srgbClr val="FFFF00"/>
                </a:solidFill>
                <a:latin typeface="Georgia" panose="02040502050405020303" pitchFamily="18" charset="0"/>
                <a:cs typeface="Calibri"/>
              </a:rPr>
              <a:t>Schizachyrium</a:t>
            </a:r>
            <a:r>
              <a:rPr lang="en-US" sz="2000" i="1" dirty="0">
                <a:solidFill>
                  <a:srgbClr val="FFFF00"/>
                </a:solidFill>
                <a:latin typeface="Georgia" panose="02040502050405020303" pitchFamily="18" charset="0"/>
                <a:cs typeface="Calibri"/>
              </a:rPr>
              <a:t> </a:t>
            </a:r>
            <a:r>
              <a:rPr lang="en-US" sz="2000" i="1" dirty="0" err="1">
                <a:solidFill>
                  <a:srgbClr val="FFFF00"/>
                </a:solidFill>
                <a:latin typeface="Georgia" panose="02040502050405020303" pitchFamily="18" charset="0"/>
                <a:cs typeface="Calibri"/>
              </a:rPr>
              <a:t>scoparium</a:t>
            </a:r>
            <a:endParaRPr lang="en-US" sz="2000" i="1" dirty="0">
              <a:solidFill>
                <a:srgbClr val="FFFF00"/>
              </a:solidFill>
              <a:latin typeface="Georgia" panose="02040502050405020303" pitchFamily="18" charset="0"/>
              <a:cs typeface="Calibri"/>
            </a:endParaRPr>
          </a:p>
        </p:txBody>
      </p:sp>
      <p:sp>
        <p:nvSpPr>
          <p:cNvPr id="6" name="Content Placeholder 2">
            <a:extLst>
              <a:ext uri="{FF2B5EF4-FFF2-40B4-BE49-F238E27FC236}">
                <a16:creationId xmlns:a16="http://schemas.microsoft.com/office/drawing/2014/main" id="{2E553249-21F3-4EBB-9587-FDEFEAB1A68E}"/>
              </a:ext>
            </a:extLst>
          </p:cNvPr>
          <p:cNvSpPr txBox="1">
            <a:spLocks/>
          </p:cNvSpPr>
          <p:nvPr/>
        </p:nvSpPr>
        <p:spPr bwMode="auto">
          <a:xfrm>
            <a:off x="0" y="3331215"/>
            <a:ext cx="7620000" cy="46697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noAutofit/>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pPr>
            <a:r>
              <a:rPr lang="en-US" sz="2400" b="1" kern="0" dirty="0">
                <a:solidFill>
                  <a:srgbClr val="FFFF00"/>
                </a:solidFill>
                <a:latin typeface="Georgia" panose="02040502050405020303" pitchFamily="18" charset="0"/>
                <a:cs typeface="Calibri"/>
              </a:rPr>
              <a:t>Culture</a:t>
            </a:r>
            <a:r>
              <a:rPr lang="en-US" sz="2400" kern="0" dirty="0">
                <a:solidFill>
                  <a:srgbClr val="FFFF00"/>
                </a:solidFill>
                <a:latin typeface="Georgia" panose="02040502050405020303" pitchFamily="18" charset="0"/>
                <a:cs typeface="Calibri"/>
              </a:rPr>
              <a:t>:  </a:t>
            </a:r>
          </a:p>
          <a:p>
            <a:pPr lvl="1">
              <a:spcBef>
                <a:spcPts val="0"/>
              </a:spcBef>
            </a:pPr>
            <a:r>
              <a:rPr lang="en-US" sz="2400" kern="0" dirty="0">
                <a:solidFill>
                  <a:schemeClr val="tx2">
                    <a:lumMod val="75000"/>
                  </a:schemeClr>
                </a:solidFill>
                <a:latin typeface="Georgia" panose="02040502050405020303" pitchFamily="18" charset="0"/>
                <a:cs typeface="Calibri"/>
              </a:rPr>
              <a:t>Prefers full sun to partial shade &amp; moderately moist to dry well-drained infertile soil. </a:t>
            </a:r>
          </a:p>
          <a:p>
            <a:pPr lvl="1">
              <a:spcBef>
                <a:spcPts val="0"/>
              </a:spcBef>
            </a:pPr>
            <a:r>
              <a:rPr lang="en-US" sz="2400" kern="0" dirty="0">
                <a:solidFill>
                  <a:schemeClr val="tx2">
                    <a:lumMod val="75000"/>
                  </a:schemeClr>
                </a:solidFill>
                <a:latin typeface="Georgia" panose="02040502050405020303" pitchFamily="18" charset="0"/>
                <a:cs typeface="Calibri"/>
              </a:rPr>
              <a:t>Will not tolerate wet sites, but it will thrive on poor soils. </a:t>
            </a:r>
          </a:p>
          <a:p>
            <a:pPr>
              <a:spcBef>
                <a:spcPts val="0"/>
              </a:spcBef>
            </a:pPr>
            <a:r>
              <a:rPr lang="en-US" sz="2400" b="1" kern="0" dirty="0">
                <a:solidFill>
                  <a:srgbClr val="FFFF00"/>
                </a:solidFill>
                <a:latin typeface="Georgia" panose="02040502050405020303" pitchFamily="18" charset="0"/>
                <a:cs typeface="Calibri"/>
              </a:rPr>
              <a:t>Size:</a:t>
            </a:r>
            <a:r>
              <a:rPr lang="en-US" sz="2400" kern="0" dirty="0">
                <a:solidFill>
                  <a:srgbClr val="FFFF00"/>
                </a:solidFill>
                <a:latin typeface="Georgia" panose="02040502050405020303" pitchFamily="18" charset="0"/>
                <a:cs typeface="Calibri"/>
              </a:rPr>
              <a:t> </a:t>
            </a:r>
            <a:r>
              <a:rPr lang="en-US" sz="2400" kern="0" dirty="0">
                <a:solidFill>
                  <a:srgbClr val="FFC000"/>
                </a:solidFill>
                <a:latin typeface="Georgia" panose="02040502050405020303" pitchFamily="18" charset="0"/>
                <a:cs typeface="Calibri"/>
              </a:rPr>
              <a:t>18 to 24 in tall &amp; 12 in wide. </a:t>
            </a:r>
          </a:p>
          <a:p>
            <a:pPr>
              <a:spcBef>
                <a:spcPts val="0"/>
              </a:spcBef>
            </a:pPr>
            <a:r>
              <a:rPr lang="en-US" sz="2400" b="1" kern="0" dirty="0">
                <a:solidFill>
                  <a:srgbClr val="FFFF00"/>
                </a:solidFill>
                <a:latin typeface="Georgia" panose="02040502050405020303" pitchFamily="18" charset="0"/>
                <a:cs typeface="Calibri"/>
              </a:rPr>
              <a:t>Habitat</a:t>
            </a:r>
            <a:r>
              <a:rPr lang="en-US" sz="2400" kern="0" dirty="0">
                <a:solidFill>
                  <a:srgbClr val="FFFF00"/>
                </a:solidFill>
                <a:latin typeface="Georgia" panose="02040502050405020303" pitchFamily="18" charset="0"/>
                <a:cs typeface="Calibri"/>
              </a:rPr>
              <a:t>: Woodland edges &amp; open woodlands, slopes, prairies, meadows, pastures, rock outcrops, roadsides &amp; savannas.</a:t>
            </a:r>
          </a:p>
        </p:txBody>
      </p:sp>
    </p:spTree>
    <p:extLst>
      <p:ext uri="{BB962C8B-B14F-4D97-AF65-F5344CB8AC3E}">
        <p14:creationId xmlns:p14="http://schemas.microsoft.com/office/powerpoint/2010/main" val="1365708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114800" y="3499757"/>
            <a:ext cx="78486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sz="3600" i="0" dirty="0">
                <a:solidFill>
                  <a:schemeClr val="tx1"/>
                </a:solidFill>
                <a:latin typeface="Georgia" panose="02040502050405020303" pitchFamily="18" charset="0"/>
              </a:rPr>
              <a:t>Bodie Pennisi</a:t>
            </a:r>
          </a:p>
          <a:p>
            <a:pPr algn="ctr" eaLnBrk="1" hangingPunct="1"/>
            <a:r>
              <a:rPr lang="en-US" sz="3600" b="1" i="0" dirty="0">
                <a:solidFill>
                  <a:schemeClr val="tx1"/>
                </a:solidFill>
                <a:latin typeface="Georgia" panose="02040502050405020303" pitchFamily="18" charset="0"/>
              </a:rPr>
              <a:t>Department of Horticulture</a:t>
            </a:r>
          </a:p>
          <a:p>
            <a:pPr algn="ctr"/>
            <a:r>
              <a:rPr lang="en-US" sz="3600" i="0" dirty="0">
                <a:solidFill>
                  <a:schemeClr val="tx1"/>
                </a:solidFill>
                <a:latin typeface="Georgia" panose="02040502050405020303" pitchFamily="18" charset="0"/>
              </a:rPr>
              <a:t>The University of Georgia</a:t>
            </a:r>
          </a:p>
          <a:p>
            <a:pPr algn="ctr"/>
            <a:r>
              <a:rPr lang="en-US" sz="3600" dirty="0">
                <a:latin typeface="Georgia" panose="02040502050405020303" pitchFamily="18" charset="0"/>
              </a:rPr>
              <a:t>AR10 </a:t>
            </a:r>
            <a:r>
              <a:rPr lang="en-US" sz="2800" dirty="0">
                <a:latin typeface="Georgia" panose="02040502050405020303" pitchFamily="18" charset="0"/>
              </a:rPr>
              <a:t>(Agent Resource publication)</a:t>
            </a:r>
            <a:endParaRPr lang="en-US" sz="2800" i="0" dirty="0">
              <a:solidFill>
                <a:schemeClr val="tx1"/>
              </a:solidFill>
              <a:latin typeface="Georgia" panose="02040502050405020303" pitchFamily="18" charset="0"/>
            </a:endParaRPr>
          </a:p>
          <a:p>
            <a:pPr algn="ctr" eaLnBrk="1" hangingPunct="1"/>
            <a:r>
              <a:rPr lang="en-US" sz="3600" b="1" i="0" dirty="0">
                <a:solidFill>
                  <a:schemeClr val="tx1"/>
                </a:solidFill>
                <a:latin typeface="Georgia" panose="02040502050405020303" pitchFamily="18" charset="0"/>
              </a:rPr>
              <a:t>Copyright® 2019</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400" y="3505200"/>
            <a:ext cx="3200400" cy="3212901"/>
          </a:xfrm>
          <a:prstGeom prst="rect">
            <a:avLst/>
          </a:prstGeom>
        </p:spPr>
      </p:pic>
      <p:sp>
        <p:nvSpPr>
          <p:cNvPr id="7" name="Rectangle 6"/>
          <p:cNvSpPr/>
          <p:nvPr/>
        </p:nvSpPr>
        <p:spPr>
          <a:xfrm>
            <a:off x="381000" y="685800"/>
            <a:ext cx="9601200" cy="3301417"/>
          </a:xfrm>
          <a:prstGeom prst="rect">
            <a:avLst/>
          </a:prstGeom>
        </p:spPr>
        <p:txBody>
          <a:bodyPr wrap="square">
            <a:spAutoFit/>
          </a:bodyPr>
          <a:lstStyle/>
          <a:p>
            <a:pPr>
              <a:lnSpc>
                <a:spcPct val="115000"/>
              </a:lnSpc>
              <a:spcBef>
                <a:spcPts val="0"/>
              </a:spcBef>
              <a:spcAft>
                <a:spcPts val="1000"/>
              </a:spcAft>
            </a:pPr>
            <a:r>
              <a:rPr lang="en-US" sz="2800" b="1" dirty="0">
                <a:latin typeface="Georgia" panose="02040502050405020303" pitchFamily="18" charset="0"/>
                <a:ea typeface="Calibri" panose="020F0502020204030204" pitchFamily="34" charset="0"/>
                <a:cs typeface="Times New Roman" panose="02020603050405020304" pitchFamily="18" charset="0"/>
              </a:rPr>
              <a:t>Further Resources:</a:t>
            </a:r>
          </a:p>
          <a:p>
            <a:r>
              <a:rPr lang="en-US" sz="2400" u="sng" dirty="0">
                <a:solidFill>
                  <a:srgbClr val="0000FF"/>
                </a:solidFill>
                <a:latin typeface="Georgia" panose="02040502050405020303" pitchFamily="18" charset="0"/>
                <a:ea typeface="Times New Roman" panose="02020603050405020304" pitchFamily="18" charset="0"/>
                <a:hlinkClick r:id="rId4"/>
              </a:rPr>
              <a:t>http://extension.uga.edu/publications/detail.cfm?number=B987-3</a:t>
            </a:r>
            <a:r>
              <a:rPr lang="en-US" sz="2400" dirty="0">
                <a:latin typeface="Georgia" panose="02040502050405020303" pitchFamily="18" charset="0"/>
                <a:ea typeface="Times New Roman" panose="02020603050405020304" pitchFamily="18" charset="0"/>
              </a:rPr>
              <a:t> Native Plants for Georgia Part III: Wildflowers </a:t>
            </a:r>
          </a:p>
          <a:p>
            <a:endParaRPr lang="en-US" sz="2400" dirty="0">
              <a:latin typeface="Georgia" panose="02040502050405020303" pitchFamily="18" charset="0"/>
              <a:ea typeface="Times New Roman" panose="02020603050405020304" pitchFamily="18" charset="0"/>
            </a:endParaRPr>
          </a:p>
          <a:p>
            <a:r>
              <a:rPr lang="en-US" sz="2400" dirty="0">
                <a:latin typeface="Georgia" panose="02040502050405020303" pitchFamily="18" charset="0"/>
                <a:ea typeface="Times New Roman" panose="02020603050405020304" pitchFamily="18" charset="0"/>
              </a:rPr>
              <a:t>Georgia Native Plant Society</a:t>
            </a:r>
          </a:p>
          <a:p>
            <a:r>
              <a:rPr lang="en-US" sz="2400" dirty="0">
                <a:latin typeface="Georgia" panose="02040502050405020303" pitchFamily="18" charset="0"/>
                <a:ea typeface="Times New Roman" panose="02020603050405020304" pitchFamily="18" charset="0"/>
                <a:hlinkClick r:id="rId5"/>
              </a:rPr>
              <a:t>www.gnps.org</a:t>
            </a:r>
            <a:endParaRPr lang="en-US" sz="2400" dirty="0">
              <a:latin typeface="Georgia" panose="02040502050405020303" pitchFamily="18" charset="0"/>
              <a:ea typeface="Times New Roman" panose="02020603050405020304" pitchFamily="18" charset="0"/>
            </a:endParaRPr>
          </a:p>
          <a:p>
            <a:endParaRPr lang="en-US" sz="2400" dirty="0">
              <a:latin typeface="Georgia" panose="02040502050405020303" pitchFamily="18" charset="0"/>
              <a:ea typeface="Times New Roman" panose="02020603050405020304" pitchFamily="18" charset="0"/>
            </a:endParaRPr>
          </a:p>
          <a:p>
            <a:endParaRPr lang="en-US" sz="2400" b="1" dirty="0">
              <a:latin typeface="Georgia" panose="02040502050405020303" pitchFamily="18" charset="0"/>
              <a:ea typeface="Times New Roman" panose="02020603050405020304" pitchFamily="18" charset="0"/>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2599" y="0"/>
            <a:ext cx="3699401" cy="981100"/>
          </a:xfrm>
          <a:prstGeom prst="rect">
            <a:avLst/>
          </a:prstGeom>
        </p:spPr>
      </p:pic>
    </p:spTree>
    <p:extLst>
      <p:ext uri="{BB962C8B-B14F-4D97-AF65-F5344CB8AC3E}">
        <p14:creationId xmlns:p14="http://schemas.microsoft.com/office/powerpoint/2010/main" val="192576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51F11A-4CBF-4502-A831-7265EA6FF17B}"/>
              </a:ext>
            </a:extLst>
          </p:cNvPr>
          <p:cNvSpPr>
            <a:spLocks noGrp="1"/>
          </p:cNvSpPr>
          <p:nvPr>
            <p:ph idx="1"/>
          </p:nvPr>
        </p:nvSpPr>
        <p:spPr>
          <a:xfrm>
            <a:off x="304800" y="1081087"/>
            <a:ext cx="11734800" cy="4525963"/>
          </a:xfrm>
        </p:spPr>
        <p:txBody>
          <a:bodyPr vert="horz" lIns="91440" tIns="45720" rIns="91440" bIns="45720" rtlCol="0" anchor="t">
            <a:noAutofit/>
          </a:bodyPr>
          <a:lstStyle/>
          <a:p>
            <a:pPr marL="0" indent="0">
              <a:lnSpc>
                <a:spcPct val="100000"/>
              </a:lnSpc>
              <a:spcBef>
                <a:spcPts val="0"/>
              </a:spcBef>
              <a:buNone/>
            </a:pPr>
            <a:r>
              <a:rPr lang="en-US" sz="2800" i="1" dirty="0">
                <a:solidFill>
                  <a:srgbClr val="FFFF00"/>
                </a:solidFill>
                <a:latin typeface="Georgia" panose="02040502050405020303" pitchFamily="18" charset="0"/>
                <a:cs typeface="Calibri"/>
              </a:rPr>
              <a:t>North          </a:t>
            </a:r>
          </a:p>
          <a:p>
            <a:pPr marL="0" indent="0">
              <a:lnSpc>
                <a:spcPct val="100000"/>
              </a:lnSpc>
              <a:spcBef>
                <a:spcPts val="0"/>
              </a:spcBef>
              <a:buNone/>
            </a:pPr>
            <a:r>
              <a:rPr lang="en-US" sz="2800" dirty="0">
                <a:solidFill>
                  <a:srgbClr val="FFFF00"/>
                </a:solidFill>
                <a:latin typeface="Georgia" panose="02040502050405020303" pitchFamily="18" charset="0"/>
                <a:cs typeface="Calibri"/>
              </a:rPr>
              <a:t> 1. Cove hardwoods (rich, moist, protected pockets) </a:t>
            </a:r>
            <a:endParaRPr lang="en-US" sz="2800" dirty="0">
              <a:solidFill>
                <a:srgbClr val="FFFF00"/>
              </a:solidFill>
              <a:latin typeface="Georgia" panose="02040502050405020303" pitchFamily="18" charset="0"/>
            </a:endParaRPr>
          </a:p>
          <a:p>
            <a:pPr marL="0" indent="0">
              <a:lnSpc>
                <a:spcPct val="100000"/>
              </a:lnSpc>
              <a:spcBef>
                <a:spcPts val="0"/>
              </a:spcBef>
              <a:buNone/>
            </a:pPr>
            <a:r>
              <a:rPr lang="en-US" sz="2800" dirty="0">
                <a:solidFill>
                  <a:srgbClr val="FFFF00"/>
                </a:solidFill>
                <a:latin typeface="Georgia" panose="02040502050405020303" pitchFamily="18" charset="0"/>
                <a:cs typeface="Calibri"/>
              </a:rPr>
              <a:t> 2. Mixed pine/hardwoods (“climax”) upland forest along valley slopes &amp; bluffs </a:t>
            </a:r>
          </a:p>
          <a:p>
            <a:pPr marL="0" indent="0">
              <a:lnSpc>
                <a:spcPct val="100000"/>
              </a:lnSpc>
              <a:spcBef>
                <a:spcPts val="0"/>
              </a:spcBef>
              <a:buNone/>
            </a:pPr>
            <a:r>
              <a:rPr lang="en-US" sz="2800" dirty="0">
                <a:solidFill>
                  <a:srgbClr val="FFFF00"/>
                </a:solidFill>
                <a:latin typeface="Georgia" panose="02040502050405020303" pitchFamily="18" charset="0"/>
                <a:cs typeface="Calibri"/>
              </a:rPr>
              <a:t> 3. Forest gaps (breaks in the main forest canopy where light reaches the soil surface) </a:t>
            </a:r>
          </a:p>
          <a:p>
            <a:pPr marL="0" indent="0">
              <a:lnSpc>
                <a:spcPct val="100000"/>
              </a:lnSpc>
              <a:spcBef>
                <a:spcPts val="0"/>
              </a:spcBef>
              <a:buNone/>
            </a:pPr>
            <a:r>
              <a:rPr lang="en-US" sz="2800" dirty="0">
                <a:solidFill>
                  <a:srgbClr val="FFFF00"/>
                </a:solidFill>
                <a:latin typeface="Georgia" panose="02040502050405020303" pitchFamily="18" charset="0"/>
                <a:cs typeface="Calibri"/>
              </a:rPr>
              <a:t>4. Rock outcrops (rocky ridge tops &amp; bluffs) </a:t>
            </a:r>
          </a:p>
          <a:p>
            <a:pPr marL="0" indent="0">
              <a:lnSpc>
                <a:spcPct val="100000"/>
              </a:lnSpc>
              <a:spcBef>
                <a:spcPts val="0"/>
              </a:spcBef>
              <a:buNone/>
            </a:pPr>
            <a:r>
              <a:rPr lang="en-US" sz="2800" dirty="0">
                <a:solidFill>
                  <a:srgbClr val="FFFF00"/>
                </a:solidFill>
                <a:latin typeface="Georgia" panose="02040502050405020303" pitchFamily="18" charset="0"/>
                <a:cs typeface="Calibri"/>
              </a:rPr>
              <a:t>5. Meadows (herbaceous pastures or prairies) </a:t>
            </a:r>
          </a:p>
          <a:p>
            <a:pPr marL="0" indent="0">
              <a:lnSpc>
                <a:spcPct val="100000"/>
              </a:lnSpc>
              <a:spcBef>
                <a:spcPts val="0"/>
              </a:spcBef>
              <a:buNone/>
            </a:pPr>
            <a:r>
              <a:rPr lang="en-US" sz="2800" dirty="0">
                <a:solidFill>
                  <a:srgbClr val="FFFF00"/>
                </a:solidFill>
                <a:latin typeface="Georgia" panose="02040502050405020303" pitchFamily="18" charset="0"/>
                <a:cs typeface="Calibri"/>
              </a:rPr>
              <a:t>6. Pine woods (well-drained sands on the Coastal Plain) </a:t>
            </a:r>
          </a:p>
          <a:p>
            <a:pPr marL="0" indent="0">
              <a:lnSpc>
                <a:spcPct val="100000"/>
              </a:lnSpc>
              <a:spcBef>
                <a:spcPts val="0"/>
              </a:spcBef>
              <a:buNone/>
            </a:pPr>
            <a:r>
              <a:rPr lang="en-US" sz="2800" dirty="0">
                <a:solidFill>
                  <a:srgbClr val="FFFF00"/>
                </a:solidFill>
                <a:latin typeface="Georgia" panose="02040502050405020303" pitchFamily="18" charset="0"/>
                <a:cs typeface="Calibri"/>
              </a:rPr>
              <a:t>7. Bottomland forests (streams, low slopes, flood plain &amp; river areas with cypress  &amp; hardwoods) </a:t>
            </a:r>
          </a:p>
          <a:p>
            <a:pPr marL="0" indent="0">
              <a:lnSpc>
                <a:spcPct val="100000"/>
              </a:lnSpc>
              <a:spcBef>
                <a:spcPts val="0"/>
              </a:spcBef>
              <a:buNone/>
            </a:pPr>
            <a:r>
              <a:rPr lang="en-US" sz="2800" i="1" dirty="0">
                <a:solidFill>
                  <a:srgbClr val="FFFF00"/>
                </a:solidFill>
                <a:latin typeface="Georgia" panose="02040502050405020303" pitchFamily="18" charset="0"/>
                <a:cs typeface="Calibri"/>
              </a:rPr>
              <a:t>South</a:t>
            </a:r>
          </a:p>
          <a:p>
            <a:pPr marL="0" indent="0">
              <a:lnSpc>
                <a:spcPct val="100000"/>
              </a:lnSpc>
              <a:spcBef>
                <a:spcPts val="0"/>
              </a:spcBef>
              <a:buNone/>
            </a:pPr>
            <a:r>
              <a:rPr lang="en-US" sz="2800" dirty="0">
                <a:solidFill>
                  <a:srgbClr val="FFFF00"/>
                </a:solidFill>
                <a:latin typeface="Georgia" panose="02040502050405020303" pitchFamily="18" charset="0"/>
                <a:cs typeface="Calibri"/>
              </a:rPr>
              <a:t>8. Swamps </a:t>
            </a:r>
          </a:p>
        </p:txBody>
      </p:sp>
      <p:sp>
        <p:nvSpPr>
          <p:cNvPr id="5" name="Rectangle 4"/>
          <p:cNvSpPr/>
          <p:nvPr/>
        </p:nvSpPr>
        <p:spPr>
          <a:xfrm>
            <a:off x="467176" y="228600"/>
            <a:ext cx="11739111" cy="584775"/>
          </a:xfrm>
          <a:prstGeom prst="rect">
            <a:avLst/>
          </a:prstGeom>
        </p:spPr>
        <p:txBody>
          <a:bodyPr wrap="none">
            <a:spAutoFit/>
          </a:bodyPr>
          <a:lstStyle/>
          <a:p>
            <a:pPr marL="0" indent="0">
              <a:lnSpc>
                <a:spcPct val="100000"/>
              </a:lnSpc>
              <a:spcBef>
                <a:spcPts val="0"/>
              </a:spcBef>
              <a:buNone/>
            </a:pPr>
            <a:r>
              <a:rPr lang="en-US" sz="3200" b="1" dirty="0">
                <a:solidFill>
                  <a:schemeClr val="accent2">
                    <a:lumMod val="60000"/>
                    <a:lumOff val="40000"/>
                  </a:schemeClr>
                </a:solidFill>
                <a:latin typeface="Georgia" panose="02040502050405020303" pitchFamily="18" charset="0"/>
                <a:cs typeface="Calibri"/>
              </a:rPr>
              <a:t>Eight major habitats in GA, listed from north to south: </a:t>
            </a:r>
            <a:endParaRPr lang="en-US" sz="3200" b="1" dirty="0">
              <a:solidFill>
                <a:schemeClr val="accent2">
                  <a:lumMod val="60000"/>
                  <a:lumOff val="40000"/>
                </a:schemeClr>
              </a:solidFill>
              <a:latin typeface="Georgia" panose="02040502050405020303" pitchFamily="18" charset="0"/>
            </a:endParaRPr>
          </a:p>
        </p:txBody>
      </p:sp>
    </p:spTree>
    <p:extLst>
      <p:ext uri="{BB962C8B-B14F-4D97-AF65-F5344CB8AC3E}">
        <p14:creationId xmlns:p14="http://schemas.microsoft.com/office/powerpoint/2010/main" val="2323768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5" name="Text Box 5"/>
          <p:cNvSpPr txBox="1">
            <a:spLocks noChangeArrowheads="1"/>
          </p:cNvSpPr>
          <p:nvPr/>
        </p:nvSpPr>
        <p:spPr bwMode="auto">
          <a:xfrm>
            <a:off x="1796668" y="326375"/>
            <a:ext cx="8436864"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4000" b="1" dirty="0">
                <a:solidFill>
                  <a:schemeClr val="accent2">
                    <a:lumMod val="60000"/>
                    <a:lumOff val="40000"/>
                  </a:schemeClr>
                </a:solidFill>
                <a:latin typeface="Georgia" panose="02040502050405020303" pitchFamily="18" charset="0"/>
              </a:rPr>
              <a:t>Right Plant in the Right Place!</a:t>
            </a:r>
          </a:p>
        </p:txBody>
      </p:sp>
      <p:sp>
        <p:nvSpPr>
          <p:cNvPr id="3" name="Rectangle 2"/>
          <p:cNvSpPr>
            <a:spLocks noChangeArrowheads="1"/>
          </p:cNvSpPr>
          <p:nvPr/>
        </p:nvSpPr>
        <p:spPr bwMode="auto">
          <a:xfrm>
            <a:off x="228600" y="1440967"/>
            <a:ext cx="11049000" cy="120032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None/>
            </a:pPr>
            <a:r>
              <a:rPr lang="en-US" altLang="en-US" sz="3600" dirty="0">
                <a:solidFill>
                  <a:schemeClr val="tx2"/>
                </a:solidFill>
                <a:latin typeface="Georgia" panose="02040502050405020303" pitchFamily="18" charset="0"/>
              </a:rPr>
              <a:t>For best results simulate the native environment as close as possible: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1800" y="2751147"/>
            <a:ext cx="5143500" cy="3857625"/>
          </a:xfrm>
          <a:prstGeom prst="rect">
            <a:avLst/>
          </a:prstGeom>
        </p:spPr>
      </p:pic>
      <p:sp>
        <p:nvSpPr>
          <p:cNvPr id="2" name="Rectangle 1"/>
          <p:cNvSpPr/>
          <p:nvPr/>
        </p:nvSpPr>
        <p:spPr>
          <a:xfrm>
            <a:off x="609600" y="2724924"/>
            <a:ext cx="3810000" cy="3416320"/>
          </a:xfrm>
          <a:prstGeom prst="rect">
            <a:avLst/>
          </a:prstGeom>
        </p:spPr>
        <p:txBody>
          <a:bodyPr wrap="square">
            <a:spAutoFit/>
          </a:bodyPr>
          <a:lstStyle/>
          <a:p>
            <a:pPr marL="457200" indent="-457200">
              <a:spcBef>
                <a:spcPct val="50000"/>
              </a:spcBef>
              <a:buFont typeface="Wingdings" panose="05000000000000000000" pitchFamily="2" charset="2"/>
              <a:buChar char="ü"/>
            </a:pPr>
            <a:r>
              <a:rPr lang="en-US" altLang="en-US" sz="3600" dirty="0">
                <a:solidFill>
                  <a:schemeClr val="tx2"/>
                </a:solidFill>
                <a:latin typeface="Georgia" panose="02040502050405020303" pitchFamily="18" charset="0"/>
              </a:rPr>
              <a:t>Light</a:t>
            </a:r>
          </a:p>
          <a:p>
            <a:pPr marL="457200" indent="-457200">
              <a:spcBef>
                <a:spcPct val="50000"/>
              </a:spcBef>
              <a:buFont typeface="Wingdings" panose="05000000000000000000" pitchFamily="2" charset="2"/>
              <a:buChar char="ü"/>
            </a:pPr>
            <a:r>
              <a:rPr lang="en-US" altLang="en-US" sz="3600" dirty="0">
                <a:solidFill>
                  <a:schemeClr val="tx2"/>
                </a:solidFill>
                <a:latin typeface="Georgia" panose="02040502050405020303" pitchFamily="18" charset="0"/>
              </a:rPr>
              <a:t>Soil (pH, organic matter, drainage)</a:t>
            </a:r>
          </a:p>
          <a:p>
            <a:pPr marL="457200" indent="-457200">
              <a:spcBef>
                <a:spcPct val="50000"/>
              </a:spcBef>
              <a:buFont typeface="Wingdings" panose="05000000000000000000" pitchFamily="2" charset="2"/>
              <a:buChar char="ü"/>
            </a:pPr>
            <a:r>
              <a:rPr lang="en-US" altLang="en-US" sz="3600" dirty="0">
                <a:solidFill>
                  <a:schemeClr val="tx2"/>
                </a:solidFill>
                <a:latin typeface="Georgia" panose="02040502050405020303" pitchFamily="18" charset="0"/>
              </a:rPr>
              <a:t>Moisture</a:t>
            </a:r>
          </a:p>
        </p:txBody>
      </p:sp>
      <p:sp>
        <p:nvSpPr>
          <p:cNvPr id="6" name="Rectangle 5"/>
          <p:cNvSpPr/>
          <p:nvPr/>
        </p:nvSpPr>
        <p:spPr>
          <a:xfrm>
            <a:off x="3162300" y="6141244"/>
            <a:ext cx="3298622" cy="646331"/>
          </a:xfrm>
          <a:prstGeom prst="rect">
            <a:avLst/>
          </a:prstGeom>
        </p:spPr>
        <p:txBody>
          <a:bodyPr wrap="square">
            <a:spAutoFit/>
          </a:bodyPr>
          <a:lstStyle/>
          <a:p>
            <a:pPr algn="r">
              <a:lnSpc>
                <a:spcPct val="90000"/>
              </a:lnSpc>
            </a:pPr>
            <a:r>
              <a:rPr lang="en-US" altLang="en-US" sz="2000" dirty="0" err="1">
                <a:latin typeface="Georgia" panose="02040502050405020303" pitchFamily="18" charset="0"/>
              </a:rPr>
              <a:t>Mayapple</a:t>
            </a:r>
            <a:endParaRPr lang="en-US" altLang="en-US" sz="2000" dirty="0">
              <a:latin typeface="Georgia" panose="02040502050405020303" pitchFamily="18" charset="0"/>
            </a:endParaRPr>
          </a:p>
          <a:p>
            <a:pPr algn="r">
              <a:lnSpc>
                <a:spcPct val="90000"/>
              </a:lnSpc>
            </a:pPr>
            <a:r>
              <a:rPr lang="en-US" altLang="en-US" sz="2000" i="1" dirty="0" err="1">
                <a:latin typeface="Georgia" panose="02040502050405020303" pitchFamily="18" charset="0"/>
              </a:rPr>
              <a:t>Podophyllum</a:t>
            </a:r>
            <a:r>
              <a:rPr lang="en-US" altLang="en-US" sz="2000" i="1" dirty="0">
                <a:latin typeface="Georgia" panose="02040502050405020303" pitchFamily="18" charset="0"/>
              </a:rPr>
              <a:t> </a:t>
            </a:r>
            <a:r>
              <a:rPr lang="en-US" altLang="en-US" sz="2000" i="1" dirty="0" err="1">
                <a:latin typeface="Georgia" panose="02040502050405020303" pitchFamily="18" charset="0"/>
              </a:rPr>
              <a:t>peltatum</a:t>
            </a:r>
            <a:endParaRPr lang="en-US" altLang="en-US" sz="2000" i="1" dirty="0">
              <a:latin typeface="Georgia" panose="02040502050405020303" pitchFamily="18" charset="0"/>
            </a:endParaRPr>
          </a:p>
        </p:txBody>
      </p:sp>
    </p:spTree>
    <p:extLst>
      <p:ext uri="{BB962C8B-B14F-4D97-AF65-F5344CB8AC3E}">
        <p14:creationId xmlns:p14="http://schemas.microsoft.com/office/powerpoint/2010/main" val="208043577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28600" y="229970"/>
            <a:ext cx="116586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b="1" dirty="0">
                <a:solidFill>
                  <a:schemeClr val="accent2">
                    <a:lumMod val="60000"/>
                    <a:lumOff val="40000"/>
                  </a:schemeClr>
                </a:solidFill>
                <a:latin typeface="Georgia" panose="02040502050405020303" pitchFamily="18" charset="0"/>
              </a:rPr>
              <a:t>‘Nature-made’ (Wild-Type) vs. Cultivated variety</a:t>
            </a:r>
          </a:p>
        </p:txBody>
      </p:sp>
      <p:pic>
        <p:nvPicPr>
          <p:cNvPr id="3" name="Picture 2" descr="Amsonia montana 'Shortstack' (Small)"/>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6422897" y="2362201"/>
            <a:ext cx="2995990" cy="4512789"/>
          </a:xfrm>
          <a:prstGeom prst="rect">
            <a:avLst/>
          </a:prstGeom>
          <a:noFill/>
          <a:extLst>
            <a:ext uri="{909E8E84-426E-40dd-AFC4-6F175D3DCCD1}">
              <a14:hiddenFill xmlns:a14="http://schemas.microsoft.com/office/drawing/2010/main" xmlns="">
                <a:solidFill>
                  <a:srgbClr val="FFFFFF"/>
                </a:solidFill>
              </a14:hiddenFill>
            </a:ext>
          </a:extLst>
        </p:spPr>
      </p:pic>
      <p:sp>
        <p:nvSpPr>
          <p:cNvPr id="4" name="Rectangle 3"/>
          <p:cNvSpPr/>
          <p:nvPr/>
        </p:nvSpPr>
        <p:spPr>
          <a:xfrm>
            <a:off x="1600200" y="1066800"/>
            <a:ext cx="4419600" cy="1255728"/>
          </a:xfrm>
          <a:prstGeom prst="rect">
            <a:avLst/>
          </a:prstGeom>
        </p:spPr>
        <p:txBody>
          <a:bodyPr wrap="square">
            <a:spAutoFit/>
          </a:bodyPr>
          <a:lstStyle/>
          <a:p>
            <a:pPr algn="ctr">
              <a:lnSpc>
                <a:spcPct val="90000"/>
              </a:lnSpc>
            </a:pPr>
            <a:r>
              <a:rPr lang="en-US" altLang="en-US" sz="2800" dirty="0">
                <a:latin typeface="Georgia" panose="02040502050405020303" pitchFamily="18" charset="0"/>
              </a:rPr>
              <a:t>Eastern Blue Star,</a:t>
            </a:r>
          </a:p>
          <a:p>
            <a:pPr algn="ctr">
              <a:lnSpc>
                <a:spcPct val="90000"/>
              </a:lnSpc>
            </a:pPr>
            <a:r>
              <a:rPr lang="en-US" altLang="en-US" sz="2800" i="1" dirty="0" err="1">
                <a:latin typeface="Georgia" panose="02040502050405020303" pitchFamily="18" charset="0"/>
              </a:rPr>
              <a:t>Amsonia</a:t>
            </a:r>
            <a:r>
              <a:rPr lang="en-US" altLang="en-US" sz="2800" i="1" dirty="0">
                <a:latin typeface="Georgia" panose="02040502050405020303" pitchFamily="18" charset="0"/>
              </a:rPr>
              <a:t> </a:t>
            </a:r>
            <a:r>
              <a:rPr lang="en-US" altLang="en-US" sz="2800" i="1" dirty="0" err="1">
                <a:latin typeface="Georgia" panose="02040502050405020303" pitchFamily="18" charset="0"/>
              </a:rPr>
              <a:t>tabernaemontana</a:t>
            </a:r>
            <a:endParaRPr lang="en-US" altLang="en-US" sz="2800" i="1" dirty="0">
              <a:latin typeface="Georgia" panose="02040502050405020303" pitchFamily="18"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4592" y="2401655"/>
            <a:ext cx="2964208" cy="4473335"/>
          </a:xfrm>
          <a:prstGeom prst="rect">
            <a:avLst/>
          </a:prstGeom>
        </p:spPr>
      </p:pic>
      <p:sp>
        <p:nvSpPr>
          <p:cNvPr id="6" name="Rectangle 5"/>
          <p:cNvSpPr/>
          <p:nvPr/>
        </p:nvSpPr>
        <p:spPr>
          <a:xfrm>
            <a:off x="6096000" y="1106472"/>
            <a:ext cx="3873500" cy="1255728"/>
          </a:xfrm>
          <a:prstGeom prst="rect">
            <a:avLst/>
          </a:prstGeom>
        </p:spPr>
        <p:txBody>
          <a:bodyPr wrap="square">
            <a:spAutoFit/>
          </a:bodyPr>
          <a:lstStyle/>
          <a:p>
            <a:pPr algn="ctr">
              <a:lnSpc>
                <a:spcPct val="90000"/>
              </a:lnSpc>
            </a:pPr>
            <a:r>
              <a:rPr lang="en-US" altLang="en-US" sz="2800" i="1" dirty="0" err="1">
                <a:latin typeface="Georgia" panose="02040502050405020303" pitchFamily="18" charset="0"/>
              </a:rPr>
              <a:t>Amsonia</a:t>
            </a:r>
            <a:r>
              <a:rPr lang="en-US" altLang="en-US" sz="2800" i="1" dirty="0">
                <a:latin typeface="Georgia" panose="02040502050405020303" pitchFamily="18" charset="0"/>
              </a:rPr>
              <a:t> </a:t>
            </a:r>
            <a:r>
              <a:rPr lang="en-US" altLang="en-US" sz="2800" i="1" dirty="0" err="1">
                <a:latin typeface="Georgia" panose="02040502050405020303" pitchFamily="18" charset="0"/>
              </a:rPr>
              <a:t>tabernaemontana</a:t>
            </a:r>
            <a:r>
              <a:rPr lang="en-US" altLang="en-US" sz="2800" i="1" dirty="0">
                <a:latin typeface="Georgia" panose="02040502050405020303" pitchFamily="18" charset="0"/>
              </a:rPr>
              <a:t> </a:t>
            </a:r>
            <a:r>
              <a:rPr lang="en-US" altLang="en-US" sz="2800" dirty="0">
                <a:latin typeface="Georgia" panose="02040502050405020303" pitchFamily="18" charset="0"/>
              </a:rPr>
              <a:t>‘Blue Ice’</a:t>
            </a:r>
          </a:p>
        </p:txBody>
      </p:sp>
    </p:spTree>
    <p:extLst>
      <p:ext uri="{BB962C8B-B14F-4D97-AF65-F5344CB8AC3E}">
        <p14:creationId xmlns:p14="http://schemas.microsoft.com/office/powerpoint/2010/main" val="267854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2" name="Picture 2" descr="Echinacea simulata (rose) and 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87789"/>
            <a:ext cx="7215829" cy="48768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4876800" y="241013"/>
            <a:ext cx="2622834" cy="584775"/>
          </a:xfrm>
          <a:prstGeom prst="rect">
            <a:avLst/>
          </a:prstGeom>
        </p:spPr>
        <p:txBody>
          <a:bodyPr wrap="none">
            <a:spAutoFit/>
          </a:bodyPr>
          <a:lstStyle/>
          <a:p>
            <a:r>
              <a:rPr lang="en-US" altLang="en-US" sz="3200" b="1" dirty="0">
                <a:latin typeface="Georgia" panose="02040502050405020303" pitchFamily="18" charset="0"/>
              </a:rPr>
              <a:t>Coneflower</a:t>
            </a:r>
            <a:endParaRPr lang="en-US" altLang="en-US" sz="3200" b="1" i="1" dirty="0">
              <a:latin typeface="Georgia" panose="02040502050405020303"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400" y="2197389"/>
            <a:ext cx="2419086" cy="3657600"/>
          </a:xfrm>
          <a:prstGeom prst="rect">
            <a:avLst/>
          </a:prstGeom>
        </p:spPr>
      </p:pic>
      <p:sp>
        <p:nvSpPr>
          <p:cNvPr id="5" name="Rectangle 4"/>
          <p:cNvSpPr/>
          <p:nvPr/>
        </p:nvSpPr>
        <p:spPr>
          <a:xfrm>
            <a:off x="1524000" y="914401"/>
            <a:ext cx="5796780" cy="584775"/>
          </a:xfrm>
          <a:prstGeom prst="rect">
            <a:avLst/>
          </a:prstGeom>
        </p:spPr>
        <p:txBody>
          <a:bodyPr wrap="none">
            <a:spAutoFit/>
          </a:bodyPr>
          <a:lstStyle/>
          <a:p>
            <a:r>
              <a:rPr lang="en-US" altLang="en-US" sz="3200" i="1" dirty="0">
                <a:latin typeface="Georgia" panose="02040502050405020303" pitchFamily="18" charset="0"/>
              </a:rPr>
              <a:t>Echinacea pallida, E. </a:t>
            </a:r>
            <a:r>
              <a:rPr lang="en-US" altLang="en-US" sz="3200" i="1" dirty="0" err="1">
                <a:latin typeface="Georgia" panose="02040502050405020303" pitchFamily="18" charset="0"/>
              </a:rPr>
              <a:t>simulata</a:t>
            </a:r>
            <a:endParaRPr lang="en-US" altLang="en-US" sz="3200" i="1" dirty="0">
              <a:latin typeface="Georgia" panose="02040502050405020303" pitchFamily="18" charset="0"/>
            </a:endParaRPr>
          </a:p>
        </p:txBody>
      </p:sp>
      <p:sp>
        <p:nvSpPr>
          <p:cNvPr id="6" name="Rectangle 5"/>
          <p:cNvSpPr/>
          <p:nvPr/>
        </p:nvSpPr>
        <p:spPr>
          <a:xfrm>
            <a:off x="9036019" y="5987536"/>
            <a:ext cx="2416046" cy="584775"/>
          </a:xfrm>
          <a:prstGeom prst="rect">
            <a:avLst/>
          </a:prstGeom>
        </p:spPr>
        <p:txBody>
          <a:bodyPr wrap="none">
            <a:spAutoFit/>
          </a:bodyPr>
          <a:lstStyle/>
          <a:p>
            <a:r>
              <a:rPr lang="en-US" altLang="en-US" sz="3200" i="1" dirty="0">
                <a:latin typeface="Georgia" panose="02040502050405020303" pitchFamily="18" charset="0"/>
              </a:rPr>
              <a:t>E. </a:t>
            </a:r>
            <a:r>
              <a:rPr lang="en-US" altLang="en-US" sz="3200" i="1" dirty="0" err="1">
                <a:latin typeface="Georgia" panose="02040502050405020303" pitchFamily="18" charset="0"/>
              </a:rPr>
              <a:t>purpurea</a:t>
            </a:r>
            <a:endParaRPr lang="en-US" altLang="en-US" sz="3200" i="1" dirty="0">
              <a:latin typeface="Georgia" panose="02040502050405020303" pitchFamily="18" charset="0"/>
            </a:endParaRPr>
          </a:p>
        </p:txBody>
      </p:sp>
      <p:sp>
        <p:nvSpPr>
          <p:cNvPr id="4" name="Rectangle 3"/>
          <p:cNvSpPr/>
          <p:nvPr/>
        </p:nvSpPr>
        <p:spPr>
          <a:xfrm>
            <a:off x="8915400" y="1110735"/>
            <a:ext cx="2657285" cy="954107"/>
          </a:xfrm>
          <a:prstGeom prst="rect">
            <a:avLst/>
          </a:prstGeom>
        </p:spPr>
        <p:txBody>
          <a:bodyPr wrap="square">
            <a:spAutoFit/>
          </a:bodyPr>
          <a:lstStyle/>
          <a:p>
            <a:r>
              <a:rPr lang="en-US" sz="2800" dirty="0">
                <a:solidFill>
                  <a:srgbClr val="FF66FF"/>
                </a:solidFill>
                <a:latin typeface="Georgia" panose="02040502050405020303" pitchFamily="18" charset="0"/>
              </a:rPr>
              <a:t>Purple coneflower </a:t>
            </a:r>
          </a:p>
        </p:txBody>
      </p:sp>
    </p:spTree>
    <p:extLst>
      <p:ext uri="{BB962C8B-B14F-4D97-AF65-F5344CB8AC3E}">
        <p14:creationId xmlns:p14="http://schemas.microsoft.com/office/powerpoint/2010/main" val="34308820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3490" name="Picture 2" descr="Echinacea  Fragrant Angel Terra Nova 06sma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1" y="4204420"/>
            <a:ext cx="6609383" cy="4388295"/>
          </a:xfrm>
          <a:prstGeom prst="rect">
            <a:avLst/>
          </a:prstGeom>
          <a:noFill/>
          <a:extLst>
            <a:ext uri="{909E8E84-426E-40dd-AFC4-6F175D3DCCD1}">
              <a14:hiddenFill xmlns:a14="http://schemas.microsoft.com/office/drawing/2010/main" xmlns="">
                <a:solidFill>
                  <a:srgbClr val="FFFFFF"/>
                </a:solidFill>
              </a14:hiddenFill>
            </a:ext>
          </a:extLst>
        </p:spPr>
      </p:pic>
      <p:pic>
        <p:nvPicPr>
          <p:cNvPr id="703493" name="Picture 5" descr="Echinacea purpurea 'Razzmatazz' 2small"/>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6629400" y="2"/>
            <a:ext cx="4038600" cy="4103189"/>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0952" y="1"/>
            <a:ext cx="4389120" cy="4389120"/>
          </a:xfrm>
          <a:prstGeom prst="rect">
            <a:avLst/>
          </a:prstGeom>
        </p:spPr>
      </p:pic>
      <p:sp>
        <p:nvSpPr>
          <p:cNvPr id="2" name="Rectangle 1"/>
          <p:cNvSpPr/>
          <p:nvPr/>
        </p:nvSpPr>
        <p:spPr>
          <a:xfrm>
            <a:off x="3200401" y="39190"/>
            <a:ext cx="2851871" cy="461665"/>
          </a:xfrm>
          <a:prstGeom prst="rect">
            <a:avLst/>
          </a:prstGeom>
        </p:spPr>
        <p:txBody>
          <a:bodyPr wrap="none">
            <a:spAutoFit/>
          </a:bodyPr>
          <a:lstStyle/>
          <a:p>
            <a:r>
              <a:rPr lang="en-US" altLang="en-US" sz="2400" dirty="0">
                <a:solidFill>
                  <a:schemeClr val="tx2"/>
                </a:solidFill>
                <a:latin typeface="Georgia" panose="02040502050405020303" pitchFamily="18" charset="0"/>
              </a:rPr>
              <a:t>‘Sombrero Orange’ </a:t>
            </a:r>
            <a:endParaRPr lang="en-US" sz="2400" dirty="0">
              <a:solidFill>
                <a:schemeClr val="tx2"/>
              </a:solidFill>
              <a:latin typeface="Georgia" panose="02040502050405020303" pitchFamily="18" charset="0"/>
            </a:endParaRPr>
          </a:p>
        </p:txBody>
      </p:sp>
      <p:sp>
        <p:nvSpPr>
          <p:cNvPr id="3" name="Rectangle 2"/>
          <p:cNvSpPr/>
          <p:nvPr/>
        </p:nvSpPr>
        <p:spPr>
          <a:xfrm>
            <a:off x="8770672" y="270022"/>
            <a:ext cx="1930337" cy="461665"/>
          </a:xfrm>
          <a:prstGeom prst="rect">
            <a:avLst/>
          </a:prstGeom>
        </p:spPr>
        <p:txBody>
          <a:bodyPr wrap="none">
            <a:spAutoFit/>
          </a:bodyPr>
          <a:lstStyle/>
          <a:p>
            <a:r>
              <a:rPr lang="en-US" altLang="en-US" sz="2400" dirty="0">
                <a:solidFill>
                  <a:schemeClr val="tx2"/>
                </a:solidFill>
                <a:latin typeface="Georgia" panose="02040502050405020303" pitchFamily="18" charset="0"/>
              </a:rPr>
              <a:t>‘Razzmatazz’</a:t>
            </a:r>
            <a:endParaRPr lang="en-US" sz="2400" dirty="0">
              <a:solidFill>
                <a:schemeClr val="tx2"/>
              </a:solidFill>
              <a:latin typeface="Georgia" panose="02040502050405020303" pitchFamily="18" charset="0"/>
            </a:endParaRPr>
          </a:p>
        </p:txBody>
      </p:sp>
      <p:sp>
        <p:nvSpPr>
          <p:cNvPr id="4" name="Rectangle 3"/>
          <p:cNvSpPr/>
          <p:nvPr/>
        </p:nvSpPr>
        <p:spPr>
          <a:xfrm>
            <a:off x="7620000" y="6167736"/>
            <a:ext cx="2374368" cy="461665"/>
          </a:xfrm>
          <a:prstGeom prst="rect">
            <a:avLst/>
          </a:prstGeom>
        </p:spPr>
        <p:txBody>
          <a:bodyPr wrap="none">
            <a:spAutoFit/>
          </a:bodyPr>
          <a:lstStyle/>
          <a:p>
            <a:r>
              <a:rPr lang="en-US" altLang="en-US" sz="2400" dirty="0">
                <a:solidFill>
                  <a:schemeClr val="tx2"/>
                </a:solidFill>
                <a:latin typeface="Georgia" panose="02040502050405020303" pitchFamily="18" charset="0"/>
              </a:rPr>
              <a:t>‘Fragrant Angel’</a:t>
            </a:r>
            <a:endParaRPr lang="en-US" sz="2400" dirty="0">
              <a:solidFill>
                <a:schemeClr val="tx2"/>
              </a:solidFill>
              <a:latin typeface="Georgia" panose="02040502050405020303" pitchFamily="18" charset="0"/>
            </a:endParaRPr>
          </a:p>
        </p:txBody>
      </p:sp>
      <p:sp>
        <p:nvSpPr>
          <p:cNvPr id="5" name="Rectangle 4"/>
          <p:cNvSpPr/>
          <p:nvPr/>
        </p:nvSpPr>
        <p:spPr>
          <a:xfrm>
            <a:off x="1691607" y="3438519"/>
            <a:ext cx="4023393" cy="861774"/>
          </a:xfrm>
          <a:prstGeom prst="rect">
            <a:avLst/>
          </a:prstGeom>
        </p:spPr>
        <p:txBody>
          <a:bodyPr wrap="square">
            <a:spAutoFit/>
          </a:bodyPr>
          <a:lstStyle/>
          <a:p>
            <a:r>
              <a:rPr lang="en-US" sz="1600" dirty="0"/>
              <a:t>The University of Georgia Trial Garden, Athens </a:t>
            </a:r>
          </a:p>
          <a:p>
            <a:r>
              <a:rPr lang="en-US" sz="1600" dirty="0"/>
              <a:t>http://ugatrial.hort.uga.edu/</a:t>
            </a:r>
          </a:p>
        </p:txBody>
      </p:sp>
    </p:spTree>
    <p:extLst>
      <p:ext uri="{BB962C8B-B14F-4D97-AF65-F5344CB8AC3E}">
        <p14:creationId xmlns:p14="http://schemas.microsoft.com/office/powerpoint/2010/main" val="430363940"/>
      </p:ext>
    </p:extLst>
  </p:cSld>
  <p:clrMapOvr>
    <a:masterClrMapping/>
  </p:clrMapOvr>
</p:sld>
</file>

<file path=ppt/theme/theme1.xml><?xml version="1.0" encoding="utf-8"?>
<a:theme xmlns:a="http://schemas.openxmlformats.org/drawingml/2006/main" name="Default Design">
  <a:themeElements>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5436</TotalTime>
  <Words>12992</Words>
  <Application>Microsoft Macintosh PowerPoint</Application>
  <PresentationFormat>Widescreen</PresentationFormat>
  <Paragraphs>652</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Georgia</vt:lpstr>
      <vt:lpstr>Maiandra GD</vt:lpstr>
      <vt:lpstr>Wingdings</vt:lpstr>
      <vt:lpstr>Default Design</vt:lpstr>
      <vt:lpstr>PowerPoint Presentation</vt:lpstr>
      <vt:lpstr>What are Native Plants?</vt:lpstr>
      <vt:lpstr>Why Native Plants?</vt:lpstr>
      <vt:lpstr>Plant Ecology of Georgia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Native Perennials </vt:lpstr>
      <vt:lpstr>Wideleaf Blue Star, Eastern Blue Star</vt:lpstr>
      <vt:lpstr>Eastern Columbine </vt:lpstr>
      <vt:lpstr>Butterfly Weed, Butterfly Milkweed</vt:lpstr>
      <vt:lpstr>Blue Wild Indigo </vt:lpstr>
      <vt:lpstr>Green-and-gold</vt:lpstr>
      <vt:lpstr>Large-flowered Coreopsis </vt:lpstr>
      <vt:lpstr>Purple Coneflower </vt:lpstr>
      <vt:lpstr>American Boneset</vt:lpstr>
      <vt:lpstr>Wild Geranium, Cranesbill Geranium</vt:lpstr>
      <vt:lpstr>Hepatica, Liverleaf Hepatica</vt:lpstr>
      <vt:lpstr>Coral Bells, Alumroot </vt:lpstr>
      <vt:lpstr>Little Brown Jug, Evergreen Wild Ginger</vt:lpstr>
      <vt:lpstr>Spider Lily, Carolina Spiderlily</vt:lpstr>
      <vt:lpstr>Dwarf Crested Iris </vt:lpstr>
      <vt:lpstr>Virginia Iris, Southern Blueflag</vt:lpstr>
      <vt:lpstr>Dense Blazing Star, Marsh Blazing Star </vt:lpstr>
      <vt:lpstr>Cardinal Flower </vt:lpstr>
      <vt:lpstr>Great Blue Lobelia </vt:lpstr>
      <vt:lpstr>Beebalm </vt:lpstr>
      <vt:lpstr>Appalachian Bergamot </vt:lpstr>
      <vt:lpstr>Spotted Horse-mint </vt:lpstr>
      <vt:lpstr>Smooth Beardtongue </vt:lpstr>
      <vt:lpstr>Garden Phlox, Summer Phlox</vt:lpstr>
      <vt:lpstr>Creeping Phlox </vt:lpstr>
      <vt:lpstr>Moss Phlox, Moss Pink  </vt:lpstr>
      <vt:lpstr>Solomon’s-seal, Smooth Solomon’s Seal  </vt:lpstr>
      <vt:lpstr>Black-eyed Susan</vt:lpstr>
      <vt:lpstr>Wrinkle-leaf Goldenrod, Rough-stemmed Goldenrod </vt:lpstr>
      <vt:lpstr>New England Aster</vt:lpstr>
      <vt:lpstr>Spotted Wakerobin, Spotted Trillium</vt:lpstr>
      <vt:lpstr>Native Grasses </vt:lpstr>
      <vt:lpstr>Bushy Bluestem</vt:lpstr>
      <vt:lpstr>Purple Lovegrass</vt:lpstr>
      <vt:lpstr>Pink Muhly Grass, Hair-awn Muhly Grass</vt:lpstr>
      <vt:lpstr>Switchgrass</vt:lpstr>
      <vt:lpstr>Little Bluestem, Bunchgrass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Natalia Hamill;Bodie Pennisi</dc:creator>
  <cp:lastModifiedBy>Microsoft Office User</cp:lastModifiedBy>
  <cp:revision>418</cp:revision>
  <cp:lastPrinted>2016-07-13T21:28:42Z</cp:lastPrinted>
  <dcterms:created xsi:type="dcterms:W3CDTF">2005-10-05T22:36:52Z</dcterms:created>
  <dcterms:modified xsi:type="dcterms:W3CDTF">2020-02-26T13:58:03Z</dcterms:modified>
</cp:coreProperties>
</file>